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12192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91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9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lay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Пустой слайд">
  <p:cSld name="13_Пустой слайд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9210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‹#›</a:t>
            </a:fld>
            <a:endParaRPr b="0" i="0"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1560575" y="0"/>
            <a:ext cx="10628376" cy="16916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704443" y="257555"/>
            <a:ext cx="10783112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1">
            <a:off x="-310445" y="310446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type="title"/>
          </p:nvPr>
        </p:nvSpPr>
        <p:spPr>
          <a:xfrm>
            <a:off x="625703" y="365291"/>
            <a:ext cx="10728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5618214" y="1143000"/>
            <a:ext cx="2489200" cy="5334000"/>
          </a:xfrm>
          <a:prstGeom prst="roundRect">
            <a:avLst>
              <a:gd fmla="val 103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558" y="911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930400" y="812618"/>
            <a:ext cx="2489200" cy="5334000"/>
          </a:xfrm>
          <a:prstGeom prst="roundRect">
            <a:avLst>
              <a:gd fmla="val 103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758" y="530677"/>
            <a:ext cx="2991442" cy="579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912" y="711770"/>
            <a:ext cx="4135483" cy="564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44443" y="310447"/>
            <a:ext cx="6858001" cy="623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282" y="1226799"/>
            <a:ext cx="8126494" cy="462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0" y="0"/>
            <a:ext cx="12188952" cy="165506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33333" l="20281" r="20789" t="33333"/>
          <a:stretch/>
        </p:blipFill>
        <p:spPr>
          <a:xfrm>
            <a:off x="685800" y="685800"/>
            <a:ext cx="1676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 showMasterSp="0">
  <p:cSld name="2_Title Only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0" y="422656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/>
          <p:nvPr/>
        </p:nvSpPr>
        <p:spPr>
          <a:xfrm rot="10800000">
            <a:off x="3048" y="0"/>
            <a:ext cx="12188952" cy="6858000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2">
            <a:alphaModFix/>
          </a:blip>
          <a:srcRect b="14574" l="29244" r="23998" t="29959"/>
          <a:stretch/>
        </p:blipFill>
        <p:spPr>
          <a:xfrm flipH="1" rot="427144">
            <a:off x="525582" y="-542919"/>
            <a:ext cx="12670191" cy="84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85800" y="26670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196850" y="1632585"/>
            <a:ext cx="11745595" cy="5225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Дипломный проект на тему:</a:t>
            </a:r>
            <a:br>
              <a:rPr b="1" i="0" lang="ru-RU" sz="54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1" i="0" lang="ru-RU" sz="4400">
                <a:solidFill>
                  <a:srgbClr val="00B050"/>
                </a:solidFill>
                <a:latin typeface="Play"/>
                <a:ea typeface="Play"/>
                <a:cs typeface="Play"/>
                <a:sym typeface="Play"/>
              </a:rPr>
              <a:t>«Обнаружение атак ботнетов </a:t>
            </a:r>
            <a:endParaRPr b="1" i="0" sz="4400">
              <a:solidFill>
                <a:srgbClr val="00B05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Play"/>
              <a:buNone/>
            </a:pPr>
            <a:r>
              <a:rPr b="1" i="0" lang="ru-RU" sz="4400">
                <a:solidFill>
                  <a:srgbClr val="00B050"/>
                </a:solidFill>
                <a:latin typeface="Play"/>
                <a:ea typeface="Play"/>
                <a:cs typeface="Play"/>
                <a:sym typeface="Play"/>
              </a:rPr>
              <a:t>Интернета вещей на основании данных нескольких сетевых устройств.</a:t>
            </a:r>
            <a:endParaRPr b="1" i="0" sz="4400">
              <a:solidFill>
                <a:srgbClr val="00B05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Play"/>
              <a:buNone/>
            </a:pPr>
            <a:r>
              <a:rPr b="1" i="0" lang="ru-RU" sz="4400">
                <a:solidFill>
                  <a:srgbClr val="00B050"/>
                </a:solidFill>
                <a:latin typeface="Play"/>
                <a:ea typeface="Play"/>
                <a:cs typeface="Play"/>
                <a:sym typeface="Play"/>
              </a:rPr>
              <a:t>Поиск аномалий»</a:t>
            </a:r>
            <a:endParaRPr b="1" i="0" sz="4400">
              <a:solidFill>
                <a:srgbClr val="00B05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 b="0" i="0" sz="40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Слушатели: </a:t>
            </a:r>
            <a:r>
              <a:rPr b="0" i="0"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Ефремов Юрий Сергеевич</a:t>
            </a:r>
            <a:endParaRPr b="0" i="0" sz="4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0" y="0"/>
            <a:ext cx="12188825" cy="96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0" y="0"/>
            <a:ext cx="107283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Выводы</a:t>
            </a:r>
            <a:endParaRPr b="1"/>
          </a:p>
        </p:txBody>
      </p:sp>
      <p:sp>
        <p:nvSpPr>
          <p:cNvPr id="278" name="Google Shape;278;p39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</a:t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478790" y="981075"/>
            <a:ext cx="1138999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Выявление аномалий применимо к широкому кругу областей, таких как: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система обнаружения вторжений,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обнаружение мошенничества,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обнаружение неисправностей,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мониторинга здоровья,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обнаружение событий в сетях датчиков,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обнаружение нарушений в экологической сфере.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выявление аномалий используется для предварительной обработки данных с целью удаления аномалий.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478790" y="4005580"/>
            <a:ext cx="11466830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рассмотренных в работе моделей можно применять другие популярные техники, например: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репликатор нейронных сетей,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байесовские сети,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скрытые марковские модели,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отклонения от ассоциативных правил и часто встречающихся наборов,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выявление выбросов на основе нечёткой логики.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Эффективность различных методов зависит от данных и параметров и имеют слабые систематические преимущества один перед другим, если сравнивать по многим наборам данных и параметров.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0" y="0"/>
            <a:ext cx="12156440" cy="999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90"/>
              <a:t>Список использованных источников</a:t>
            </a:r>
            <a:endParaRPr b="1" sz="4890"/>
          </a:p>
        </p:txBody>
      </p:sp>
      <p:sp>
        <p:nvSpPr>
          <p:cNvPr id="289" name="Google Shape;289;p40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0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11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625475" y="2277110"/>
            <a:ext cx="888047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https://www.kaggle.com/datasets/saurabhshahane/anomaly-detection-using-deep-learning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https://arxiv.org/pdf/1805.03409.pdf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https://ru.wikipedia.org/wiki/Выявление_аномалий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https://www.wallarm.com/what/what-is-a-botnet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1"/>
          <p:cNvSpPr txBox="1"/>
          <p:nvPr>
            <p:ph type="title"/>
          </p:nvPr>
        </p:nvSpPr>
        <p:spPr>
          <a:xfrm>
            <a:off x="-24765" y="5715"/>
            <a:ext cx="121958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Приложение 1. Логирование результатов</a:t>
            </a:r>
            <a:endParaRPr b="1"/>
          </a:p>
        </p:txBody>
      </p:sp>
      <p:sp>
        <p:nvSpPr>
          <p:cNvPr id="298" name="Google Shape;298;p41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ru-RU" sz="2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манд</a:t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12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80" y="4734560"/>
            <a:ext cx="11579225" cy="199263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407670" y="4328160"/>
            <a:ext cx="8426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логирования команды, результата и времени выполнения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915" y="1537970"/>
            <a:ext cx="4586605" cy="24091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335915" y="1130935"/>
            <a:ext cx="39376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кода настройки логирования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5197475" y="1169035"/>
            <a:ext cx="6849110" cy="3138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длительных проектов - хранение результатов в файловой системе - обязательное условие. При этом решение по логированию лучше продумать заранее.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Написание парсера файла для получения результатов заняло время. Есть более оптимальные решения. Например, с помощью json модуля можно сохранять в файл и загружать из файла словари или списки словарей.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 результатов в табличном виде давал дополнительную информацию, что можно проверить.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0" y="0"/>
            <a:ext cx="12188825" cy="1077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2"/>
          <p:cNvSpPr txBox="1"/>
          <p:nvPr>
            <p:ph type="title"/>
          </p:nvPr>
        </p:nvSpPr>
        <p:spPr>
          <a:xfrm>
            <a:off x="0" y="0"/>
            <a:ext cx="12156440" cy="999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90"/>
              <a:t>Приложение 2. Что не получилось</a:t>
            </a:r>
            <a:endParaRPr b="1" sz="4890"/>
          </a:p>
        </p:txBody>
      </p:sp>
      <p:sp>
        <p:nvSpPr>
          <p:cNvPr id="311" name="Google Shape;311;p42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13</a:t>
            </a:r>
            <a:endParaRPr/>
          </a:p>
        </p:txBody>
      </p:sp>
      <p:sp>
        <p:nvSpPr>
          <p:cNvPr id="313" name="Google Shape;313;p42"/>
          <p:cNvSpPr txBox="1"/>
          <p:nvPr/>
        </p:nvSpPr>
        <p:spPr>
          <a:xfrm>
            <a:off x="218440" y="1494790"/>
            <a:ext cx="11837035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Первоначальный план: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попробовать использовать automl библиотеки для перебора.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попробовать разные классические алгоритмы и алгоритмы глубокого обучения.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попробовать добавить признаками путем комбинации признаков с помощью математических операций.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Работа с несбалансированными классами (Undersampling и Oversampling).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Использовать pandas-profiling для анализа.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исходного плана и выполненных работ показал, что почти ничего из запланированного при выборе темы финального проекта либо не получось применить из-за особенностей датасета либо не успел.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0" y="0"/>
            <a:ext cx="6644640" cy="982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Актуальность темы</a:t>
            </a:r>
            <a:endParaRPr b="1"/>
          </a:p>
        </p:txBody>
      </p:sp>
      <p:sp>
        <p:nvSpPr>
          <p:cNvPr id="188" name="Google Shape;188;p31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>
            <p:ph idx="4294967295" type="sldNum"/>
          </p:nvPr>
        </p:nvSpPr>
        <p:spPr>
          <a:xfrm>
            <a:off x="9388475" y="6378575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7625" y="980440"/>
            <a:ext cx="5774690" cy="563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Устройства Интернета вещей - это физические объекты («вещи»), дополнительно оснащённые встроенными средствами и технологиями для взаимодействия друг с другом или с внешней средой (часто через всемирную сеть Интернет).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через интернет часто не основная функция этих вещей, поэтому сетевая безопасность таких устройств не всегда является приоритетом производителей.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Устройства Интернета вещей предназначены для массового использования и пользователи часто не обладают достаточными компетенциями по настройке и поддержанию сетевой безопасности.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Распространение устройств Интернета вещей, которые легче взломать, чем настольные компьютеры, привело к увеличению количества атак ботнетов на их основе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Обнаружение атак ботнетов Интернета вещей актуальная тема.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8040370" y="692785"/>
            <a:ext cx="23545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работают ботнеты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2490" y="1167130"/>
            <a:ext cx="6118225" cy="514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47625" y="0"/>
            <a:ext cx="5267325" cy="104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Описание задачи</a:t>
            </a:r>
            <a:endParaRPr b="1"/>
          </a:p>
        </p:txBody>
      </p:sp>
      <p:sp>
        <p:nvSpPr>
          <p:cNvPr id="199" name="Google Shape;199;p32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193675" y="1325880"/>
            <a:ext cx="497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лаборатории заразили девять коммерческих устройств Интернета вещей (дверной замок, термостат, камера безопасности, видеоняня, web-камера) двумя наиболее широко известными ботнетами на основе Интернета вещей, Mirai и BASHLITE.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лабораторной сети представлена на картинке.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стенда от авторов данных ниже.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119380" y="3716655"/>
            <a:ext cx="12031980" cy="30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Сбор информации.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Собираем необработанные данные о сетевом трафике (в формате pcap)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используя зеркалирование портов на коммутаторе, через который обычно проходит трафик организации. Чтобы гарантировать, что обучающие данные не содержат вредоносных действий, обычный трафик устройства Интернета вещей собирается сразу после его установки в сети.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Извлечение признаков.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Всякий раз, когда приходит пакет, делаем поведенческий снимок хостов и протоколов, передавших этот пакет. </a:t>
            </a:r>
            <a:r>
              <a:rPr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Извлекаем 115 статистических данных о трафике за несколько временных окон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чтобы суммировать весь трафик, который (1) исходил с одного и того же IP-адреса в целом, (2) исходил как с одного и того же исходного MAC-адреса, так и с одного и того же IP-адреса, (3) было отправлено между исходным и целевым IP-адресами (канал) и (4) было отправлено между исходным и целевым сокетами TCP/UDP (сокет).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Deep Autoencoders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максимизирует процент истинных срабатываний (TPR, обнаружение атак после их возникновения) и минимизирует уровень ложных срабатываний (FPR, ошибочно помеченные безопасные данные как вредоносные).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Метод Deep Autoencoders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преуспел в обнаружении каждой отдельной атаки, запущенной каждым скомпрометированным устройством (</a:t>
            </a:r>
            <a:r>
              <a:rPr i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TPR 100%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а также </a:t>
            </a:r>
            <a:r>
              <a:rPr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продемонстрировал средний </a:t>
            </a:r>
            <a:r>
              <a:rPr i="1"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FPR 0,007 ± 0,01</a:t>
            </a:r>
            <a:r>
              <a:rPr lang="ru-RU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8180" y="187960"/>
            <a:ext cx="6134100" cy="351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0" y="0"/>
            <a:ext cx="12216130" cy="11671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-24765" y="-1905"/>
            <a:ext cx="4793615" cy="1036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Анализ данных</a:t>
            </a:r>
            <a:endParaRPr b="1"/>
          </a:p>
        </p:txBody>
      </p:sp>
      <p:sp>
        <p:nvSpPr>
          <p:cNvPr id="211" name="Google Shape;211;p33"/>
          <p:cNvSpPr txBox="1"/>
          <p:nvPr>
            <p:ph idx="4294967295" type="sldNum"/>
          </p:nvPr>
        </p:nvSpPr>
        <p:spPr>
          <a:xfrm>
            <a:off x="9388475" y="6378575"/>
            <a:ext cx="2803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</a:t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335915" y="836930"/>
            <a:ext cx="7476490" cy="59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csv файлов (5 уникальных файлов)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Примечание. 4 пары файлов совпадают и по количеству строк и по значениям внутри датасетов.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столбцов: 116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строк в файле: от 9_179 до 122_668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Всего количество уникальных строк: 230_345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параметры имеют среднее 0 и std = 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значения target = 0 (нет аномалий)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csv файлов (9 уникальных файлов)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Примечание. 4 пары файлов совпадают по количеству строк, но значения внутри датасетов отличаются.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столбцов: 116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строк в файле: от 4_141 до 55_339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Всего количество уникальных строк: 112_341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= 0 (нет аномалий)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= 1 (аномалия) - ~5 % от датасета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2065" y="694690"/>
            <a:ext cx="2820035" cy="287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2065" y="4076700"/>
            <a:ext cx="2823210" cy="27012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8976995" y="332740"/>
            <a:ext cx="185039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датасета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8904605" y="3716655"/>
            <a:ext cx="2946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статистики датасета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6240145" y="2997200"/>
            <a:ext cx="254000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Названия признаков состоят из чисел от 0 до 115, что обозначают признаки не известно.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3175" y="0"/>
            <a:ext cx="12188825" cy="9931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3175" y="-27305"/>
            <a:ext cx="5807710" cy="993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Обработка данных</a:t>
            </a:r>
            <a:endParaRPr b="1"/>
          </a:p>
        </p:txBody>
      </p:sp>
      <p:sp>
        <p:nvSpPr>
          <p:cNvPr id="225" name="Google Shape;225;p34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191135" y="1412875"/>
            <a:ext cx="6023610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Для каждого датасета из исходной группы файлов: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удалены дубликаты.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построена матрица корреляции между параметрами.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отобраны параметры, которые больше порогового значения корреляции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Найдены пересечения корреклируемых параметров в датасетах.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575425" y="476885"/>
            <a:ext cx="5557520" cy="36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Список параметров отсортирован по количеству коррелируемых с ним параметров.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Создаем 2 списка: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параметры, из которых будет состоять новый список.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параметры, которые будут удалены из исходного списка. (_v2 в названии)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Проверяем есть ли параметр в списке на удаление.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нет, то добавляем в список 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Формируем новую группу датасетов на основе полученных списков.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272540" y="4417060"/>
            <a:ext cx="9570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Для каждого датасета из группы производим обучение на train и предсказание на test.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Приводим результаты предсказания к формату целевой переменной (в test датасетах [0 ; 1]).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Примечание. Некоторые модели выдавали результат [-1 ; 1].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Находим среднее и стандартное отклонение значений оценок для группы датасетов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Записываем команду и результат в журнал.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63525" y="965835"/>
            <a:ext cx="261556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Предобработка данных: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272540" y="4005580"/>
            <a:ext cx="271653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данных: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0" y="0"/>
            <a:ext cx="12188825" cy="7937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119380" y="14605"/>
            <a:ext cx="10728325" cy="778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Метрики качества</a:t>
            </a:r>
            <a:endParaRPr b="1"/>
          </a:p>
        </p:txBody>
      </p:sp>
      <p:sp>
        <p:nvSpPr>
          <p:cNvPr id="238" name="Google Shape;238;p35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</a:t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838200" y="16850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15" y="4361815"/>
            <a:ext cx="11781790" cy="213741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263525" y="3899535"/>
            <a:ext cx="56216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 метрик, используемых для оценки качества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335280" y="980440"/>
            <a:ext cx="9397365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модели Deep Autoencoders авторы представили результаты в виде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TPR=1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FPR=0,007 ± 0,01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этим метрикам будем оценивать результаты.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удобства выбора тестируемых моделей создана объединенная метрика - TPR_minus_FPR.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Метрики f1_score и precision используются для информации.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>
            <a:off x="0" y="0"/>
            <a:ext cx="12188825" cy="8578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47625" y="0"/>
            <a:ext cx="12068175" cy="964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Модели</a:t>
            </a:r>
            <a:endParaRPr b="1"/>
          </a:p>
        </p:txBody>
      </p:sp>
      <p:sp>
        <p:nvSpPr>
          <p:cNvPr id="249" name="Google Shape;249;p36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766445" y="765175"/>
            <a:ext cx="11228070" cy="3138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Статистические модели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Для каждого признака на train датасете вычислен «нормальный интервал» (обучение):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BaselineIQR: (Q1 - 1.5 * iqr ; Q3 + 1.5 * iqr)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BaselineMinMax: (min ; max)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BaselineMeanStd: (mean - 3*std ; mean + 3*std)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Если в test датасете значение признака в событии выходит за пределы, то аномалия в значении.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Считаем общее количество аномальных значений, если оно больше порогового, то считаем событие аномалией.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Вычисляем долю аномальных значений для конкретного признака из общего количества значений признака. Составляем важность признаков для тестовой выборки.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Лучшее пороговое значение находим перебором для конкретной метрики качества на test.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766445" y="3935095"/>
            <a:ext cx="648271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Готовые модели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Метод К-средних Kmeans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Метод опорных векторов с одним классом OneClassSVM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Метод изолирующего леса IsolationForest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Метод эллипсоидальной аппроксимации  EllipticEnvelope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766445" y="5589905"/>
            <a:ext cx="1123505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Ансамбли моделей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Берем модели с максимальным TPR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Если хоть одна модель не показывает аномалию для конкретного события, то считаем, что это норма.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0" y="0"/>
            <a:ext cx="12188825" cy="9836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0" y="0"/>
            <a:ext cx="10728325" cy="795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Результаты</a:t>
            </a:r>
            <a:endParaRPr b="1"/>
          </a:p>
        </p:txBody>
      </p:sp>
      <p:sp>
        <p:nvSpPr>
          <p:cNvPr id="259" name="Google Shape;259;p37"/>
          <p:cNvSpPr/>
          <p:nvPr/>
        </p:nvSpPr>
        <p:spPr>
          <a:xfrm>
            <a:off x="685800" y="1532674"/>
            <a:ext cx="10820400" cy="4250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119380" y="4437380"/>
            <a:ext cx="11956415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лучшей ансамблевой модели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{OneClassSVM, IsolationForest, BaselineMeanStd}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результат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TPR=1, FPR=0.0308 ± 0,0031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аномалии определяются 100% , но ложных срабатываний на 2.38%  больше , чем у Deep AutoEncoders от авторов.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OneClassSVM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без ансамбля дает результат (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TPR=1, FPR=0.0557 ± 0,0017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хуже на 2.49 %, чем ансамбль {OneClassSVM, IsolationForest, BaselineMeanStd}.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Лучшая статистическая модель - 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BaselineMeanStd.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Ее результат (</a:t>
            </a:r>
            <a:r>
              <a:rPr lang="ru-RU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TPR=1, FPR=0.0626 ± 0,0256)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0.69% хуже OneClassSVM. При этом время выполнения в 100 раз меньше ( 4 секунды, против 409 секунд у OneClassSVM).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" y="764540"/>
            <a:ext cx="12105640" cy="362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>
            <a:off x="0" y="0"/>
            <a:ext cx="12188952" cy="1167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0" y="0"/>
            <a:ext cx="11864975" cy="116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Статистика времени работы моделей</a:t>
            </a:r>
            <a:endParaRPr/>
          </a:p>
        </p:txBody>
      </p:sp>
      <p:sp>
        <p:nvSpPr>
          <p:cNvPr id="269" name="Google Shape;269;p38"/>
          <p:cNvSpPr txBox="1"/>
          <p:nvPr>
            <p:ph idx="4294967295" type="sldNum"/>
          </p:nvPr>
        </p:nvSpPr>
        <p:spPr>
          <a:xfrm>
            <a:off x="9388475" y="6378575"/>
            <a:ext cx="280352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622935" y="5085080"/>
            <a:ext cx="1086040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моделировании не учитывал факт, что 4 из 9 train датасетов одинаковые.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оптимизировать алгоритм, чтобы для одинаковых train датасетов обучение модели не проходить дважды, а сразу проверять соответствующие test датасеты.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5415" y="1268730"/>
            <a:ext cx="8552180" cy="334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