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F86327-0554-4589-B3D1-89A9F39B4A37}">
  <a:tblStyle styleId="{4CF86327-0554-4589-B3D1-89A9F39B4A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E59CABA-44E7-480F-8FAD-F41C1D5893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030d1a1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030d1a1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81b600a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81b600a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c035699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c035699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ыавп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186240b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186240b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3bb2231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3bb2231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3bb2231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3bb2231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3bb2231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3bb2231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3bb2231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3bb2231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c035699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c035699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c035699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c035699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81b600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81b600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381b600a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381b600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e26f871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e26f871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381b600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381b600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с ними делаем?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e26f871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e26f871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e26f871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e26f871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e26f871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e26f871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e26f871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e26f871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81b600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81b600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030d1a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030d1a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3.jpg"/><Relationship Id="rId5" Type="http://schemas.openxmlformats.org/officeDocument/2006/relationships/image" Target="../media/image22.jpg"/><Relationship Id="rId6" Type="http://schemas.openxmlformats.org/officeDocument/2006/relationships/image" Target="../media/image24.jpg"/><Relationship Id="rId7" Type="http://schemas.openxmlformats.org/officeDocument/2006/relationships/image" Target="../media/image17.jpg"/><Relationship Id="rId8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3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Relationship Id="rId4" Type="http://schemas.openxmlformats.org/officeDocument/2006/relationships/image" Target="../media/image3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jpg"/><Relationship Id="rId4" Type="http://schemas.openxmlformats.org/officeDocument/2006/relationships/image" Target="../media/image3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jpg"/><Relationship Id="rId4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Relationship Id="rId4" Type="http://schemas.openxmlformats.org/officeDocument/2006/relationships/image" Target="../media/image36.jpg"/><Relationship Id="rId5" Type="http://schemas.openxmlformats.org/officeDocument/2006/relationships/image" Target="../media/image28.jpg"/><Relationship Id="rId6" Type="http://schemas.openxmlformats.org/officeDocument/2006/relationships/image" Target="../media/image37.jpg"/><Relationship Id="rId7" Type="http://schemas.openxmlformats.org/officeDocument/2006/relationships/image" Target="../media/image3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93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“Первичный анализ данных”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Группа № 7</a:t>
            </a:r>
            <a:endParaRPr sz="21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45200" y="3663675"/>
            <a:ext cx="34536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Состав</a:t>
            </a:r>
            <a:r>
              <a:rPr lang="ru" sz="2100"/>
              <a:t>: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Ефремов Ю.C.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</a:rPr>
              <a:t>Костромин К.В.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</a:rPr>
              <a:t>Платинов С.Л.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</a:rPr>
              <a:t>Кувандыкова </a:t>
            </a:r>
            <a:r>
              <a:rPr lang="ru" sz="1000">
                <a:solidFill>
                  <a:schemeClr val="dk1"/>
                </a:solidFill>
              </a:rPr>
              <a:t>А.А.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230300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ru" sz="1840">
                <a:highlight>
                  <a:srgbClr val="FFFFFF"/>
                </a:highlight>
              </a:rPr>
              <a:t>Динамика успешности (часть 2)</a:t>
            </a:r>
            <a:endParaRPr sz="2488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12850" y="1192400"/>
            <a:ext cx="453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615">
                <a:solidFill>
                  <a:schemeClr val="dk1"/>
                </a:solidFill>
              </a:rPr>
              <a:t>По распределению оценок по годам можно судить о концентрации понравившихся Show в отдельные годы. 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243500" y="674900"/>
            <a:ext cx="849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</a:rPr>
              <a:t>Распределение оценок пользователей в зависимости от года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50" y="1850850"/>
            <a:ext cx="4359151" cy="30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744650" y="1192400"/>
            <a:ext cx="40875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Таблица наиболее высоких средних оценок, </a:t>
            </a:r>
            <a:r>
              <a:rPr lang="ru" sz="1200">
                <a:solidFill>
                  <a:schemeClr val="dk1"/>
                </a:solidFill>
              </a:rPr>
              <a:t>распределенных</a:t>
            </a:r>
            <a:r>
              <a:rPr lang="ru" sz="1200">
                <a:solidFill>
                  <a:schemeClr val="dk1"/>
                </a:solidFill>
              </a:rPr>
              <a:t> по годам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5218550" y="18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{4CF86327-0554-4589-B3D1-89A9F39B4A37}</a:tableStyleId>
              </a:tblPr>
              <a:tblGrid>
                <a:gridCol w="1628775"/>
                <a:gridCol w="1895475"/>
              </a:tblGrid>
              <a:tr h="36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             год выпуска        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                       Show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         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оценка (м.о.)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                        </a:t>
                      </a:r>
                      <a:r>
                        <a:rPr lang="ru" sz="1200"/>
                        <a:t>1993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87.0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87.0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90.5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88.1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89.0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88.1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7" name="Google Shape;137;p22"/>
          <p:cNvCxnSpPr/>
          <p:nvPr/>
        </p:nvCxnSpPr>
        <p:spPr>
          <a:xfrm rot="33702">
            <a:off x="4765301" y="1308964"/>
            <a:ext cx="30601" cy="3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7065925" y="1994000"/>
            <a:ext cx="20400" cy="27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5900200" y="2403025"/>
            <a:ext cx="24072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574550" y="192925"/>
            <a:ext cx="82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пользователей - описание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25" y="2203825"/>
            <a:ext cx="4351817" cy="294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3"/>
          <p:cNvGraphicFramePr/>
          <p:nvPr/>
        </p:nvGraphicFramePr>
        <p:xfrm>
          <a:off x="4711700" y="8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{0E59CABA-44E7-480F-8FAD-F41C1D58932D}</a:tableStyleId>
              </a:tblPr>
              <a:tblGrid>
                <a:gridCol w="4243175"/>
              </a:tblGrid>
              <a:tr h="420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Д</a:t>
                      </a:r>
                      <a:r>
                        <a:rPr b="1" lang="ru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ля исследования оценки пользователей введем дополнительные производные признаки: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ru" sz="1116">
                          <a:solidFill>
                            <a:schemeClr val="dk1"/>
                          </a:solidFill>
                          <a:highlight>
                            <a:srgbClr val="EFF0F1"/>
                          </a:highlight>
                        </a:rPr>
                        <a:t>title_len</a:t>
                      </a:r>
                      <a: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- количество символов в названии шоу </a:t>
                      </a:r>
                      <a:b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i="1" lang="ru" sz="10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(51 уникальных)</a:t>
                      </a:r>
                      <a:endParaRPr i="1" sz="1016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3175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ru" sz="1116">
                          <a:solidFill>
                            <a:schemeClr val="dk1"/>
                          </a:solidFill>
                          <a:highlight>
                            <a:srgbClr val="EFF0F1"/>
                          </a:highlight>
                        </a:rPr>
                        <a:t>words_in_title</a:t>
                      </a:r>
                      <a: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- количество слов в названии шоу</a:t>
                      </a:r>
                      <a:r>
                        <a:rPr lang="ru" sz="10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br>
                        <a:rPr lang="ru" sz="10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i="1" lang="ru" sz="10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(11 уникальных)</a:t>
                      </a:r>
                      <a:endParaRPr sz="1016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3175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ru" sz="1116">
                          <a:solidFill>
                            <a:schemeClr val="dk1"/>
                          </a:solidFill>
                          <a:highlight>
                            <a:srgbClr val="EFF0F1"/>
                          </a:highlight>
                        </a:rPr>
                        <a:t>title_startswith</a:t>
                      </a:r>
                      <a: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- первый символ в названии шоу </a:t>
                      </a:r>
                      <a:b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i="1" lang="ru" sz="10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(30 уникальных)</a:t>
                      </a:r>
                      <a:endParaRPr sz="1016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3175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ru" sz="1116">
                          <a:solidFill>
                            <a:schemeClr val="dk1"/>
                          </a:solidFill>
                          <a:highlight>
                            <a:srgbClr val="EFF0F1"/>
                          </a:highlight>
                        </a:rPr>
                        <a:t>score_10</a:t>
                      </a:r>
                      <a:r>
                        <a:rPr b="1" lang="ru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- количество десятков в оценке </a:t>
                      </a:r>
                      <a:b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i="1" lang="ru" sz="10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(5 уникальных)</a:t>
                      </a:r>
                      <a:endParaRPr i="1" sz="1016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-3175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ru" sz="1116">
                          <a:solidFill>
                            <a:schemeClr val="dk1"/>
                          </a:solidFill>
                          <a:highlight>
                            <a:srgbClr val="EFF0F1"/>
                          </a:highlight>
                        </a:rPr>
                        <a:t>score_X</a:t>
                      </a:r>
                      <a: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- последняя цифра в оценке </a:t>
                      </a:r>
                      <a:b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i="1" lang="ru" sz="10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(10 уникальных)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ru" sz="1116">
                          <a:solidFill>
                            <a:schemeClr val="dk1"/>
                          </a:solidFill>
                          <a:highlight>
                            <a:srgbClr val="EFF0F1"/>
                          </a:highlight>
                        </a:rPr>
                        <a:t>score_odd</a:t>
                      </a:r>
                      <a:r>
                        <a:rPr b="1" lang="ru" sz="9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- </a:t>
                      </a:r>
                      <a: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нечетность оценки </a:t>
                      </a:r>
                      <a:br>
                        <a:rPr lang="ru" sz="11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</a:br>
                      <a:r>
                        <a:rPr i="1" lang="ru" sz="1016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(2 уникальных)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23"/>
          <p:cNvGraphicFramePr/>
          <p:nvPr/>
        </p:nvGraphicFramePr>
        <p:xfrm>
          <a:off x="640750" y="8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{4CF86327-0554-4589-B3D1-89A9F39B4A37}</a:tableStyleId>
              </a:tblPr>
              <a:tblGrid>
                <a:gridCol w="869800"/>
                <a:gridCol w="686700"/>
                <a:gridCol w="948875"/>
                <a:gridCol w="667325"/>
                <a:gridCol w="710225"/>
              </a:tblGrid>
              <a:tr h="427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user rating score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count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min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mean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median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max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256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55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81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84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99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3"/>
          <p:cNvSpPr txBox="1"/>
          <p:nvPr/>
        </p:nvSpPr>
        <p:spPr>
          <a:xfrm>
            <a:off x="591850" y="1868875"/>
            <a:ext cx="34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Гистограмма оценок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45900" y="15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пользователей - распределение 1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50" y="2988622"/>
            <a:ext cx="2393124" cy="1770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450" y="3032787"/>
            <a:ext cx="2393124" cy="17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125" y="1007665"/>
            <a:ext cx="2393124" cy="175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957225"/>
            <a:ext cx="2305050" cy="195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30300" y="913001"/>
            <a:ext cx="2393124" cy="195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938375"/>
            <a:ext cx="2453325" cy="189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252375" y="2956575"/>
            <a:ext cx="4031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П</a:t>
            </a:r>
            <a:r>
              <a:rPr lang="ru" sz="1700"/>
              <a:t>ри сортировке датасета по алфавиту, по рейтингу, по году релиза, по количеству слов, по количеству символов в заголовке, по четности оценки - </a:t>
            </a:r>
            <a:r>
              <a:rPr lang="ru" sz="1700">
                <a:solidFill>
                  <a:schemeClr val="dk1"/>
                </a:solidFill>
              </a:rPr>
              <a:t>к</a:t>
            </a:r>
            <a:r>
              <a:rPr lang="ru" sz="1700">
                <a:solidFill>
                  <a:schemeClr val="dk1"/>
                </a:solidFill>
              </a:rPr>
              <a:t>аких-то явных зависимостей оценок не заметили</a:t>
            </a:r>
            <a:r>
              <a:rPr lang="ru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45900" y="7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пользователей - распределение 2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82" y="592106"/>
            <a:ext cx="3951419" cy="31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50" y="582375"/>
            <a:ext cx="3810874" cy="31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159650" y="3834200"/>
            <a:ext cx="453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При сортировке оценок по количеству десятков</a:t>
            </a:r>
            <a:r>
              <a:rPr lang="ru"/>
              <a:t> видим прямоугольники с хаотичным расположением оценок внутри. Длина прямоугольников оценок увеличиваются с ростом значения параметра. 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4735375" y="3825625"/>
            <a:ext cx="45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При сортировке оценок по последней цифре</a:t>
            </a:r>
            <a:r>
              <a:rPr lang="ru"/>
              <a:t> видим ступенчатое расположение оценок. При чем отсутствуют оценки 60, 76, 87.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21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пользователей - статистика score_10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854925" y="3675225"/>
            <a:ext cx="42603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диаграмме видим увеличение количества оценок при увеличении первой цифры в оценке.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325" y="960175"/>
            <a:ext cx="3250060" cy="271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0174"/>
            <a:ext cx="4824775" cy="403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083" y="902250"/>
            <a:ext cx="3153393" cy="263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75" y="933650"/>
            <a:ext cx="4557724" cy="398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4641650" y="3536575"/>
            <a:ext cx="44331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всего оценок, оканчивающихся на 8 и 1 (33 и 32 соответственно).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Меньше всего оценок, оканчивающихся на 0 и 9 (19 и 21 соответственно).</a:t>
            </a:r>
            <a:endParaRPr/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21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пользователей - статистика score_X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21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пользователей - статистика score_odd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523" y="1036600"/>
            <a:ext cx="3312977" cy="249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50" y="1036600"/>
            <a:ext cx="4918547" cy="396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5316750" y="3580025"/>
            <a:ext cx="3827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Четные и нечетные оценки распределены примерно поровну (126 и 130 соответственно). 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15" y="834300"/>
            <a:ext cx="3229786" cy="26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34300"/>
            <a:ext cx="4977374" cy="41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1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пользователей - статистика title_startswith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5345475" y="3525150"/>
            <a:ext cx="382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всего фильмов на букву ‘t’. Причем 42 из 50 фильмов с оценками  начинаются с определенного артикля ‘the’.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Дальше по количеству фильмов с оценками идут фильмы, начинающиеся на ‘s’, ‘b’, ‘h’.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1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пользователей - статистика title_len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475" y="814825"/>
            <a:ext cx="3812099" cy="283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00" y="712625"/>
            <a:ext cx="4966634" cy="429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5332000" y="3676275"/>
            <a:ext cx="381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¾ фильмов имеют не более 23 символов в названии.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среднем в названии 15-17 символов.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11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 пользователей - статистика words_in_title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350" y="776750"/>
            <a:ext cx="3644649" cy="293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00" y="689399"/>
            <a:ext cx="5114249" cy="438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5402300" y="3708475"/>
            <a:ext cx="376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¾ фильмов имеют не более 4 слов в названии.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Чаще всего 1-2 слова в названии.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датасета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46400"/>
            <a:ext cx="85206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</a:rPr>
              <a:t>Датасет</a:t>
            </a:r>
            <a:r>
              <a:rPr b="1" lang="ru" sz="1250">
                <a:solidFill>
                  <a:schemeClr val="dk1"/>
                </a:solidFill>
                <a:highlight>
                  <a:srgbClr val="FFFFFF"/>
                </a:highlight>
              </a:rPr>
              <a:t> “1000 Netflix Shows”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</a:rPr>
              <a:t> (по состоянию на 11.06.2017)  содержит </a:t>
            </a:r>
            <a:r>
              <a:rPr lang="ru" sz="1250">
                <a:solidFill>
                  <a:srgbClr val="FF0000"/>
                </a:solidFill>
                <a:highlight>
                  <a:srgbClr val="FFFFFF"/>
                </a:highlight>
              </a:rPr>
              <a:t>500 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</a:rPr>
              <a:t>(после удаления дубликатов)  шоу, выпущенных с 1940 по 2017гг.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1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94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5" y="1503700"/>
            <a:ext cx="5730774" cy="28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1035275" y="2121401"/>
            <a:ext cx="3678624" cy="15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847300" y="1153850"/>
            <a:ext cx="3296700" cy="30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chemeClr val="lt1"/>
                </a:highlight>
              </a:rPr>
              <a:t>Описание признаков: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116">
                <a:solidFill>
                  <a:schemeClr val="dk1"/>
                </a:solidFill>
                <a:highlight>
                  <a:srgbClr val="EFF0F1"/>
                </a:highlight>
              </a:rPr>
              <a:t>title</a:t>
            </a:r>
            <a:r>
              <a:rPr lang="ru" sz="1116">
                <a:solidFill>
                  <a:schemeClr val="dk1"/>
                </a:solidFill>
                <a:highlight>
                  <a:schemeClr val="lt1"/>
                </a:highlight>
              </a:rPr>
              <a:t> - название шоу </a:t>
            </a:r>
            <a:r>
              <a:rPr i="1" lang="ru" sz="1016">
                <a:solidFill>
                  <a:schemeClr val="dk1"/>
                </a:solidFill>
                <a:highlight>
                  <a:schemeClr val="lt1"/>
                </a:highlight>
              </a:rPr>
              <a:t>(496 уникальных и 0 пустых значений)</a:t>
            </a:r>
            <a:endParaRPr i="1" sz="101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116">
                <a:solidFill>
                  <a:schemeClr val="dk1"/>
                </a:solidFill>
                <a:highlight>
                  <a:srgbClr val="EFF0F1"/>
                </a:highlight>
              </a:rPr>
              <a:t>rating</a:t>
            </a:r>
            <a:r>
              <a:rPr lang="ru" sz="1116">
                <a:solidFill>
                  <a:schemeClr val="dk1"/>
                </a:solidFill>
                <a:highlight>
                  <a:schemeClr val="lt1"/>
                </a:highlight>
              </a:rPr>
              <a:t> - рейтинг шоу</a:t>
            </a:r>
            <a:r>
              <a:rPr lang="ru" sz="1016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i="1" lang="ru" sz="1016">
                <a:solidFill>
                  <a:schemeClr val="dk1"/>
                </a:solidFill>
                <a:highlight>
                  <a:schemeClr val="lt1"/>
                </a:highlight>
              </a:rPr>
              <a:t>(13 уникальных и 0 пустых значений)</a:t>
            </a:r>
            <a:endParaRPr sz="101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116">
                <a:solidFill>
                  <a:schemeClr val="dk1"/>
                </a:solidFill>
                <a:highlight>
                  <a:srgbClr val="EFF0F1"/>
                </a:highlight>
              </a:rPr>
              <a:t>ratingLevel</a:t>
            </a:r>
            <a:r>
              <a:rPr lang="ru" sz="1116">
                <a:solidFill>
                  <a:schemeClr val="dk1"/>
                </a:solidFill>
                <a:highlight>
                  <a:schemeClr val="lt1"/>
                </a:highlight>
              </a:rPr>
              <a:t> - описание рейтинговой группы и особенностей шоу </a:t>
            </a:r>
            <a:r>
              <a:rPr i="1" lang="ru" sz="1016">
                <a:solidFill>
                  <a:schemeClr val="dk1"/>
                </a:solidFill>
                <a:highlight>
                  <a:schemeClr val="lt1"/>
                </a:highlight>
              </a:rPr>
              <a:t>(99 уникальных и 33 пустых значений)</a:t>
            </a:r>
            <a:endParaRPr sz="101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116">
                <a:solidFill>
                  <a:schemeClr val="dk1"/>
                </a:solidFill>
                <a:highlight>
                  <a:srgbClr val="EFF0F1"/>
                </a:highlight>
              </a:rPr>
              <a:t>release year</a:t>
            </a:r>
            <a:r>
              <a:rPr lang="ru" sz="1116">
                <a:solidFill>
                  <a:schemeClr val="dk1"/>
                </a:solidFill>
                <a:highlight>
                  <a:schemeClr val="lt1"/>
                </a:highlight>
              </a:rPr>
              <a:t> - год выпуска шоу </a:t>
            </a:r>
            <a:r>
              <a:rPr i="1" lang="ru" sz="1016">
                <a:solidFill>
                  <a:schemeClr val="dk1"/>
                </a:solidFill>
                <a:highlight>
                  <a:schemeClr val="lt1"/>
                </a:highlight>
              </a:rPr>
              <a:t>(35 уникальных и 0 пустых значений)</a:t>
            </a:r>
            <a:endParaRPr sz="101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b="1" lang="ru" sz="1116">
                <a:solidFill>
                  <a:schemeClr val="dk1"/>
                </a:solidFill>
                <a:highlight>
                  <a:srgbClr val="EFF0F1"/>
                </a:highlight>
              </a:rPr>
              <a:t>user rating score</a:t>
            </a:r>
            <a:r>
              <a:rPr lang="ru" sz="1116">
                <a:solidFill>
                  <a:schemeClr val="dk1"/>
                </a:solidFill>
                <a:highlight>
                  <a:schemeClr val="lt1"/>
                </a:highlight>
              </a:rPr>
              <a:t> - оценка пользователей </a:t>
            </a:r>
            <a:r>
              <a:rPr i="1" lang="ru" sz="1016">
                <a:solidFill>
                  <a:schemeClr val="dk1"/>
                </a:solidFill>
                <a:highlight>
                  <a:schemeClr val="lt1"/>
                </a:highlight>
              </a:rPr>
              <a:t>(42 уникальных и 244 пустых значений)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43025" y="124575"/>
            <a:ext cx="694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2120"/>
              <a:t>Описательный портрет “Lie to me” (“Обмани меня”)</a:t>
            </a:r>
            <a:endParaRPr i="1" sz="2120"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505" y="1497625"/>
            <a:ext cx="2512597" cy="17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325" y="3338925"/>
            <a:ext cx="2224401" cy="17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5" y="3338925"/>
            <a:ext cx="2224398" cy="181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100" y="3312850"/>
            <a:ext cx="2284523" cy="18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1900" y="3338925"/>
            <a:ext cx="2356825" cy="1735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32"/>
          <p:cNvGraphicFramePr/>
          <p:nvPr/>
        </p:nvGraphicFramePr>
        <p:xfrm>
          <a:off x="6858288" y="26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{0E59CABA-44E7-480F-8FAD-F41C1D58932D}</a:tableStyleId>
              </a:tblPr>
              <a:tblGrid>
                <a:gridCol w="979325"/>
                <a:gridCol w="1245075"/>
              </a:tblGrid>
              <a:tr h="2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Lie to Me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rating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TV-14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1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ratingLevel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parents strongly cautioned.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may be unsuitable for children under 15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release year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chemeClr val="dk1"/>
                          </a:solidFill>
                        </a:rPr>
                        <a:t>user rating score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89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chemeClr val="dk1"/>
                          </a:solidFill>
                        </a:rPr>
                        <a:t>title_len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chemeClr val="dk1"/>
                          </a:solidFill>
                        </a:rPr>
                        <a:t>words_in_title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32"/>
          <p:cNvSpPr txBox="1"/>
          <p:nvPr/>
        </p:nvSpPr>
        <p:spPr>
          <a:xfrm>
            <a:off x="0" y="618025"/>
            <a:ext cx="6827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А</a:t>
            </a:r>
            <a:r>
              <a:rPr lang="ru" sz="1100"/>
              <a:t>мериканский телесериал 2009—2011 годов, премьерный показ которого состоялся на телеканале FOX 21 января </a:t>
            </a:r>
            <a:r>
              <a:rPr lang="ru" sz="1100">
                <a:solidFill>
                  <a:srgbClr val="FF0000"/>
                </a:solidFill>
              </a:rPr>
              <a:t>2009</a:t>
            </a:r>
            <a:r>
              <a:rPr lang="ru" sz="1100"/>
              <a:t> года. По сюжету Доктор Кэл Лайтман и его коллеги помогают в расследованиях, находя правду через применение психологии: интерпретируя мимику лица человека и язык тела.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Сериал победил в двух номинациях на 37-м конкурсе People’s Choice Awards: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Любимая многосерийная криминальная драма 2011 г.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Любимый борец с преступностью 2011 г. (Тим Рот)</a:t>
            </a:r>
            <a:endParaRPr sz="1100"/>
          </a:p>
        </p:txBody>
      </p:sp>
      <p:sp>
        <p:nvSpPr>
          <p:cNvPr id="230" name="Google Shape;230;p32"/>
          <p:cNvSpPr txBox="1"/>
          <p:nvPr/>
        </p:nvSpPr>
        <p:spPr>
          <a:xfrm>
            <a:off x="43025" y="1708250"/>
            <a:ext cx="4447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На сайте кинопоиск сериал имеет оценки: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оценка 8.1 из 10 (на основе 264 225 оценок).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место 156 из 250 лучших сериалов.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возраст 16+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На сайте Metacritic сериал имеет оценки: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баллы </a:t>
            </a:r>
            <a:r>
              <a:rPr lang="ru" sz="1100"/>
              <a:t>64 из 100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в основном положительные отзывы от телевизионных критиков.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датасета. Удаление дубликатов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87900" y="1544075"/>
            <a:ext cx="3509100" cy="23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 Column             Non-Null Count  Dtype 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  ------             --------------  ----- 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   title              1000 non-null   object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   rating             1000 non-null   object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   ratingLevel        941 non-null    object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   release year       1000 non-null   int64 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   user rating score  605 non-null    float64</a:t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4763700" y="2047175"/>
            <a:ext cx="4068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  Column             Non-Null Count  Dtype 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  ------             --------------  ----- 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   title              500 non-null    object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   rating             500 non-null    object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   ratingLevel        467 non-null    object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   release year       500 non-null    int64 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   user rating score  256 non-null    float64</a:t>
            </a:r>
            <a:endParaRPr/>
          </a:p>
        </p:txBody>
      </p:sp>
      <p:cxnSp>
        <p:nvCxnSpPr>
          <p:cNvPr id="238" name="Google Shape;238;p33"/>
          <p:cNvCxnSpPr>
            <a:stCxn id="236" idx="3"/>
          </p:cNvCxnSpPr>
          <p:nvPr/>
        </p:nvCxnSpPr>
        <p:spPr>
          <a:xfrm>
            <a:off x="3897000" y="2695625"/>
            <a:ext cx="686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9" name="Google Shape;239;p33"/>
          <p:cNvSpPr txBox="1"/>
          <p:nvPr/>
        </p:nvSpPr>
        <p:spPr>
          <a:xfrm>
            <a:off x="523125" y="3731075"/>
            <a:ext cx="79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удаления дубликатов в датасете получаем 500 уникальных шоу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датасета. </a:t>
            </a:r>
            <a:r>
              <a:rPr lang="ru" sz="1800">
                <a:solidFill>
                  <a:schemeClr val="dk2"/>
                </a:solidFill>
              </a:rPr>
              <a:t>Одинаковые названия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900" y="1110900"/>
            <a:ext cx="6758746" cy="21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91875" y="3665450"/>
            <a:ext cx="788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проведения процедуры удаления дубликатов в нашем датасете обнаруживаются 4 пары шоу к которым есть вопросы. Названия в них одинаковые, при этом значения в других колонках разные, но могут и совпадать. Мы с ними ничего не делаем, считаем их уникальными значениями.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Распределение количества запущенных шоу в зависимости от года выпуска</a:t>
            </a:r>
            <a:endParaRPr sz="25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1112700"/>
            <a:ext cx="4082150" cy="36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029200" y="4075625"/>
            <a:ext cx="11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262250" y="1112700"/>
            <a:ext cx="30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 шоу по годам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(35 уникальных значений)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 1940 до 2017 года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928400" y="4155625"/>
            <a:ext cx="42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Давайте построим boxplot для наших данных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Выброс(ы)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4291925" cy="34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699425" y="4920575"/>
            <a:ext cx="34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139225" y="1206375"/>
            <a:ext cx="302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Boxplot показывает что есть выбросы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139225" y="1964900"/>
            <a:ext cx="335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Давайте применим метод интерквартильного размаха для нахождения выбросов в нашем датасете.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1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Выброс(ы)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018550" y="908783"/>
            <a:ext cx="4152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Применяя метод IQR мы получаем следующие данные для ряда лет, в которые снимались шоу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Применяя эти параметры для нашего ряда получаем, что у нас остаются только года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от 1999 до 2017.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осле применения IQR  остается 19 уникальных значений для годов выпуска шоу.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0450"/>
            <a:ext cx="4706950" cy="354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ru" sz="2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Распределение количества запущенных шоу в зависимости от года после удаления выбросов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912700" y="1474925"/>
            <a:ext cx="285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удаления выбросов получаем следующую картину по годам выпуска шоу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74925"/>
            <a:ext cx="5446225" cy="3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5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Рейтинговые группы</a:t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457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{4CF86327-0554-4589-B3D1-89A9F39B4A37}</a:tableStyleId>
              </a:tblPr>
              <a:tblGrid>
                <a:gridCol w="642500"/>
                <a:gridCol w="642500"/>
                <a:gridCol w="642500"/>
                <a:gridCol w="642500"/>
                <a:gridCol w="642500"/>
                <a:gridCol w="642500"/>
                <a:gridCol w="642500"/>
                <a:gridCol w="897725"/>
                <a:gridCol w="627500"/>
                <a:gridCol w="477350"/>
                <a:gridCol w="702550"/>
                <a:gridCol w="762625"/>
                <a:gridCol w="645350"/>
              </a:tblGrid>
              <a:tr h="29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TV-14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TV-MA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PG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G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TV-Y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TV-PG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TV-G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TV-Y7-FV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TV-Y7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PG-13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NR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UR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4084575" y="133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{4CF86327-0554-4589-B3D1-89A9F39B4A37}</a:tableStyleId>
              </a:tblPr>
              <a:tblGrid>
                <a:gridCol w="657025"/>
                <a:gridCol w="489075"/>
                <a:gridCol w="844175"/>
                <a:gridCol w="765250"/>
                <a:gridCol w="499025"/>
                <a:gridCol w="393975"/>
                <a:gridCol w="544375"/>
                <a:gridCol w="382850"/>
                <a:gridCol w="407475"/>
              </a:tblGrid>
              <a:tr h="42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rating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shows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ratingLevel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release years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user rating score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 hMerge="1"/>
                <a:tc hMerge="1"/>
                <a:tc hMerge="1"/>
                <a:tc hMerge="1"/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name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count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unique values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min-max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count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mean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median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min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max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TV-14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106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2003 - 2017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83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TV-MA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82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2007 - 2017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40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85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89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99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PG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1978 - 2016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48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84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G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53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1940 - 2016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19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74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70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55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TV-Y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36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1993 - 2016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75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67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82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TV-PG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33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2005 - 2017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21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84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55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TV-G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29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1998 - 2016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11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74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74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90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TV-Y7-FV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25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1996 - 2017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73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72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TV-Y7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23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1989 - 2017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75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65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R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14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2001 - 2016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85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79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PG-13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12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1998 - 2013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71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68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56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89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NR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10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2013 - 2016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2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77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57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97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212121"/>
                          </a:solidFill>
                        </a:rPr>
                        <a:t>UR</a:t>
                      </a:r>
                      <a:endParaRPr b="1"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1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2016 - 2016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0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NaN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NaN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NaN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212121"/>
                          </a:solidFill>
                        </a:rPr>
                        <a:t>NaN</a:t>
                      </a:r>
                      <a:endParaRPr sz="10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6E8"/>
                    </a:solidFill>
                  </a:tcPr>
                </a:tc>
              </a:tr>
            </a:tbl>
          </a:graphicData>
        </a:graphic>
      </p:graphicFrame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0" y="1321300"/>
            <a:ext cx="4016775" cy="37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3021100" y="3335575"/>
            <a:ext cx="566700" cy="572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930900" y="3331200"/>
            <a:ext cx="7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13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групп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30300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ru" sz="1840">
                <a:highlight>
                  <a:srgbClr val="FFFFFF"/>
                </a:highlight>
              </a:rPr>
              <a:t>Динамика успешности (часть 1)</a:t>
            </a:r>
            <a:endParaRPr sz="2488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44700" y="1043025"/>
            <a:ext cx="4087500" cy="22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110">
                <a:solidFill>
                  <a:schemeClr val="dk1"/>
                </a:solidFill>
              </a:rPr>
              <a:t>Гистограмма отражает значительный рост распределения запущенных show по мере возрастания значения в годах. Отмечается пик значения в 2016г(143). Надо отметить, что по состоянию на 11.06.2017 в 2017году выпущено 37 Show, Вывод: Успешным можно считать 2016г. 2017г имеет второе значение успешности. Но судить в целом, можно только при получении данных за 2017г. Если опираться на статистику, то неуклонный рост с 2009г выпущенных Show, дает основания полагать что 2017г продолжит тенденцию и будет успешным.</a:t>
            </a:r>
            <a:endParaRPr sz="11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630500"/>
            <a:ext cx="85206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</a:rPr>
              <a:t>Распределение количества запущенных шоу в зависимости от года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00" y="1043025"/>
            <a:ext cx="4501201" cy="22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425" y="3340825"/>
            <a:ext cx="2831750" cy="16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4806000" y="3340825"/>
            <a:ext cx="405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На круговой диаграмме мы можем наглядно видеть доли выпущенных Show распределенных по годам относительно общего объема Show.</a:t>
            </a:r>
            <a:r>
              <a:rPr lang="ru"/>
              <a:t> </a:t>
            </a:r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224975" y="3384700"/>
            <a:ext cx="87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