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BE9C68-585D-4EE4-873F-90B9182DA732}">
  <a:tblStyle styleId="{78BE9C68-585D-4EE4-873F-90B9182DA7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627888E-DD70-419F-8A15-49197816B2A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74ac879301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74ac879301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a2dca46a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a2dca46a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750068b67a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750068b67a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a2baf0d0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a2baf0d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a2dca46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a2dca46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a2dca46a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a2dca46a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74ac87930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74ac87930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74ac87930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74ac87930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9d87e777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9d87e777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Корреляционная матрица показывает, какие признаки коррелиру.т с таргет переменной - ценой сильнее всего. Также, можно заметить признаки, которые коррелируют сильно между собой, во избежании мультиколлинеарности впослдедствии можно удалить по одному признаку из каждой пары.</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50068b67a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50068b67a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750068b67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750068b67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 графике pairplot видна линейная зависимость цены и признаков, которые коррелируют с ней сильнее всего. Чем больше параметр, тем выше цена. При этом, мы также можем заметить выбросы. На примере показателей жилых площадей. Чересчур большая площадь соответсвует довольно низкой цене. Впоследствии, мы можем избавиться от данных выбросов во избежании искажении результатов</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750068b67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750068b67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9d87e777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9d87e777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74ac879301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74ac879301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9941df5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9941df5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92125" y="2306450"/>
            <a:ext cx="8346000" cy="2652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1428"/>
              <a:buFont typeface="Arial"/>
              <a:buNone/>
            </a:pPr>
            <a:r>
              <a:rPr lang="ru" sz="3500">
                <a:latin typeface="Roboto"/>
                <a:ea typeface="Roboto"/>
                <a:cs typeface="Roboto"/>
                <a:sym typeface="Roboto"/>
              </a:rPr>
              <a:t>Гр</a:t>
            </a:r>
            <a:r>
              <a:rPr lang="ru" sz="3500">
                <a:latin typeface="Roboto"/>
                <a:ea typeface="Roboto"/>
                <a:cs typeface="Roboto"/>
                <a:sym typeface="Roboto"/>
              </a:rPr>
              <a:t>у</a:t>
            </a:r>
            <a:r>
              <a:rPr lang="ru" sz="3500">
                <a:latin typeface="Roboto"/>
                <a:ea typeface="Roboto"/>
                <a:cs typeface="Roboto"/>
                <a:sym typeface="Roboto"/>
              </a:rPr>
              <a:t>пповой проек</a:t>
            </a:r>
            <a:r>
              <a:rPr lang="ru" sz="3500">
                <a:latin typeface="Roboto"/>
                <a:ea typeface="Roboto"/>
                <a:cs typeface="Roboto"/>
                <a:sym typeface="Roboto"/>
              </a:rPr>
              <a:t>т</a:t>
            </a:r>
            <a:r>
              <a:rPr lang="ru" sz="3500">
                <a:latin typeface="Roboto"/>
                <a:ea typeface="Roboto"/>
                <a:cs typeface="Roboto"/>
                <a:sym typeface="Roboto"/>
              </a:rPr>
              <a:t> 2: Соревнование kaggle </a:t>
            </a:r>
            <a:endParaRPr sz="3500">
              <a:latin typeface="Roboto"/>
              <a:ea typeface="Roboto"/>
              <a:cs typeface="Roboto"/>
              <a:sym typeface="Roboto"/>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655225" y="3035325"/>
            <a:ext cx="4255500" cy="695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ru" sz="2200"/>
              <a:t>Группа 4</a:t>
            </a:r>
            <a:endParaRPr sz="2200"/>
          </a:p>
          <a:p>
            <a:pPr indent="0" lvl="0" marL="0" rtl="0" algn="l">
              <a:lnSpc>
                <a:spcPct val="90000"/>
              </a:lnSpc>
              <a:spcBef>
                <a:spcPts val="0"/>
              </a:spcBef>
              <a:spcAft>
                <a:spcPts val="0"/>
              </a:spcAft>
              <a:buSzPts val="275"/>
              <a:buNone/>
            </a:pPr>
            <a:r>
              <a:t/>
            </a:r>
            <a:endParaRPr sz="2200"/>
          </a:p>
          <a:p>
            <a:pPr indent="0" lvl="0" marL="0" rtl="0" algn="l">
              <a:lnSpc>
                <a:spcPct val="90000"/>
              </a:lnSpc>
              <a:spcBef>
                <a:spcPts val="0"/>
              </a:spcBef>
              <a:spcAft>
                <a:spcPts val="0"/>
              </a:spcAft>
              <a:buSzPts val="275"/>
              <a:buNone/>
            </a:pPr>
            <a:r>
              <a:rPr lang="ru" sz="2200"/>
              <a:t>Анна Кувандыкова</a:t>
            </a:r>
            <a:endParaRPr sz="2200"/>
          </a:p>
          <a:p>
            <a:pPr indent="0" lvl="0" marL="0" rtl="0" algn="l">
              <a:lnSpc>
                <a:spcPct val="90000"/>
              </a:lnSpc>
              <a:spcBef>
                <a:spcPts val="0"/>
              </a:spcBef>
              <a:spcAft>
                <a:spcPts val="0"/>
              </a:spcAft>
              <a:buSzPts val="275"/>
              <a:buNone/>
            </a:pPr>
            <a:r>
              <a:rPr lang="ru" sz="2200"/>
              <a:t>Сергей Платинов</a:t>
            </a:r>
            <a:endParaRPr sz="2200"/>
          </a:p>
          <a:p>
            <a:pPr indent="0" lvl="0" marL="0" rtl="0" algn="l">
              <a:lnSpc>
                <a:spcPct val="90000"/>
              </a:lnSpc>
              <a:spcBef>
                <a:spcPts val="0"/>
              </a:spcBef>
              <a:spcAft>
                <a:spcPts val="0"/>
              </a:spcAft>
              <a:buSzPts val="275"/>
              <a:buNone/>
            </a:pPr>
            <a:r>
              <a:rPr lang="ru" sz="2200"/>
              <a:t>Константин  Константин</a:t>
            </a:r>
            <a:endParaRPr sz="2200"/>
          </a:p>
          <a:p>
            <a:pPr indent="0" lvl="0" marL="0" rtl="0" algn="l">
              <a:lnSpc>
                <a:spcPct val="90000"/>
              </a:lnSpc>
              <a:spcBef>
                <a:spcPts val="0"/>
              </a:spcBef>
              <a:spcAft>
                <a:spcPts val="0"/>
              </a:spcAft>
              <a:buSzPts val="275"/>
              <a:buNone/>
            </a:pPr>
            <a:r>
              <a:rPr lang="ru" sz="2200"/>
              <a:t>Юрий Ефремов</a:t>
            </a:r>
            <a:endParaRPr sz="2200"/>
          </a:p>
        </p:txBody>
      </p:sp>
      <p:sp>
        <p:nvSpPr>
          <p:cNvPr id="279" name="Google Shape;279;p13"/>
          <p:cNvSpPr txBox="1"/>
          <p:nvPr/>
        </p:nvSpPr>
        <p:spPr>
          <a:xfrm>
            <a:off x="398400" y="265375"/>
            <a:ext cx="8300400" cy="1343100"/>
          </a:xfrm>
          <a:prstGeom prst="rect">
            <a:avLst/>
          </a:prstGeom>
          <a:noFill/>
          <a:ln>
            <a:noFill/>
          </a:ln>
        </p:spPr>
        <p:txBody>
          <a:bodyPr anchorCtr="0" anchor="ctr"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lang="ru" sz="3500">
                <a:solidFill>
                  <a:schemeClr val="lt1"/>
                </a:solidFill>
                <a:latin typeface="Roboto"/>
                <a:ea typeface="Roboto"/>
                <a:cs typeface="Roboto"/>
                <a:sym typeface="Roboto"/>
              </a:rPr>
              <a:t>Предсказание стоимости недвижимости</a:t>
            </a:r>
            <a:endParaRPr b="1" sz="3500">
              <a:solidFill>
                <a:schemeClr val="lt1"/>
              </a:solidFill>
              <a:latin typeface="Roboto"/>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4358725" y="3953725"/>
            <a:ext cx="4572000" cy="809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ctrTitle"/>
          </p:nvPr>
        </p:nvSpPr>
        <p:spPr>
          <a:xfrm>
            <a:off x="114175" y="-439025"/>
            <a:ext cx="9029700" cy="168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2700">
                <a:solidFill>
                  <a:schemeClr val="dk2"/>
                </a:solidFill>
              </a:rPr>
              <a:t>Анализ данных : гистограмма составляющих SalePrice</a:t>
            </a:r>
            <a:endParaRPr sz="4700"/>
          </a:p>
        </p:txBody>
      </p:sp>
      <p:pic>
        <p:nvPicPr>
          <p:cNvPr id="361" name="Google Shape;361;p22"/>
          <p:cNvPicPr preferRelativeResize="0"/>
          <p:nvPr/>
        </p:nvPicPr>
        <p:blipFill>
          <a:blip r:embed="rId3">
            <a:alphaModFix/>
          </a:blip>
          <a:stretch>
            <a:fillRect/>
          </a:stretch>
        </p:blipFill>
        <p:spPr>
          <a:xfrm>
            <a:off x="91775" y="4749750"/>
            <a:ext cx="1430075" cy="253125"/>
          </a:xfrm>
          <a:prstGeom prst="rect">
            <a:avLst/>
          </a:prstGeom>
          <a:noFill/>
          <a:ln>
            <a:noFill/>
          </a:ln>
        </p:spPr>
      </p:pic>
      <p:pic>
        <p:nvPicPr>
          <p:cNvPr id="362" name="Google Shape;362;p22"/>
          <p:cNvPicPr preferRelativeResize="0"/>
          <p:nvPr/>
        </p:nvPicPr>
        <p:blipFill>
          <a:blip r:embed="rId4">
            <a:alphaModFix/>
          </a:blip>
          <a:stretch>
            <a:fillRect/>
          </a:stretch>
        </p:blipFill>
        <p:spPr>
          <a:xfrm>
            <a:off x="3714600" y="680425"/>
            <a:ext cx="5291950" cy="4419500"/>
          </a:xfrm>
          <a:prstGeom prst="rect">
            <a:avLst/>
          </a:prstGeom>
          <a:noFill/>
          <a:ln>
            <a:noFill/>
          </a:ln>
        </p:spPr>
      </p:pic>
      <p:sp>
        <p:nvSpPr>
          <p:cNvPr id="363" name="Google Shape;363;p22"/>
          <p:cNvSpPr txBox="1"/>
          <p:nvPr/>
        </p:nvSpPr>
        <p:spPr>
          <a:xfrm>
            <a:off x="345850" y="1555725"/>
            <a:ext cx="2766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Последние и предпоследние цифры SalePrice (в разрядах единиц, десятков) в основном 0.</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В разряде сотен количество 0 преобладает, но уже заметно количество 5 и 9.</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ctrTitle"/>
          </p:nvPr>
        </p:nvSpPr>
        <p:spPr>
          <a:xfrm>
            <a:off x="114175" y="-439025"/>
            <a:ext cx="9029700" cy="168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2700">
                <a:solidFill>
                  <a:schemeClr val="dk2"/>
                </a:solidFill>
              </a:rPr>
              <a:t>Анализ данных : гистограмма составляющих SalePrice</a:t>
            </a:r>
            <a:endParaRPr sz="4700"/>
          </a:p>
        </p:txBody>
      </p:sp>
      <p:pic>
        <p:nvPicPr>
          <p:cNvPr id="369" name="Google Shape;369;p23"/>
          <p:cNvPicPr preferRelativeResize="0"/>
          <p:nvPr/>
        </p:nvPicPr>
        <p:blipFill>
          <a:blip r:embed="rId3">
            <a:alphaModFix/>
          </a:blip>
          <a:stretch>
            <a:fillRect/>
          </a:stretch>
        </p:blipFill>
        <p:spPr>
          <a:xfrm>
            <a:off x="91775" y="4749750"/>
            <a:ext cx="1430075" cy="253125"/>
          </a:xfrm>
          <a:prstGeom prst="rect">
            <a:avLst/>
          </a:prstGeom>
          <a:noFill/>
          <a:ln>
            <a:noFill/>
          </a:ln>
        </p:spPr>
      </p:pic>
      <p:sp>
        <p:nvSpPr>
          <p:cNvPr id="370" name="Google Shape;370;p23"/>
          <p:cNvSpPr txBox="1"/>
          <p:nvPr/>
        </p:nvSpPr>
        <p:spPr>
          <a:xfrm>
            <a:off x="345850" y="869925"/>
            <a:ext cx="27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graphicFrame>
        <p:nvGraphicFramePr>
          <p:cNvPr id="371" name="Google Shape;371;p23"/>
          <p:cNvGraphicFramePr/>
          <p:nvPr/>
        </p:nvGraphicFramePr>
        <p:xfrm>
          <a:off x="196925" y="2395925"/>
          <a:ext cx="3000000" cy="3000000"/>
        </p:xfrm>
        <a:graphic>
          <a:graphicData uri="http://schemas.openxmlformats.org/drawingml/2006/table">
            <a:tbl>
              <a:tblPr>
                <a:noFill/>
                <a:tableStyleId>{A627888E-DD70-419F-8A15-49197816B2A1}</a:tableStyleId>
              </a:tblPr>
              <a:tblGrid>
                <a:gridCol w="371475"/>
                <a:gridCol w="3365675"/>
                <a:gridCol w="1893425"/>
                <a:gridCol w="1205375"/>
                <a:gridCol w="1914175"/>
              </a:tblGrid>
              <a:tr h="546550">
                <a:tc>
                  <a:txBody>
                    <a:bodyPr/>
                    <a:lstStyle/>
                    <a:p>
                      <a:pPr indent="0" lvl="0" marL="0" rtl="0" algn="l">
                        <a:lnSpc>
                          <a:spcPct val="115000"/>
                        </a:lnSpc>
                        <a:spcBef>
                          <a:spcPts val="0"/>
                        </a:spcBef>
                        <a:spcAft>
                          <a:spcPts val="0"/>
                        </a:spcAft>
                        <a:buNone/>
                      </a:pPr>
                      <a:r>
                        <a:rPr b="1" lang="ru" sz="1000"/>
                        <a: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Гипотезы по улучшению предсказаний:</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Действие относительно базовой версии</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Результат kaggle test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Результат относительно базовой версии</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ru"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Базовая версия: ver8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б</a:t>
                      </a:r>
                      <a:r>
                        <a:rPr lang="ru" sz="1000"/>
                        <a:t>ез округления</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ru" sz="1000"/>
                        <a:t>0,55919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ru"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перед обучением на train_df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округлить с шагом 500 цену.</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0,55892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0,00027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200025">
                <a:tc>
                  <a:txBody>
                    <a:bodyPr/>
                    <a:lstStyle/>
                    <a:p>
                      <a:pPr indent="0" lvl="0" marL="0" rtl="0" algn="r">
                        <a:lnSpc>
                          <a:spcPct val="115000"/>
                        </a:lnSpc>
                        <a:spcBef>
                          <a:spcPts val="0"/>
                        </a:spcBef>
                        <a:spcAft>
                          <a:spcPts val="0"/>
                        </a:spcAft>
                        <a:buNone/>
                      </a:pPr>
                      <a:r>
                        <a:rPr lang="ru"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перед обучением на train_df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ru" sz="1000"/>
                        <a:t>округлить до сотен цену.</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0,55882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0,00037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200025">
                <a:tc>
                  <a:txBody>
                    <a:bodyPr/>
                    <a:lstStyle/>
                    <a:p>
                      <a:pPr indent="0" lvl="0" marL="0" rtl="0" algn="r">
                        <a:lnSpc>
                          <a:spcPct val="115000"/>
                        </a:lnSpc>
                        <a:spcBef>
                          <a:spcPts val="0"/>
                        </a:spcBef>
                        <a:spcAft>
                          <a:spcPts val="0"/>
                        </a:spcAft>
                        <a:buNone/>
                      </a:pPr>
                      <a:r>
                        <a:rPr lang="ru"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после получения y_pred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округлить до сотен цену.</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0,55916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0,00003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200025">
                <a:tc>
                  <a:txBody>
                    <a:bodyPr/>
                    <a:lstStyle/>
                    <a:p>
                      <a:pPr indent="0" lvl="0" marL="0" rtl="0" algn="r">
                        <a:lnSpc>
                          <a:spcPct val="115000"/>
                        </a:lnSpc>
                        <a:spcBef>
                          <a:spcPts val="0"/>
                        </a:spcBef>
                        <a:spcAft>
                          <a:spcPts val="0"/>
                        </a:spcAft>
                        <a:buNone/>
                      </a:pPr>
                      <a:r>
                        <a:rPr lang="ru"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после получения y_pred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округлить с шагом 500 цену.</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0,55928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r">
                        <a:lnSpc>
                          <a:spcPct val="115000"/>
                        </a:lnSpc>
                        <a:spcBef>
                          <a:spcPts val="0"/>
                        </a:spcBef>
                        <a:spcAft>
                          <a:spcPts val="0"/>
                        </a:spcAft>
                        <a:buNone/>
                      </a:pPr>
                      <a:r>
                        <a:rPr lang="ru" sz="1000"/>
                        <a:t>-0,00009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00025">
                <a:tc>
                  <a:txBody>
                    <a:bodyPr/>
                    <a:lstStyle/>
                    <a:p>
                      <a:pPr indent="0" lvl="0" marL="0" rtl="0" algn="r">
                        <a:lnSpc>
                          <a:spcPct val="115000"/>
                        </a:lnSpc>
                        <a:spcBef>
                          <a:spcPts val="0"/>
                        </a:spcBef>
                        <a:spcAft>
                          <a:spcPts val="0"/>
                        </a:spcAft>
                        <a:buNone/>
                      </a:pPr>
                      <a:r>
                        <a:rPr lang="ru"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перед обучением на train_df и после получения y_pred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округлить до сотых цену.</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0,55882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0,00037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bl>
          </a:graphicData>
        </a:graphic>
      </p:graphicFrame>
      <p:sp>
        <p:nvSpPr>
          <p:cNvPr id="372" name="Google Shape;372;p23"/>
          <p:cNvSpPr txBox="1"/>
          <p:nvPr/>
        </p:nvSpPr>
        <p:spPr>
          <a:xfrm>
            <a:off x="285400" y="976200"/>
            <a:ext cx="533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Гипотеза 1: применить округление цены до сотен.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Гипотеза 2: применить округление цены с шагом 500.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4"/>
          <p:cNvSpPr txBox="1"/>
          <p:nvPr/>
        </p:nvSpPr>
        <p:spPr>
          <a:xfrm>
            <a:off x="304800" y="0"/>
            <a:ext cx="900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lt1"/>
                </a:solidFill>
                <a:latin typeface="Maven Pro"/>
                <a:ea typeface="Maven Pro"/>
                <a:cs typeface="Maven Pro"/>
                <a:sym typeface="Maven Pro"/>
              </a:rPr>
              <a:t>Анализ данных : экспертные параметры</a:t>
            </a:r>
            <a:endParaRPr sz="3000">
              <a:solidFill>
                <a:schemeClr val="lt1"/>
              </a:solidFill>
            </a:endParaRPr>
          </a:p>
        </p:txBody>
      </p:sp>
      <p:sp>
        <p:nvSpPr>
          <p:cNvPr id="378" name="Google Shape;378;p24"/>
          <p:cNvSpPr txBox="1"/>
          <p:nvPr/>
        </p:nvSpPr>
        <p:spPr>
          <a:xfrm>
            <a:off x="304800" y="651300"/>
            <a:ext cx="821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solidFill>
                  <a:schemeClr val="lt1"/>
                </a:solidFill>
              </a:rPr>
              <a:t>Согласно экспертному мнению риэлторов цена зависит от нескольких факторов:</a:t>
            </a:r>
            <a:endParaRPr sz="1600">
              <a:solidFill>
                <a:schemeClr val="lt1"/>
              </a:solidFill>
            </a:endParaRPr>
          </a:p>
          <a:p>
            <a:pPr indent="0" lvl="0" marL="0" rtl="0" algn="l">
              <a:spcBef>
                <a:spcPts val="0"/>
              </a:spcBef>
              <a:spcAft>
                <a:spcPts val="0"/>
              </a:spcAft>
              <a:buNone/>
            </a:pPr>
            <a:r>
              <a:rPr lang="ru" sz="1600">
                <a:solidFill>
                  <a:schemeClr val="lt1"/>
                </a:solidFill>
              </a:rPr>
              <a:t>- Штат и квартал; </a:t>
            </a:r>
            <a:endParaRPr sz="1600">
              <a:solidFill>
                <a:schemeClr val="lt1"/>
              </a:solidFill>
            </a:endParaRPr>
          </a:p>
          <a:p>
            <a:pPr indent="0" lvl="0" marL="0" rtl="0" algn="l">
              <a:spcBef>
                <a:spcPts val="0"/>
              </a:spcBef>
              <a:spcAft>
                <a:spcPts val="0"/>
              </a:spcAft>
              <a:buNone/>
            </a:pPr>
            <a:r>
              <a:rPr lang="ru" sz="1600">
                <a:solidFill>
                  <a:schemeClr val="lt1"/>
                </a:solidFill>
              </a:rPr>
              <a:t>- район застройки; </a:t>
            </a:r>
            <a:endParaRPr sz="1600">
              <a:solidFill>
                <a:schemeClr val="lt1"/>
              </a:solidFill>
            </a:endParaRPr>
          </a:p>
          <a:p>
            <a:pPr indent="0" lvl="0" marL="0" rtl="0" algn="l">
              <a:spcBef>
                <a:spcPts val="0"/>
              </a:spcBef>
              <a:spcAft>
                <a:spcPts val="0"/>
              </a:spcAft>
              <a:buNone/>
            </a:pPr>
            <a:r>
              <a:rPr lang="ru" sz="1600">
                <a:solidFill>
                  <a:schemeClr val="lt1"/>
                </a:solidFill>
              </a:rPr>
              <a:t>- вид жилья — дом, квартира, таунхаус, вилла; </a:t>
            </a:r>
            <a:endParaRPr sz="1600">
              <a:solidFill>
                <a:schemeClr val="lt1"/>
              </a:solidFill>
            </a:endParaRPr>
          </a:p>
          <a:p>
            <a:pPr indent="0" lvl="0" marL="0" rtl="0" algn="l">
              <a:spcBef>
                <a:spcPts val="0"/>
              </a:spcBef>
              <a:spcAft>
                <a:spcPts val="0"/>
              </a:spcAft>
              <a:buNone/>
            </a:pPr>
            <a:r>
              <a:rPr lang="ru" sz="1600">
                <a:solidFill>
                  <a:schemeClr val="lt1"/>
                </a:solidFill>
              </a:rPr>
              <a:t>- возраст недвижимости; </a:t>
            </a:r>
            <a:endParaRPr sz="1600">
              <a:solidFill>
                <a:schemeClr val="lt1"/>
              </a:solidFill>
            </a:endParaRPr>
          </a:p>
          <a:p>
            <a:pPr indent="0" lvl="0" marL="0" rtl="0" algn="l">
              <a:spcBef>
                <a:spcPts val="0"/>
              </a:spcBef>
              <a:spcAft>
                <a:spcPts val="0"/>
              </a:spcAft>
              <a:buNone/>
            </a:pPr>
            <a:r>
              <a:rPr lang="ru" sz="1600">
                <a:solidFill>
                  <a:schemeClr val="lt1"/>
                </a:solidFill>
              </a:rPr>
              <a:t>- площадь помещения</a:t>
            </a:r>
            <a:r>
              <a:rPr lang="ru">
                <a:solidFill>
                  <a:schemeClr val="lt1"/>
                </a:solidFill>
              </a:rPr>
              <a:t>.</a:t>
            </a:r>
            <a:endParaRPr>
              <a:solidFill>
                <a:schemeClr val="lt1"/>
              </a:solidFill>
            </a:endParaRPr>
          </a:p>
        </p:txBody>
      </p:sp>
      <p:graphicFrame>
        <p:nvGraphicFramePr>
          <p:cNvPr id="379" name="Google Shape;379;p24"/>
          <p:cNvGraphicFramePr/>
          <p:nvPr/>
        </p:nvGraphicFramePr>
        <p:xfrm>
          <a:off x="344775" y="2793825"/>
          <a:ext cx="3000000" cy="3000000"/>
        </p:xfrm>
        <a:graphic>
          <a:graphicData uri="http://schemas.openxmlformats.org/drawingml/2006/table">
            <a:tbl>
              <a:tblPr>
                <a:noFill/>
                <a:tableStyleId>{A627888E-DD70-419F-8A15-49197816B2A1}</a:tableStyleId>
              </a:tblPr>
              <a:tblGrid>
                <a:gridCol w="296750"/>
                <a:gridCol w="5737175"/>
                <a:gridCol w="847725"/>
                <a:gridCol w="1724025"/>
              </a:tblGrid>
              <a:tr h="100000">
                <a:tc>
                  <a:txBody>
                    <a:bodyPr/>
                    <a:lstStyle/>
                    <a:p>
                      <a:pPr indent="0" lvl="0" marL="0" rtl="0" algn="l">
                        <a:lnSpc>
                          <a:spcPct val="115000"/>
                        </a:lnSpc>
                        <a:spcBef>
                          <a:spcPts val="0"/>
                        </a:spcBef>
                        <a:spcAft>
                          <a:spcPts val="0"/>
                        </a:spcAft>
                        <a:buNone/>
                      </a:pPr>
                      <a:r>
                        <a:rPr b="1" lang="ru" sz="1000"/>
                        <a: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Гипотезы по улучшению предсказаний:</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Результат kaggle test</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 sz="1000"/>
                        <a:t>Результат относительно базовой версии</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ru"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Базовая модель: ver16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0,57397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ru"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Только экспертные параметры</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0,59767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r">
                        <a:lnSpc>
                          <a:spcPct val="115000"/>
                        </a:lnSpc>
                        <a:spcBef>
                          <a:spcPts val="0"/>
                        </a:spcBef>
                        <a:spcAft>
                          <a:spcPts val="0"/>
                        </a:spcAft>
                        <a:buNone/>
                      </a:pPr>
                      <a:r>
                        <a:rPr lang="ru" sz="1000"/>
                        <a:t>-0,0237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00025">
                <a:tc>
                  <a:txBody>
                    <a:bodyPr/>
                    <a:lstStyle/>
                    <a:p>
                      <a:pPr indent="0" lvl="0" marL="0" rtl="0" algn="r">
                        <a:lnSpc>
                          <a:spcPct val="115000"/>
                        </a:lnSpc>
                        <a:spcBef>
                          <a:spcPts val="0"/>
                        </a:spcBef>
                        <a:spcAft>
                          <a:spcPts val="0"/>
                        </a:spcAft>
                        <a:buNone/>
                      </a:pPr>
                      <a:r>
                        <a:rPr lang="ru"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Только экспертные параметры + удаление выбросов в SalePrice 1.5 iqr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0,42321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0,15076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200025">
                <a:tc>
                  <a:txBody>
                    <a:bodyPr/>
                    <a:lstStyle/>
                    <a:p>
                      <a:pPr indent="0" lvl="0" marL="0" rtl="0" algn="r">
                        <a:lnSpc>
                          <a:spcPct val="115000"/>
                        </a:lnSpc>
                        <a:spcBef>
                          <a:spcPts val="0"/>
                        </a:spcBef>
                        <a:spcAft>
                          <a:spcPts val="0"/>
                        </a:spcAft>
                        <a:buNone/>
                      </a:pPr>
                      <a:r>
                        <a:rPr lang="ru"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Только экспертные параметры + удаление выбросов в SalePrice 1.5 iqr + округление цены до сотен</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0,42321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0,15076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200025">
                <a:tc>
                  <a:txBody>
                    <a:bodyPr/>
                    <a:lstStyle/>
                    <a:p>
                      <a:pPr indent="0" lvl="0" marL="0" rtl="0" algn="r">
                        <a:lnSpc>
                          <a:spcPct val="115000"/>
                        </a:lnSpc>
                        <a:spcBef>
                          <a:spcPts val="0"/>
                        </a:spcBef>
                        <a:spcAft>
                          <a:spcPts val="0"/>
                        </a:spcAft>
                        <a:buNone/>
                      </a:pPr>
                      <a:r>
                        <a:rPr lang="ru"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000"/>
                        <a:t>Только экспертные параметры + удаление выбросов в SalePrice 1.5 iqr + округление цены до сотен + RandomForestRegressor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sz="1000"/>
                        <a:t>0,41748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ru" sz="1000"/>
                        <a:t>0,15649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bl>
          </a:graphicData>
        </a:graphic>
      </p:graphicFrame>
      <p:pic>
        <p:nvPicPr>
          <p:cNvPr id="380" name="Google Shape;380;p24"/>
          <p:cNvPicPr preferRelativeResize="0"/>
          <p:nvPr/>
        </p:nvPicPr>
        <p:blipFill>
          <a:blip r:embed="rId3">
            <a:alphaModFix/>
          </a:blip>
          <a:stretch>
            <a:fillRect/>
          </a:stretch>
        </p:blipFill>
        <p:spPr>
          <a:xfrm>
            <a:off x="91775" y="4749750"/>
            <a:ext cx="1430075" cy="25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ctrTitle"/>
          </p:nvPr>
        </p:nvSpPr>
        <p:spPr>
          <a:xfrm>
            <a:off x="161800" y="-381000"/>
            <a:ext cx="8863500" cy="149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3000"/>
              <a:t>Обучение моделей</a:t>
            </a:r>
            <a:endParaRPr sz="3000"/>
          </a:p>
        </p:txBody>
      </p:sp>
      <p:graphicFrame>
        <p:nvGraphicFramePr>
          <p:cNvPr id="386" name="Google Shape;386;p25"/>
          <p:cNvGraphicFramePr/>
          <p:nvPr/>
        </p:nvGraphicFramePr>
        <p:xfrm>
          <a:off x="6675375" y="848900"/>
          <a:ext cx="3000000" cy="3000000"/>
        </p:xfrm>
        <a:graphic>
          <a:graphicData uri="http://schemas.openxmlformats.org/drawingml/2006/table">
            <a:tbl>
              <a:tblPr>
                <a:solidFill>
                  <a:srgbClr val="FFFFFF"/>
                </a:solidFill>
                <a:tableStyleId>{A627888E-DD70-419F-8A15-49197816B2A1}</a:tableStyleId>
              </a:tblPr>
              <a:tblGrid>
                <a:gridCol w="1789575"/>
                <a:gridCol w="516225"/>
              </a:tblGrid>
              <a:tr h="454675">
                <a:tc>
                  <a:txBody>
                    <a:bodyPr/>
                    <a:lstStyle/>
                    <a:p>
                      <a:pPr indent="0" lvl="0" marL="0" rtl="0" algn="r">
                        <a:lnSpc>
                          <a:spcPct val="115000"/>
                        </a:lnSpc>
                        <a:spcBef>
                          <a:spcPts val="900"/>
                        </a:spcBef>
                        <a:spcAft>
                          <a:spcPts val="0"/>
                        </a:spcAft>
                        <a:buNone/>
                      </a:pPr>
                      <a:r>
                        <a:rPr b="1" lang="ru" sz="900">
                          <a:highlight>
                            <a:srgbClr val="FFFFFF"/>
                          </a:highlight>
                        </a:rPr>
                        <a:t>Модель</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b="1" lang="ru" sz="900">
                          <a:highlight>
                            <a:srgbClr val="FFFFFF"/>
                          </a:highlight>
                        </a:rPr>
                        <a:t>Время, сек</a:t>
                      </a:r>
                      <a:endParaRPr b="1" sz="900">
                        <a:highlight>
                          <a:srgbClr val="FFFFFF"/>
                        </a:highlight>
                      </a:endParaRPr>
                    </a:p>
                  </a:txBody>
                  <a:tcPr marT="57150" marB="57150" marR="57150" marL="57150" anchor="ctr"/>
                </a:tc>
              </a:tr>
              <a:tr h="454675">
                <a:tc>
                  <a:txBody>
                    <a:bodyPr/>
                    <a:lstStyle/>
                    <a:p>
                      <a:pPr indent="0" lvl="0" marL="0" rtl="0" algn="r">
                        <a:lnSpc>
                          <a:spcPct val="115000"/>
                        </a:lnSpc>
                        <a:spcBef>
                          <a:spcPts val="900"/>
                        </a:spcBef>
                        <a:spcAft>
                          <a:spcPts val="0"/>
                        </a:spcAft>
                        <a:buNone/>
                      </a:pPr>
                      <a:r>
                        <a:rPr lang="ru" sz="900">
                          <a:highlight>
                            <a:srgbClr val="FFFFFF"/>
                          </a:highlight>
                        </a:rPr>
                        <a:t>LinearRegression</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20</a:t>
                      </a:r>
                      <a:endParaRPr sz="900">
                        <a:highlight>
                          <a:srgbClr val="FFFFFF"/>
                        </a:highlight>
                      </a:endParaRPr>
                    </a:p>
                  </a:txBody>
                  <a:tcPr marT="57150" marB="57150" marR="57150" marL="57150" anchor="ctr"/>
                </a:tc>
              </a:tr>
              <a:tr h="454675">
                <a:tc>
                  <a:txBody>
                    <a:bodyPr/>
                    <a:lstStyle/>
                    <a:p>
                      <a:pPr indent="0" lvl="0" marL="0" rtl="0" algn="r">
                        <a:lnSpc>
                          <a:spcPct val="115000"/>
                        </a:lnSpc>
                        <a:spcBef>
                          <a:spcPts val="900"/>
                        </a:spcBef>
                        <a:spcAft>
                          <a:spcPts val="0"/>
                        </a:spcAft>
                        <a:buNone/>
                      </a:pPr>
                      <a:r>
                        <a:rPr lang="ru" sz="900">
                          <a:highlight>
                            <a:srgbClr val="FFFFFF"/>
                          </a:highlight>
                        </a:rPr>
                        <a:t>DecisionTreeRegressor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30</a:t>
                      </a:r>
                      <a:endParaRPr sz="900">
                        <a:highlight>
                          <a:srgbClr val="FFFFFF"/>
                        </a:highlight>
                      </a:endParaRPr>
                    </a:p>
                  </a:txBody>
                  <a:tcPr marT="57150" marB="57150" marR="57150" marL="57150" anchor="ctr"/>
                </a:tc>
              </a:tr>
              <a:tr h="454675">
                <a:tc>
                  <a:txBody>
                    <a:bodyPr/>
                    <a:lstStyle/>
                    <a:p>
                      <a:pPr indent="0" lvl="0" marL="0" rtl="0" algn="r">
                        <a:lnSpc>
                          <a:spcPct val="115000"/>
                        </a:lnSpc>
                        <a:spcBef>
                          <a:spcPts val="900"/>
                        </a:spcBef>
                        <a:spcAft>
                          <a:spcPts val="0"/>
                        </a:spcAft>
                        <a:buNone/>
                      </a:pPr>
                      <a:r>
                        <a:rPr lang="ru" sz="900">
                          <a:highlight>
                            <a:srgbClr val="FFFFFF"/>
                          </a:highlight>
                        </a:rPr>
                        <a:t>KNeighborsRegressor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98</a:t>
                      </a:r>
                      <a:endParaRPr sz="900">
                        <a:highlight>
                          <a:srgbClr val="FFFFFF"/>
                        </a:highlight>
                      </a:endParaRPr>
                    </a:p>
                  </a:txBody>
                  <a:tcPr marT="57150" marB="57150" marR="57150" marL="57150" anchor="ctr"/>
                </a:tc>
              </a:tr>
              <a:tr h="454675">
                <a:tc>
                  <a:txBody>
                    <a:bodyPr/>
                    <a:lstStyle/>
                    <a:p>
                      <a:pPr indent="0" lvl="0" marL="0" rtl="0" algn="r">
                        <a:lnSpc>
                          <a:spcPct val="115000"/>
                        </a:lnSpc>
                        <a:spcBef>
                          <a:spcPts val="900"/>
                        </a:spcBef>
                        <a:spcAft>
                          <a:spcPts val="0"/>
                        </a:spcAft>
                        <a:buNone/>
                      </a:pPr>
                      <a:r>
                        <a:rPr lang="ru" sz="900">
                          <a:highlight>
                            <a:srgbClr val="FFFFFF"/>
                          </a:highlight>
                        </a:rPr>
                        <a:t>LGBMRegressor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243</a:t>
                      </a:r>
                      <a:endParaRPr sz="900">
                        <a:highlight>
                          <a:srgbClr val="FFFFFF"/>
                        </a:highlight>
                      </a:endParaRPr>
                    </a:p>
                  </a:txBody>
                  <a:tcPr marT="57150" marB="57150" marR="57150" marL="57150" anchor="ctr"/>
                </a:tc>
              </a:tr>
              <a:tr h="454675">
                <a:tc>
                  <a:txBody>
                    <a:bodyPr/>
                    <a:lstStyle/>
                    <a:p>
                      <a:pPr indent="0" lvl="0" marL="0" rtl="0" algn="r">
                        <a:lnSpc>
                          <a:spcPct val="115000"/>
                        </a:lnSpc>
                        <a:spcBef>
                          <a:spcPts val="900"/>
                        </a:spcBef>
                        <a:spcAft>
                          <a:spcPts val="0"/>
                        </a:spcAft>
                        <a:buNone/>
                      </a:pPr>
                      <a:r>
                        <a:rPr lang="ru" sz="900">
                          <a:highlight>
                            <a:srgbClr val="FFFFFF"/>
                          </a:highlight>
                        </a:rPr>
                        <a:t>XGBRegressor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372</a:t>
                      </a:r>
                      <a:endParaRPr sz="900">
                        <a:highlight>
                          <a:srgbClr val="FFFFFF"/>
                        </a:highlight>
                      </a:endParaRPr>
                    </a:p>
                  </a:txBody>
                  <a:tcPr marT="57150" marB="57150" marR="57150" marL="57150" anchor="ctr"/>
                </a:tc>
              </a:tr>
              <a:tr h="643225">
                <a:tc>
                  <a:txBody>
                    <a:bodyPr/>
                    <a:lstStyle/>
                    <a:p>
                      <a:pPr indent="0" lvl="0" marL="0" rtl="0" algn="r">
                        <a:lnSpc>
                          <a:spcPct val="115000"/>
                        </a:lnSpc>
                        <a:spcBef>
                          <a:spcPts val="900"/>
                        </a:spcBef>
                        <a:spcAft>
                          <a:spcPts val="0"/>
                        </a:spcAft>
                        <a:buNone/>
                      </a:pPr>
                      <a:r>
                        <a:rPr lang="ru" sz="900">
                          <a:highlight>
                            <a:srgbClr val="FFFFFF"/>
                          </a:highlight>
                        </a:rPr>
                        <a:t>RandomForestRegressor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1871</a:t>
                      </a:r>
                      <a:endParaRPr sz="900">
                        <a:highlight>
                          <a:srgbClr val="FFFFFF"/>
                        </a:highlight>
                      </a:endParaRPr>
                    </a:p>
                  </a:txBody>
                  <a:tcPr marT="57150" marB="57150" marR="57150" marL="57150" anchor="ctr"/>
                </a:tc>
              </a:tr>
              <a:tr h="643225">
                <a:tc>
                  <a:txBody>
                    <a:bodyPr/>
                    <a:lstStyle/>
                    <a:p>
                      <a:pPr indent="0" lvl="0" marL="0" rtl="0" algn="r">
                        <a:lnSpc>
                          <a:spcPct val="115000"/>
                        </a:lnSpc>
                        <a:spcBef>
                          <a:spcPts val="900"/>
                        </a:spcBef>
                        <a:spcAft>
                          <a:spcPts val="0"/>
                        </a:spcAft>
                        <a:buNone/>
                      </a:pPr>
                      <a:r>
                        <a:rPr lang="ru" sz="900">
                          <a:highlight>
                            <a:srgbClr val="FFFFFF"/>
                          </a:highlight>
                        </a:rPr>
                        <a:t>CatBoostRegressor</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ru" sz="900">
                          <a:highlight>
                            <a:srgbClr val="FFFFFF"/>
                          </a:highlight>
                        </a:rPr>
                        <a:t>15056</a:t>
                      </a:r>
                      <a:endParaRPr sz="900">
                        <a:highlight>
                          <a:srgbClr val="FFFFFF"/>
                        </a:highlight>
                      </a:endParaRPr>
                    </a:p>
                  </a:txBody>
                  <a:tcPr marT="57150" marB="57150" marR="57150" marL="57150" anchor="ctr"/>
                </a:tc>
              </a:tr>
            </a:tbl>
          </a:graphicData>
        </a:graphic>
      </p:graphicFrame>
      <p:sp>
        <p:nvSpPr>
          <p:cNvPr id="387" name="Google Shape;387;p25"/>
          <p:cNvSpPr txBox="1"/>
          <p:nvPr/>
        </p:nvSpPr>
        <p:spPr>
          <a:xfrm>
            <a:off x="222625" y="679350"/>
            <a:ext cx="253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Базовые модели: </a:t>
            </a:r>
            <a:endParaRPr sz="1200"/>
          </a:p>
          <a:p>
            <a:pPr indent="-304800" lvl="0" marL="457200" rtl="0" algn="l">
              <a:spcBef>
                <a:spcPts val="0"/>
              </a:spcBef>
              <a:spcAft>
                <a:spcPts val="0"/>
              </a:spcAft>
              <a:buSzPts val="1200"/>
              <a:buChar char="●"/>
            </a:pPr>
            <a:r>
              <a:rPr lang="ru" sz="1200"/>
              <a:t>Original datasets.</a:t>
            </a:r>
            <a:endParaRPr sz="1200"/>
          </a:p>
          <a:p>
            <a:pPr indent="-304800" lvl="0" marL="457200" rtl="0" algn="l">
              <a:spcBef>
                <a:spcPts val="0"/>
              </a:spcBef>
              <a:spcAft>
                <a:spcPts val="0"/>
              </a:spcAft>
              <a:buSzPts val="1200"/>
              <a:buChar char="●"/>
            </a:pPr>
            <a:r>
              <a:rPr lang="ru" sz="1200"/>
              <a:t>Train dropna lines.</a:t>
            </a:r>
            <a:endParaRPr sz="1200"/>
          </a:p>
          <a:p>
            <a:pPr indent="-304800" lvl="0" marL="457200" rtl="0" algn="l">
              <a:spcBef>
                <a:spcPts val="0"/>
              </a:spcBef>
              <a:spcAft>
                <a:spcPts val="0"/>
              </a:spcAft>
              <a:buSzPts val="1200"/>
              <a:buChar char="●"/>
            </a:pPr>
            <a:r>
              <a:rPr lang="ru" sz="1200"/>
              <a:t>NA from description.</a:t>
            </a:r>
            <a:endParaRPr sz="1200"/>
          </a:p>
          <a:p>
            <a:pPr indent="-304800" lvl="0" marL="457200" rtl="0" algn="l">
              <a:spcBef>
                <a:spcPts val="0"/>
              </a:spcBef>
              <a:spcAft>
                <a:spcPts val="0"/>
              </a:spcAft>
              <a:buSzPts val="1200"/>
              <a:buChar char="●"/>
            </a:pPr>
            <a:r>
              <a:rPr lang="ru" sz="1200"/>
              <a:t>expert features.</a:t>
            </a:r>
            <a:endParaRPr sz="1200"/>
          </a:p>
          <a:p>
            <a:pPr indent="-304800" lvl="0" marL="457200" rtl="0" algn="l">
              <a:spcBef>
                <a:spcPts val="0"/>
              </a:spcBef>
              <a:spcAft>
                <a:spcPts val="0"/>
              </a:spcAft>
              <a:buSzPts val="1200"/>
              <a:buChar char="●"/>
            </a:pPr>
            <a:r>
              <a:rPr lang="ru" sz="1200"/>
              <a:t>expert processing.</a:t>
            </a:r>
            <a:endParaRPr/>
          </a:p>
        </p:txBody>
      </p:sp>
      <p:sp>
        <p:nvSpPr>
          <p:cNvPr id="388" name="Google Shape;388;p25"/>
          <p:cNvSpPr txBox="1"/>
          <p:nvPr/>
        </p:nvSpPr>
        <p:spPr>
          <a:xfrm>
            <a:off x="6606375" y="205500"/>
            <a:ext cx="237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Время работы моделей </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(1400 датасетов):</a:t>
            </a:r>
            <a:endParaRPr>
              <a:latin typeface="Nunito"/>
              <a:ea typeface="Nunito"/>
              <a:cs typeface="Nunito"/>
              <a:sym typeface="Nunito"/>
            </a:endParaRPr>
          </a:p>
        </p:txBody>
      </p:sp>
      <p:sp>
        <p:nvSpPr>
          <p:cNvPr id="389" name="Google Shape;389;p25"/>
          <p:cNvSpPr txBox="1"/>
          <p:nvPr/>
        </p:nvSpPr>
        <p:spPr>
          <a:xfrm>
            <a:off x="2797250" y="548975"/>
            <a:ext cx="397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NoneData:</a:t>
            </a:r>
            <a:endParaRPr sz="1200"/>
          </a:p>
          <a:p>
            <a:pPr indent="-304800" lvl="0" marL="457200" rtl="0" algn="l">
              <a:spcBef>
                <a:spcPts val="0"/>
              </a:spcBef>
              <a:spcAft>
                <a:spcPts val="0"/>
              </a:spcAft>
              <a:buSzPts val="1200"/>
              <a:buChar char="●"/>
            </a:pPr>
            <a:r>
              <a:rPr lang="ru" sz="1200"/>
              <a:t>dropna_columns</a:t>
            </a:r>
            <a:endParaRPr sz="1200"/>
          </a:p>
          <a:p>
            <a:pPr indent="-304800" lvl="0" marL="457200" rtl="0" algn="l">
              <a:spcBef>
                <a:spcPts val="0"/>
              </a:spcBef>
              <a:spcAft>
                <a:spcPts val="0"/>
              </a:spcAft>
              <a:buSzPts val="1200"/>
              <a:buChar char="●"/>
            </a:pPr>
            <a:r>
              <a:rPr lang="ru" sz="1200"/>
              <a:t>fillna_with_0</a:t>
            </a:r>
            <a:endParaRPr sz="1200"/>
          </a:p>
          <a:p>
            <a:pPr indent="-304800" lvl="0" marL="457200" rtl="0" algn="l">
              <a:spcBef>
                <a:spcPts val="0"/>
              </a:spcBef>
              <a:spcAft>
                <a:spcPts val="0"/>
              </a:spcAft>
              <a:buSzPts val="1200"/>
              <a:buChar char="●"/>
            </a:pPr>
            <a:r>
              <a:rPr lang="ru" sz="1200"/>
              <a:t>fillna_with_train_most_common_and_median</a:t>
            </a:r>
            <a:endParaRPr sz="1200"/>
          </a:p>
          <a:p>
            <a:pPr indent="-304800" lvl="0" marL="457200" rtl="0" algn="l">
              <a:spcBef>
                <a:spcPts val="0"/>
              </a:spcBef>
              <a:spcAft>
                <a:spcPts val="0"/>
              </a:spcAft>
              <a:buSzPts val="1200"/>
              <a:buChar char="●"/>
            </a:pPr>
            <a:r>
              <a:rPr lang="ru" sz="1200"/>
              <a:t>fillna_with_all_data_most_common_and_median</a:t>
            </a:r>
            <a:endParaRPr sz="1200"/>
          </a:p>
          <a:p>
            <a:pPr indent="-304800" lvl="0" marL="457200" rtl="0" algn="l">
              <a:spcBef>
                <a:spcPts val="0"/>
              </a:spcBef>
              <a:spcAft>
                <a:spcPts val="0"/>
              </a:spcAft>
              <a:buSzPts val="1200"/>
              <a:buChar char="●"/>
            </a:pPr>
            <a:r>
              <a:rPr lang="ru" sz="1200"/>
              <a:t>fillna_with_train_most_common_and_mean</a:t>
            </a:r>
            <a:endParaRPr sz="1200"/>
          </a:p>
          <a:p>
            <a:pPr indent="-304800" lvl="0" marL="457200" rtl="0" algn="l">
              <a:spcBef>
                <a:spcPts val="0"/>
              </a:spcBef>
              <a:spcAft>
                <a:spcPts val="0"/>
              </a:spcAft>
              <a:buSzPts val="1200"/>
              <a:buChar char="●"/>
            </a:pPr>
            <a:r>
              <a:rPr lang="ru" sz="1200"/>
              <a:t>fillna_with_all_data_most_common_and_mean</a:t>
            </a:r>
            <a:endParaRPr sz="1200"/>
          </a:p>
        </p:txBody>
      </p:sp>
      <p:sp>
        <p:nvSpPr>
          <p:cNvPr id="390" name="Google Shape;390;p25"/>
          <p:cNvSpPr txBox="1"/>
          <p:nvPr/>
        </p:nvSpPr>
        <p:spPr>
          <a:xfrm>
            <a:off x="142375" y="20821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NormilizeData:</a:t>
            </a:r>
            <a:endParaRPr sz="1200"/>
          </a:p>
          <a:p>
            <a:pPr indent="-304800" lvl="0" marL="457200" rtl="0" algn="l">
              <a:spcBef>
                <a:spcPts val="0"/>
              </a:spcBef>
              <a:spcAft>
                <a:spcPts val="0"/>
              </a:spcAft>
              <a:buSzPts val="1200"/>
              <a:buChar char="●"/>
            </a:pPr>
            <a:r>
              <a:rPr lang="ru" sz="1200"/>
              <a:t>standart_scaler_on_all_data</a:t>
            </a:r>
            <a:endParaRPr sz="1200"/>
          </a:p>
          <a:p>
            <a:pPr indent="-304800" lvl="0" marL="457200" rtl="0" algn="l">
              <a:spcBef>
                <a:spcPts val="0"/>
              </a:spcBef>
              <a:spcAft>
                <a:spcPts val="0"/>
              </a:spcAft>
              <a:buSzPts val="1200"/>
              <a:buChar char="●"/>
            </a:pPr>
            <a:r>
              <a:rPr lang="ru" sz="1200"/>
              <a:t>standart_scaler_on_train</a:t>
            </a:r>
            <a:endParaRPr sz="1200"/>
          </a:p>
          <a:p>
            <a:pPr indent="-304800" lvl="0" marL="457200" rtl="0" algn="l">
              <a:spcBef>
                <a:spcPts val="0"/>
              </a:spcBef>
              <a:spcAft>
                <a:spcPts val="0"/>
              </a:spcAft>
              <a:buSzPts val="1200"/>
              <a:buChar char="●"/>
            </a:pPr>
            <a:r>
              <a:rPr lang="ru" sz="1200"/>
              <a:t>min_max_scaler_on_train</a:t>
            </a:r>
            <a:endParaRPr sz="1200"/>
          </a:p>
          <a:p>
            <a:pPr indent="-304800" lvl="0" marL="457200" rtl="0" algn="l">
              <a:spcBef>
                <a:spcPts val="0"/>
              </a:spcBef>
              <a:spcAft>
                <a:spcPts val="0"/>
              </a:spcAft>
              <a:buSzPts val="1200"/>
              <a:buChar char="●"/>
            </a:pPr>
            <a:r>
              <a:rPr lang="ru" sz="1200"/>
              <a:t>min_max_scaler_on_all_data</a:t>
            </a:r>
            <a:endParaRPr sz="1200"/>
          </a:p>
        </p:txBody>
      </p:sp>
      <p:sp>
        <p:nvSpPr>
          <p:cNvPr id="391" name="Google Shape;391;p25"/>
          <p:cNvSpPr txBox="1"/>
          <p:nvPr/>
        </p:nvSpPr>
        <p:spPr>
          <a:xfrm>
            <a:off x="3134300" y="23431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EncodeData:</a:t>
            </a:r>
            <a:endParaRPr sz="1200"/>
          </a:p>
          <a:p>
            <a:pPr indent="-304800" lvl="0" marL="457200" rtl="0" algn="l">
              <a:spcBef>
                <a:spcPts val="0"/>
              </a:spcBef>
              <a:spcAft>
                <a:spcPts val="0"/>
              </a:spcAft>
              <a:buSzPts val="1200"/>
              <a:buChar char="●"/>
            </a:pPr>
            <a:r>
              <a:rPr lang="ru" sz="1200"/>
              <a:t>label_encode_on_train</a:t>
            </a:r>
            <a:endParaRPr sz="1200"/>
          </a:p>
          <a:p>
            <a:pPr indent="-304800" lvl="0" marL="457200" rtl="0" algn="l">
              <a:spcBef>
                <a:spcPts val="0"/>
              </a:spcBef>
              <a:spcAft>
                <a:spcPts val="0"/>
              </a:spcAft>
              <a:buSzPts val="1200"/>
              <a:buChar char="●"/>
            </a:pPr>
            <a:r>
              <a:rPr lang="ru" sz="1200"/>
              <a:t>label_encode_on_all_data</a:t>
            </a:r>
            <a:endParaRPr sz="1200"/>
          </a:p>
          <a:p>
            <a:pPr indent="-304800" lvl="0" marL="457200" rtl="0" algn="l">
              <a:spcBef>
                <a:spcPts val="0"/>
              </a:spcBef>
              <a:spcAft>
                <a:spcPts val="0"/>
              </a:spcAft>
              <a:buSzPts val="1200"/>
              <a:buChar char="●"/>
            </a:pPr>
            <a:r>
              <a:rPr lang="ru" sz="1200"/>
              <a:t>target_encode</a:t>
            </a:r>
            <a:endParaRPr sz="1200"/>
          </a:p>
        </p:txBody>
      </p:sp>
      <p:sp>
        <p:nvSpPr>
          <p:cNvPr id="392" name="Google Shape;392;p25"/>
          <p:cNvSpPr txBox="1"/>
          <p:nvPr/>
        </p:nvSpPr>
        <p:spPr>
          <a:xfrm>
            <a:off x="190025" y="341947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OutlierData:</a:t>
            </a:r>
            <a:endParaRPr sz="1200"/>
          </a:p>
          <a:p>
            <a:pPr indent="-304800" lvl="0" marL="457200" rtl="0" algn="l">
              <a:spcBef>
                <a:spcPts val="0"/>
              </a:spcBef>
              <a:spcAft>
                <a:spcPts val="0"/>
              </a:spcAft>
              <a:buSzPts val="1200"/>
              <a:buChar char="●"/>
            </a:pPr>
            <a:r>
              <a:rPr lang="ru" sz="1200"/>
              <a:t>remove_target_outliers</a:t>
            </a:r>
            <a:endParaRPr sz="1200"/>
          </a:p>
          <a:p>
            <a:pPr indent="-304800" lvl="0" marL="457200" rtl="0" algn="l">
              <a:spcBef>
                <a:spcPts val="0"/>
              </a:spcBef>
              <a:spcAft>
                <a:spcPts val="0"/>
              </a:spcAft>
              <a:buSzPts val="1200"/>
              <a:buChar char="●"/>
            </a:pPr>
            <a:r>
              <a:rPr lang="ru" sz="1200"/>
              <a:t>remove_all_outliers</a:t>
            </a:r>
            <a:endParaRPr sz="1200"/>
          </a:p>
          <a:p>
            <a:pPr indent="-304800" lvl="0" marL="457200" rtl="0" algn="l">
              <a:spcBef>
                <a:spcPts val="0"/>
              </a:spcBef>
              <a:spcAft>
                <a:spcPts val="0"/>
              </a:spcAft>
              <a:buSzPts val="1200"/>
              <a:buChar char="●"/>
            </a:pPr>
            <a:r>
              <a:rPr lang="ru" sz="1200"/>
              <a:t>do_not_remove_outliers</a:t>
            </a:r>
            <a:endParaRPr sz="1200"/>
          </a:p>
        </p:txBody>
      </p:sp>
      <p:sp>
        <p:nvSpPr>
          <p:cNvPr id="393" name="Google Shape;393;p25"/>
          <p:cNvSpPr txBox="1"/>
          <p:nvPr/>
        </p:nvSpPr>
        <p:spPr>
          <a:xfrm>
            <a:off x="3061825" y="35223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test_sizes:</a:t>
            </a:r>
            <a:endParaRPr sz="1200"/>
          </a:p>
          <a:p>
            <a:pPr indent="-304800" lvl="0" marL="457200" rtl="0" algn="l">
              <a:spcBef>
                <a:spcPts val="0"/>
              </a:spcBef>
              <a:spcAft>
                <a:spcPts val="0"/>
              </a:spcAft>
              <a:buSzPts val="1200"/>
              <a:buChar char="●"/>
            </a:pPr>
            <a:r>
              <a:rPr lang="ru" sz="1200"/>
              <a:t>[0.05, 0.15, 0.2, 0.25]</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ru" sz="1200"/>
              <a:t>random_states:</a:t>
            </a:r>
            <a:endParaRPr sz="1200"/>
          </a:p>
          <a:p>
            <a:pPr indent="-304800" lvl="0" marL="457200" rtl="0" algn="l">
              <a:spcBef>
                <a:spcPts val="0"/>
              </a:spcBef>
              <a:spcAft>
                <a:spcPts val="0"/>
              </a:spcAft>
              <a:buSzPts val="1200"/>
              <a:buChar char="●"/>
            </a:pPr>
            <a:r>
              <a:rPr lang="ru" sz="1200"/>
              <a:t>[12, 500, 1000]</a:t>
            </a:r>
            <a:endParaRPr sz="1200"/>
          </a:p>
        </p:txBody>
      </p:sp>
      <p:pic>
        <p:nvPicPr>
          <p:cNvPr id="394" name="Google Shape;394;p25"/>
          <p:cNvPicPr preferRelativeResize="0"/>
          <p:nvPr/>
        </p:nvPicPr>
        <p:blipFill>
          <a:blip r:embed="rId3">
            <a:alphaModFix/>
          </a:blip>
          <a:stretch>
            <a:fillRect/>
          </a:stretch>
        </p:blipFill>
        <p:spPr>
          <a:xfrm>
            <a:off x="91775" y="4825950"/>
            <a:ext cx="1430075" cy="25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602625" y="152400"/>
            <a:ext cx="9565800" cy="7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ru" sz="3000">
                <a:latin typeface="Roboto"/>
                <a:ea typeface="Roboto"/>
                <a:cs typeface="Roboto"/>
                <a:sym typeface="Roboto"/>
              </a:rPr>
              <a:t>Топ результатов на валидационной выборке</a:t>
            </a:r>
            <a:endParaRPr b="0" sz="3000">
              <a:latin typeface="Roboto"/>
              <a:ea typeface="Roboto"/>
              <a:cs typeface="Roboto"/>
              <a:sym typeface="Roboto"/>
            </a:endParaRPr>
          </a:p>
          <a:p>
            <a:pPr indent="0" lvl="0" marL="0" rtl="0" algn="l">
              <a:spcBef>
                <a:spcPts val="0"/>
              </a:spcBef>
              <a:spcAft>
                <a:spcPts val="0"/>
              </a:spcAft>
              <a:buNone/>
            </a:pPr>
            <a:r>
              <a:t/>
            </a:r>
            <a:endParaRPr sz="3000"/>
          </a:p>
        </p:txBody>
      </p:sp>
      <p:pic>
        <p:nvPicPr>
          <p:cNvPr id="400" name="Google Shape;400;p26"/>
          <p:cNvPicPr preferRelativeResize="0"/>
          <p:nvPr/>
        </p:nvPicPr>
        <p:blipFill>
          <a:blip r:embed="rId3">
            <a:alphaModFix/>
          </a:blip>
          <a:stretch>
            <a:fillRect/>
          </a:stretch>
        </p:blipFill>
        <p:spPr>
          <a:xfrm>
            <a:off x="47650" y="1172450"/>
            <a:ext cx="9020150" cy="3321550"/>
          </a:xfrm>
          <a:prstGeom prst="rect">
            <a:avLst/>
          </a:prstGeom>
          <a:noFill/>
          <a:ln>
            <a:noFill/>
          </a:ln>
        </p:spPr>
      </p:pic>
      <p:pic>
        <p:nvPicPr>
          <p:cNvPr id="401" name="Google Shape;401;p26"/>
          <p:cNvPicPr preferRelativeResize="0"/>
          <p:nvPr/>
        </p:nvPicPr>
        <p:blipFill>
          <a:blip r:embed="rId4">
            <a:alphaModFix/>
          </a:blip>
          <a:stretch>
            <a:fillRect/>
          </a:stretch>
        </p:blipFill>
        <p:spPr>
          <a:xfrm>
            <a:off x="91775" y="4825950"/>
            <a:ext cx="1430075" cy="25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602625" y="152400"/>
            <a:ext cx="9565800" cy="7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ru" sz="3000">
                <a:latin typeface="Roboto"/>
                <a:ea typeface="Roboto"/>
                <a:cs typeface="Roboto"/>
                <a:sym typeface="Roboto"/>
              </a:rPr>
              <a:t>Анализ Feature importance</a:t>
            </a:r>
            <a:endParaRPr b="0" sz="3000">
              <a:latin typeface="Roboto"/>
              <a:ea typeface="Roboto"/>
              <a:cs typeface="Roboto"/>
              <a:sym typeface="Roboto"/>
            </a:endParaRPr>
          </a:p>
          <a:p>
            <a:pPr indent="0" lvl="0" marL="0" rtl="0" algn="l">
              <a:spcBef>
                <a:spcPts val="0"/>
              </a:spcBef>
              <a:spcAft>
                <a:spcPts val="0"/>
              </a:spcAft>
              <a:buNone/>
            </a:pPr>
            <a:r>
              <a:t/>
            </a:r>
            <a:endParaRPr sz="3000"/>
          </a:p>
        </p:txBody>
      </p:sp>
      <p:pic>
        <p:nvPicPr>
          <p:cNvPr id="407" name="Google Shape;407;p27"/>
          <p:cNvPicPr preferRelativeResize="0"/>
          <p:nvPr/>
        </p:nvPicPr>
        <p:blipFill>
          <a:blip r:embed="rId3">
            <a:alphaModFix/>
          </a:blip>
          <a:stretch>
            <a:fillRect/>
          </a:stretch>
        </p:blipFill>
        <p:spPr>
          <a:xfrm>
            <a:off x="91775" y="4825950"/>
            <a:ext cx="1430075" cy="253125"/>
          </a:xfrm>
          <a:prstGeom prst="rect">
            <a:avLst/>
          </a:prstGeom>
          <a:noFill/>
          <a:ln>
            <a:noFill/>
          </a:ln>
        </p:spPr>
      </p:pic>
      <p:sp>
        <p:nvSpPr>
          <p:cNvPr id="408" name="Google Shape;408;p27"/>
          <p:cNvSpPr txBox="1"/>
          <p:nvPr/>
        </p:nvSpPr>
        <p:spPr>
          <a:xfrm>
            <a:off x="3049475" y="1787325"/>
            <a:ext cx="2007900" cy="18009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highlight>
                  <a:srgbClr val="FFFFFF"/>
                </a:highlight>
              </a:rPr>
              <a:t>('Condition1', 972),</a:t>
            </a:r>
            <a:endParaRPr sz="1050">
              <a:highlight>
                <a:srgbClr val="FFFFFF"/>
              </a:highlight>
            </a:endParaRPr>
          </a:p>
          <a:p>
            <a:pPr indent="0" lvl="0" marL="0" rtl="0" algn="l">
              <a:spcBef>
                <a:spcPts val="0"/>
              </a:spcBef>
              <a:spcAft>
                <a:spcPts val="0"/>
              </a:spcAft>
              <a:buNone/>
            </a:pPr>
            <a:r>
              <a:rPr lang="ru" sz="1050">
                <a:highlight>
                  <a:srgbClr val="FFFFFF"/>
                </a:highlight>
              </a:rPr>
              <a:t> ('BsmtUnfSF', 1092),</a:t>
            </a:r>
            <a:endParaRPr sz="1050">
              <a:highlight>
                <a:srgbClr val="FFFFFF"/>
              </a:highlight>
            </a:endParaRPr>
          </a:p>
          <a:p>
            <a:pPr indent="0" lvl="0" marL="0" rtl="0" algn="l">
              <a:spcBef>
                <a:spcPts val="0"/>
              </a:spcBef>
              <a:spcAft>
                <a:spcPts val="0"/>
              </a:spcAft>
              <a:buNone/>
            </a:pPr>
            <a:r>
              <a:rPr lang="ru" sz="1050">
                <a:highlight>
                  <a:srgbClr val="FFFFFF"/>
                </a:highlight>
              </a:rPr>
              <a:t> ('BsmtFinSF1', 1100),</a:t>
            </a:r>
            <a:endParaRPr sz="1050">
              <a:highlight>
                <a:srgbClr val="FFFFFF"/>
              </a:highlight>
            </a:endParaRPr>
          </a:p>
          <a:p>
            <a:pPr indent="0" lvl="0" marL="0" rtl="0" algn="l">
              <a:spcBef>
                <a:spcPts val="0"/>
              </a:spcBef>
              <a:spcAft>
                <a:spcPts val="0"/>
              </a:spcAft>
              <a:buNone/>
            </a:pPr>
            <a:r>
              <a:rPr lang="ru" sz="1050">
                <a:highlight>
                  <a:srgbClr val="FFFFFF"/>
                </a:highlight>
              </a:rPr>
              <a:t> ('2ndFlrSF', 1300),</a:t>
            </a:r>
            <a:endParaRPr sz="1050">
              <a:highlight>
                <a:srgbClr val="FFFFFF"/>
              </a:highlight>
            </a:endParaRPr>
          </a:p>
          <a:p>
            <a:pPr indent="0" lvl="0" marL="0" rtl="0" algn="l">
              <a:spcBef>
                <a:spcPts val="0"/>
              </a:spcBef>
              <a:spcAft>
                <a:spcPts val="0"/>
              </a:spcAft>
              <a:buNone/>
            </a:pPr>
            <a:r>
              <a:rPr lang="ru" sz="1050">
                <a:highlight>
                  <a:srgbClr val="FFFFFF"/>
                </a:highlight>
              </a:rPr>
              <a:t> ('TotalBsmtSF', 1461),</a:t>
            </a:r>
            <a:endParaRPr sz="1050">
              <a:highlight>
                <a:srgbClr val="FFFFFF"/>
              </a:highlight>
            </a:endParaRPr>
          </a:p>
          <a:p>
            <a:pPr indent="0" lvl="0" marL="0" rtl="0" algn="l">
              <a:spcBef>
                <a:spcPts val="0"/>
              </a:spcBef>
              <a:spcAft>
                <a:spcPts val="0"/>
              </a:spcAft>
              <a:buNone/>
            </a:pPr>
            <a:r>
              <a:rPr lang="ru" sz="1050">
                <a:highlight>
                  <a:srgbClr val="FFFFFF"/>
                </a:highlight>
              </a:rPr>
              <a:t> ('1stFlrSF', 1462),</a:t>
            </a:r>
            <a:endParaRPr sz="1050">
              <a:highlight>
                <a:srgbClr val="FFFFFF"/>
              </a:highlight>
            </a:endParaRPr>
          </a:p>
          <a:p>
            <a:pPr indent="0" lvl="0" marL="0" rtl="0" algn="l">
              <a:spcBef>
                <a:spcPts val="0"/>
              </a:spcBef>
              <a:spcAft>
                <a:spcPts val="0"/>
              </a:spcAft>
              <a:buNone/>
            </a:pPr>
            <a:r>
              <a:rPr lang="ru" sz="1050">
                <a:highlight>
                  <a:srgbClr val="FFFFFF"/>
                </a:highlight>
              </a:rPr>
              <a:t> ('YearBuilt', 2284),</a:t>
            </a:r>
            <a:endParaRPr sz="1050">
              <a:highlight>
                <a:srgbClr val="FFFFFF"/>
              </a:highlight>
            </a:endParaRPr>
          </a:p>
          <a:p>
            <a:pPr indent="0" lvl="0" marL="0" rtl="0" algn="l">
              <a:spcBef>
                <a:spcPts val="0"/>
              </a:spcBef>
              <a:spcAft>
                <a:spcPts val="0"/>
              </a:spcAft>
              <a:buNone/>
            </a:pPr>
            <a:r>
              <a:rPr lang="ru" sz="1050">
                <a:highlight>
                  <a:srgbClr val="FFFFFF"/>
                </a:highlight>
              </a:rPr>
              <a:t> ('Neighborhood', 2738),</a:t>
            </a:r>
            <a:endParaRPr sz="1050">
              <a:highlight>
                <a:srgbClr val="FFFFFF"/>
              </a:highlight>
            </a:endParaRPr>
          </a:p>
          <a:p>
            <a:pPr indent="0" lvl="0" marL="0" rtl="0" algn="l">
              <a:spcBef>
                <a:spcPts val="0"/>
              </a:spcBef>
              <a:spcAft>
                <a:spcPts val="0"/>
              </a:spcAft>
              <a:buNone/>
            </a:pPr>
            <a:r>
              <a:rPr lang="ru" sz="1050">
                <a:highlight>
                  <a:srgbClr val="FFFFFF"/>
                </a:highlight>
              </a:rPr>
              <a:t> ('OverallQual', 4328),</a:t>
            </a:r>
            <a:endParaRPr sz="1050">
              <a:highlight>
                <a:srgbClr val="FFFFFF"/>
              </a:highlight>
            </a:endParaRPr>
          </a:p>
          <a:p>
            <a:pPr indent="0" lvl="0" marL="0" rtl="0" algn="l">
              <a:lnSpc>
                <a:spcPct val="115000"/>
              </a:lnSpc>
              <a:spcBef>
                <a:spcPts val="0"/>
              </a:spcBef>
              <a:spcAft>
                <a:spcPts val="0"/>
              </a:spcAft>
              <a:buNone/>
            </a:pPr>
            <a:r>
              <a:rPr lang="ru" sz="1050">
                <a:highlight>
                  <a:srgbClr val="FFFFFF"/>
                </a:highlight>
              </a:rPr>
              <a:t> ('GrLivArea', 4352)</a:t>
            </a:r>
            <a:endParaRPr sz="1050">
              <a:highlight>
                <a:srgbClr val="FFFFFF"/>
              </a:highlight>
            </a:endParaRPr>
          </a:p>
        </p:txBody>
      </p:sp>
      <p:sp>
        <p:nvSpPr>
          <p:cNvPr id="409" name="Google Shape;409;p27"/>
          <p:cNvSpPr txBox="1"/>
          <p:nvPr/>
        </p:nvSpPr>
        <p:spPr>
          <a:xfrm>
            <a:off x="837650" y="995975"/>
            <a:ext cx="5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Топ 10 количества упоминаний в top 5  Feature importance </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в модели LinearRegression: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12650" y="-27400"/>
            <a:ext cx="6366900" cy="81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ru" sz="3000">
                <a:latin typeface="Roboto"/>
                <a:ea typeface="Roboto"/>
                <a:cs typeface="Roboto"/>
                <a:sym typeface="Roboto"/>
              </a:rPr>
              <a:t>Место в общем рейтинге</a:t>
            </a:r>
            <a:endParaRPr sz="3000"/>
          </a:p>
        </p:txBody>
      </p:sp>
      <p:sp>
        <p:nvSpPr>
          <p:cNvPr id="415" name="Google Shape;415;p28"/>
          <p:cNvSpPr txBox="1"/>
          <p:nvPr>
            <p:ph idx="1" type="body"/>
          </p:nvPr>
        </p:nvSpPr>
        <p:spPr>
          <a:xfrm>
            <a:off x="406475" y="1052300"/>
            <a:ext cx="7749600" cy="1111200"/>
          </a:xfrm>
          <a:prstGeom prst="rect">
            <a:avLst/>
          </a:prstGeom>
        </p:spPr>
        <p:txBody>
          <a:bodyPr anchorCtr="0" anchor="t" bIns="91425" lIns="91425" spcFirstLastPara="1" rIns="91425" wrap="square" tIns="91425">
            <a:noAutofit/>
          </a:bodyPr>
          <a:lstStyle/>
          <a:p>
            <a:pPr indent="-327940" lvl="0" marL="457200" rtl="0" algn="l">
              <a:lnSpc>
                <a:spcPct val="95000"/>
              </a:lnSpc>
              <a:spcBef>
                <a:spcPts val="2200"/>
              </a:spcBef>
              <a:spcAft>
                <a:spcPts val="0"/>
              </a:spcAft>
              <a:buClr>
                <a:schemeClr val="lt1"/>
              </a:buClr>
              <a:buSzPts val="1564"/>
              <a:buFont typeface="Roboto"/>
              <a:buChar char="●"/>
            </a:pPr>
            <a:r>
              <a:rPr lang="ru" sz="1564">
                <a:latin typeface="Roboto"/>
                <a:ea typeface="Roboto"/>
                <a:cs typeface="Roboto"/>
                <a:sym typeface="Roboto"/>
              </a:rPr>
              <a:t>Обучение модели происходило как на локальных машинах так и на kaggle</a:t>
            </a:r>
            <a:endParaRPr sz="1564">
              <a:latin typeface="Roboto"/>
              <a:ea typeface="Roboto"/>
              <a:cs typeface="Roboto"/>
              <a:sym typeface="Roboto"/>
            </a:endParaRPr>
          </a:p>
          <a:p>
            <a:pPr indent="0" lvl="0" marL="457200" rtl="0" algn="l">
              <a:lnSpc>
                <a:spcPct val="95000"/>
              </a:lnSpc>
              <a:spcBef>
                <a:spcPts val="2200"/>
              </a:spcBef>
              <a:spcAft>
                <a:spcPts val="0"/>
              </a:spcAft>
              <a:buSzPts val="275"/>
              <a:buNone/>
            </a:pPr>
            <a:r>
              <a:t/>
            </a:r>
            <a:endParaRPr sz="1564">
              <a:latin typeface="Roboto"/>
              <a:ea typeface="Roboto"/>
              <a:cs typeface="Roboto"/>
              <a:sym typeface="Roboto"/>
            </a:endParaRPr>
          </a:p>
          <a:p>
            <a:pPr indent="0" lvl="0" marL="0" rtl="0" algn="l">
              <a:lnSpc>
                <a:spcPct val="95000"/>
              </a:lnSpc>
              <a:spcBef>
                <a:spcPts val="2200"/>
              </a:spcBef>
              <a:spcAft>
                <a:spcPts val="1200"/>
              </a:spcAft>
              <a:buSzPts val="275"/>
              <a:buNone/>
            </a:pPr>
            <a:r>
              <a:t/>
            </a:r>
            <a:endParaRPr sz="725"/>
          </a:p>
        </p:txBody>
      </p:sp>
      <p:pic>
        <p:nvPicPr>
          <p:cNvPr id="416" name="Google Shape;416;p28"/>
          <p:cNvPicPr preferRelativeResize="0"/>
          <p:nvPr/>
        </p:nvPicPr>
        <p:blipFill>
          <a:blip r:embed="rId3">
            <a:alphaModFix/>
          </a:blip>
          <a:stretch>
            <a:fillRect/>
          </a:stretch>
        </p:blipFill>
        <p:spPr>
          <a:xfrm>
            <a:off x="91775" y="4749750"/>
            <a:ext cx="1430075" cy="253125"/>
          </a:xfrm>
          <a:prstGeom prst="rect">
            <a:avLst/>
          </a:prstGeom>
          <a:noFill/>
          <a:ln>
            <a:noFill/>
          </a:ln>
        </p:spPr>
      </p:pic>
      <p:pic>
        <p:nvPicPr>
          <p:cNvPr id="417" name="Google Shape;417;p28"/>
          <p:cNvPicPr preferRelativeResize="0"/>
          <p:nvPr/>
        </p:nvPicPr>
        <p:blipFill>
          <a:blip r:embed="rId4">
            <a:alphaModFix/>
          </a:blip>
          <a:stretch>
            <a:fillRect/>
          </a:stretch>
        </p:blipFill>
        <p:spPr>
          <a:xfrm>
            <a:off x="88850" y="1934550"/>
            <a:ext cx="8948098" cy="226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703975" y="-73050"/>
            <a:ext cx="6975900" cy="81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Описание данных</a:t>
            </a:r>
            <a:endParaRPr/>
          </a:p>
        </p:txBody>
      </p:sp>
      <p:sp>
        <p:nvSpPr>
          <p:cNvPr id="286" name="Google Shape;286;p14"/>
          <p:cNvSpPr txBox="1"/>
          <p:nvPr/>
        </p:nvSpPr>
        <p:spPr>
          <a:xfrm>
            <a:off x="298725" y="782400"/>
            <a:ext cx="6359700" cy="86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latin typeface="Nunito"/>
                <a:ea typeface="Nunito"/>
                <a:cs typeface="Nunito"/>
                <a:sym typeface="Nunito"/>
              </a:rPr>
              <a:t>Особенности в данных</a:t>
            </a:r>
            <a:endParaRPr>
              <a:solidFill>
                <a:schemeClr val="lt1"/>
              </a:solidFill>
              <a:latin typeface="Nunito"/>
              <a:ea typeface="Nunito"/>
              <a:cs typeface="Nunito"/>
              <a:sym typeface="Nunito"/>
            </a:endParaRPr>
          </a:p>
          <a:p>
            <a:pPr indent="0" lvl="0" marL="0" rtl="0" algn="l">
              <a:lnSpc>
                <a:spcPct val="80000"/>
              </a:lnSpc>
              <a:spcBef>
                <a:spcPts val="0"/>
              </a:spcBef>
              <a:spcAft>
                <a:spcPts val="0"/>
              </a:spcAft>
              <a:buClr>
                <a:srgbClr val="000000"/>
              </a:buClr>
              <a:buSzPts val="523"/>
              <a:buFont typeface="Arial"/>
              <a:buNone/>
            </a:pPr>
            <a:r>
              <a:t/>
            </a:r>
            <a:endParaRPr sz="1260">
              <a:solidFill>
                <a:schemeClr val="lt1"/>
              </a:solidFill>
              <a:latin typeface="Nunito"/>
              <a:ea typeface="Nunito"/>
              <a:cs typeface="Nunito"/>
              <a:sym typeface="Nunito"/>
            </a:endParaRPr>
          </a:p>
          <a:p>
            <a:pPr indent="0" lvl="0" marL="0" rtl="0" algn="l">
              <a:lnSpc>
                <a:spcPct val="80000"/>
              </a:lnSpc>
              <a:spcBef>
                <a:spcPts val="0"/>
              </a:spcBef>
              <a:spcAft>
                <a:spcPts val="0"/>
              </a:spcAft>
              <a:buClr>
                <a:srgbClr val="000000"/>
              </a:buClr>
              <a:buSzPts val="523"/>
              <a:buFont typeface="Arial"/>
              <a:buNone/>
            </a:pPr>
            <a:r>
              <a:rPr lang="ru" sz="1260">
                <a:solidFill>
                  <a:schemeClr val="lt1"/>
                </a:solidFill>
                <a:latin typeface="Nunito"/>
                <a:ea typeface="Nunito"/>
                <a:cs typeface="Nunito"/>
                <a:sym typeface="Nunito"/>
              </a:rPr>
              <a:t>Наш датасет состоит как их цифровых так и категориальные признаков</a:t>
            </a:r>
            <a:endParaRPr sz="1260">
              <a:solidFill>
                <a:schemeClr val="lt1"/>
              </a:solidFill>
              <a:latin typeface="Nunito"/>
              <a:ea typeface="Nunito"/>
              <a:cs typeface="Nunito"/>
              <a:sym typeface="Nunito"/>
            </a:endParaRPr>
          </a:p>
          <a:p>
            <a:pPr indent="0" lvl="0" marL="0" rtl="0" algn="l">
              <a:lnSpc>
                <a:spcPct val="80000"/>
              </a:lnSpc>
              <a:spcBef>
                <a:spcPts val="0"/>
              </a:spcBef>
              <a:spcAft>
                <a:spcPts val="0"/>
              </a:spcAft>
              <a:buClr>
                <a:srgbClr val="000000"/>
              </a:buClr>
              <a:buSzPts val="523"/>
              <a:buFont typeface="Arial"/>
              <a:buNone/>
            </a:pPr>
            <a:r>
              <a:rPr lang="ru" sz="1260">
                <a:solidFill>
                  <a:schemeClr val="lt1"/>
                </a:solidFill>
                <a:latin typeface="Nunito"/>
                <a:ea typeface="Nunito"/>
                <a:cs typeface="Nunito"/>
                <a:sym typeface="Nunito"/>
              </a:rPr>
              <a:t>С большим количеством пропусков</a:t>
            </a:r>
            <a:endParaRPr>
              <a:solidFill>
                <a:schemeClr val="lt1"/>
              </a:solidFill>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91775" y="4825950"/>
            <a:ext cx="1430075" cy="253125"/>
          </a:xfrm>
          <a:prstGeom prst="rect">
            <a:avLst/>
          </a:prstGeom>
          <a:noFill/>
          <a:ln>
            <a:noFill/>
          </a:ln>
        </p:spPr>
      </p:pic>
      <p:sp>
        <p:nvSpPr>
          <p:cNvPr id="288" name="Google Shape;288;p14"/>
          <p:cNvSpPr txBox="1"/>
          <p:nvPr/>
        </p:nvSpPr>
        <p:spPr>
          <a:xfrm>
            <a:off x="2700050" y="4713675"/>
            <a:ext cx="44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latin typeface="Nunito"/>
                <a:ea typeface="Nunito"/>
                <a:cs typeface="Nunito"/>
                <a:sym typeface="Nunito"/>
              </a:rPr>
              <a:t>Топ 10 признаков по отсутствию значений</a:t>
            </a:r>
            <a:endParaRPr>
              <a:solidFill>
                <a:schemeClr val="lt1"/>
              </a:solidFill>
              <a:latin typeface="Nunito"/>
              <a:ea typeface="Nunito"/>
              <a:cs typeface="Nunito"/>
              <a:sym typeface="Nunito"/>
            </a:endParaRPr>
          </a:p>
        </p:txBody>
      </p:sp>
      <p:pic>
        <p:nvPicPr>
          <p:cNvPr id="289" name="Google Shape;289;p14"/>
          <p:cNvPicPr preferRelativeResize="0"/>
          <p:nvPr/>
        </p:nvPicPr>
        <p:blipFill>
          <a:blip r:embed="rId4">
            <a:alphaModFix/>
          </a:blip>
          <a:stretch>
            <a:fillRect/>
          </a:stretch>
        </p:blipFill>
        <p:spPr>
          <a:xfrm>
            <a:off x="273175" y="1690650"/>
            <a:ext cx="8645174" cy="305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p:nvPr/>
        </p:nvSpPr>
        <p:spPr>
          <a:xfrm>
            <a:off x="4025700" y="966550"/>
            <a:ext cx="4922400" cy="4036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295" name="Google Shape;295;p15"/>
          <p:cNvSpPr txBox="1"/>
          <p:nvPr>
            <p:ph type="ctrTitle"/>
          </p:nvPr>
        </p:nvSpPr>
        <p:spPr>
          <a:xfrm>
            <a:off x="281775" y="-36325"/>
            <a:ext cx="8285400" cy="64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ru" sz="3000"/>
              <a:t>Анализ данных : корреляционная матрица</a:t>
            </a:r>
            <a:endParaRPr sz="3000"/>
          </a:p>
        </p:txBody>
      </p:sp>
      <p:pic>
        <p:nvPicPr>
          <p:cNvPr id="296" name="Google Shape;296;p15"/>
          <p:cNvPicPr preferRelativeResize="0"/>
          <p:nvPr/>
        </p:nvPicPr>
        <p:blipFill>
          <a:blip r:embed="rId3">
            <a:alphaModFix/>
          </a:blip>
          <a:stretch>
            <a:fillRect/>
          </a:stretch>
        </p:blipFill>
        <p:spPr>
          <a:xfrm>
            <a:off x="4025700" y="1240550"/>
            <a:ext cx="4977950" cy="3811625"/>
          </a:xfrm>
          <a:prstGeom prst="rect">
            <a:avLst/>
          </a:prstGeom>
          <a:noFill/>
          <a:ln>
            <a:noFill/>
          </a:ln>
        </p:spPr>
      </p:pic>
      <p:sp>
        <p:nvSpPr>
          <p:cNvPr id="297" name="Google Shape;297;p15"/>
          <p:cNvSpPr txBox="1"/>
          <p:nvPr/>
        </p:nvSpPr>
        <p:spPr>
          <a:xfrm>
            <a:off x="92950" y="730900"/>
            <a:ext cx="3932700" cy="406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600">
                <a:solidFill>
                  <a:schemeClr val="lt1"/>
                </a:solidFill>
                <a:latin typeface="Roboto"/>
                <a:ea typeface="Roboto"/>
                <a:cs typeface="Roboto"/>
                <a:sym typeface="Roboto"/>
              </a:rPr>
              <a:t>Переменные, сильно коррелирующие с SalePrice</a:t>
            </a:r>
            <a:r>
              <a:rPr lang="ru" sz="1600">
                <a:solidFill>
                  <a:schemeClr val="lt1"/>
                </a:solidFill>
                <a:latin typeface="Roboto"/>
                <a:ea typeface="Roboto"/>
                <a:cs typeface="Roboto"/>
                <a:sym typeface="Roboto"/>
              </a:rPr>
              <a:t>:</a:t>
            </a:r>
            <a:endParaRPr sz="1600">
              <a:solidFill>
                <a:schemeClr val="lt1"/>
              </a:solidFill>
              <a:latin typeface="Roboto"/>
              <a:ea typeface="Roboto"/>
              <a:cs typeface="Roboto"/>
              <a:sym typeface="Roboto"/>
            </a:endParaRPr>
          </a:p>
          <a:p>
            <a:pPr indent="-330200" lvl="0" marL="457200" rtl="0" algn="l">
              <a:lnSpc>
                <a:spcPct val="115000"/>
              </a:lnSpc>
              <a:spcBef>
                <a:spcPts val="600"/>
              </a:spcBef>
              <a:spcAft>
                <a:spcPts val="0"/>
              </a:spcAft>
              <a:buClr>
                <a:schemeClr val="lt1"/>
              </a:buClr>
              <a:buSzPts val="1600"/>
              <a:buFont typeface="Roboto"/>
              <a:buChar char="●"/>
            </a:pPr>
            <a:r>
              <a:rPr lang="ru" sz="1600">
                <a:solidFill>
                  <a:schemeClr val="lt1"/>
                </a:solidFill>
                <a:latin typeface="Roboto"/>
                <a:ea typeface="Roboto"/>
                <a:cs typeface="Roboto"/>
                <a:sym typeface="Roboto"/>
              </a:rPr>
              <a:t>OverallQual (0.82)</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GrLivArea (0.7)</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GarageCars or GarageArea(0.6, 0.65)</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TotalBsmtSF(0.61)</a:t>
            </a:r>
            <a:endParaRPr sz="1600">
              <a:solidFill>
                <a:schemeClr val="lt1"/>
              </a:solidFill>
              <a:latin typeface="Roboto"/>
              <a:ea typeface="Roboto"/>
              <a:cs typeface="Roboto"/>
              <a:sym typeface="Roboto"/>
            </a:endParaRPr>
          </a:p>
          <a:p>
            <a:pPr indent="0" lvl="0" marL="0" rtl="0" algn="l">
              <a:lnSpc>
                <a:spcPct val="115000"/>
              </a:lnSpc>
              <a:spcBef>
                <a:spcPts val="600"/>
              </a:spcBef>
              <a:spcAft>
                <a:spcPts val="0"/>
              </a:spcAft>
              <a:buNone/>
            </a:pPr>
            <a:r>
              <a:rPr lang="ru" sz="1600">
                <a:solidFill>
                  <a:schemeClr val="lt1"/>
                </a:solidFill>
                <a:latin typeface="Roboto"/>
                <a:ea typeface="Roboto"/>
                <a:cs typeface="Roboto"/>
                <a:sym typeface="Roboto"/>
              </a:rPr>
              <a:t>Переменные, сильно </a:t>
            </a:r>
            <a:r>
              <a:rPr lang="ru" sz="1600">
                <a:solidFill>
                  <a:schemeClr val="lt1"/>
                </a:solidFill>
                <a:latin typeface="Roboto"/>
                <a:ea typeface="Roboto"/>
                <a:cs typeface="Roboto"/>
                <a:sym typeface="Roboto"/>
              </a:rPr>
              <a:t>коррелирующие</a:t>
            </a:r>
            <a:r>
              <a:rPr lang="ru" sz="1600">
                <a:solidFill>
                  <a:schemeClr val="lt1"/>
                </a:solidFill>
                <a:latin typeface="Roboto"/>
                <a:ea typeface="Roboto"/>
                <a:cs typeface="Roboto"/>
                <a:sym typeface="Roboto"/>
              </a:rPr>
              <a:t> между собой (</a:t>
            </a:r>
            <a:r>
              <a:rPr lang="ru" sz="1600">
                <a:solidFill>
                  <a:schemeClr val="lt1"/>
                </a:solidFill>
                <a:latin typeface="Roboto"/>
                <a:ea typeface="Roboto"/>
                <a:cs typeface="Roboto"/>
                <a:sym typeface="Roboto"/>
              </a:rPr>
              <a:t>мультиколлинеарность</a:t>
            </a:r>
            <a:r>
              <a:rPr lang="ru" sz="1600">
                <a:solidFill>
                  <a:schemeClr val="lt1"/>
                </a:solidFill>
                <a:latin typeface="Roboto"/>
                <a:ea typeface="Roboto"/>
                <a:cs typeface="Roboto"/>
                <a:sym typeface="Roboto"/>
              </a:rPr>
              <a:t>): </a:t>
            </a:r>
            <a:endParaRPr sz="1600">
              <a:solidFill>
                <a:schemeClr val="lt1"/>
              </a:solidFill>
              <a:latin typeface="Roboto"/>
              <a:ea typeface="Roboto"/>
              <a:cs typeface="Roboto"/>
              <a:sym typeface="Roboto"/>
            </a:endParaRPr>
          </a:p>
          <a:p>
            <a:pPr indent="-330200" lvl="0" marL="457200" rtl="0" algn="l">
              <a:lnSpc>
                <a:spcPct val="115000"/>
              </a:lnSpc>
              <a:spcBef>
                <a:spcPts val="600"/>
              </a:spcBef>
              <a:spcAft>
                <a:spcPts val="0"/>
              </a:spcAft>
              <a:buClr>
                <a:schemeClr val="lt1"/>
              </a:buClr>
              <a:buSzPts val="1600"/>
              <a:buFont typeface="Roboto"/>
              <a:buChar char="●"/>
            </a:pPr>
            <a:r>
              <a:rPr lang="ru" sz="1600">
                <a:solidFill>
                  <a:schemeClr val="lt1"/>
                </a:solidFill>
                <a:latin typeface="Roboto"/>
                <a:ea typeface="Roboto"/>
                <a:cs typeface="Roboto"/>
                <a:sym typeface="Roboto"/>
              </a:rPr>
              <a:t>GarageYrBlt and YearBuilt(0.83)</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TotRmsAbvGrd and GrLivArea(0.83)</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1stFlrSF and TotalBsmtSF</a:t>
            </a:r>
            <a:r>
              <a:rPr lang="ru" sz="1600">
                <a:solidFill>
                  <a:schemeClr val="lt1"/>
                </a:solidFill>
                <a:latin typeface="Roboto"/>
                <a:ea typeface="Roboto"/>
                <a:cs typeface="Roboto"/>
                <a:sym typeface="Roboto"/>
              </a:rPr>
              <a:t>(0.82)</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ru" sz="1600">
                <a:solidFill>
                  <a:schemeClr val="lt1"/>
                </a:solidFill>
                <a:latin typeface="Roboto"/>
                <a:ea typeface="Roboto"/>
                <a:cs typeface="Roboto"/>
                <a:sym typeface="Roboto"/>
              </a:rPr>
              <a:t>GarageArea and GarageCars(0.88)</a:t>
            </a:r>
            <a:endParaRPr sz="1600">
              <a:solidFill>
                <a:schemeClr val="lt1"/>
              </a:solidFill>
              <a:latin typeface="Roboto"/>
              <a:ea typeface="Roboto"/>
              <a:cs typeface="Roboto"/>
              <a:sym typeface="Roboto"/>
            </a:endParaRPr>
          </a:p>
        </p:txBody>
      </p:sp>
      <p:sp>
        <p:nvSpPr>
          <p:cNvPr id="298" name="Google Shape;298;p15"/>
          <p:cNvSpPr txBox="1"/>
          <p:nvPr/>
        </p:nvSpPr>
        <p:spPr>
          <a:xfrm>
            <a:off x="5808600" y="966550"/>
            <a:ext cx="313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200">
                <a:latin typeface="Nunito"/>
                <a:ea typeface="Nunito"/>
                <a:cs typeface="Nunito"/>
                <a:sym typeface="Nunito"/>
              </a:rPr>
              <a:t>Корреляция больше 0,5</a:t>
            </a:r>
            <a:endParaRPr b="1" sz="1200">
              <a:latin typeface="Nunito"/>
              <a:ea typeface="Nunito"/>
              <a:cs typeface="Nunito"/>
              <a:sym typeface="Nunito"/>
            </a:endParaRPr>
          </a:p>
        </p:txBody>
      </p:sp>
      <p:pic>
        <p:nvPicPr>
          <p:cNvPr id="299" name="Google Shape;299;p15"/>
          <p:cNvPicPr preferRelativeResize="0"/>
          <p:nvPr/>
        </p:nvPicPr>
        <p:blipFill>
          <a:blip r:embed="rId4">
            <a:alphaModFix/>
          </a:blip>
          <a:stretch>
            <a:fillRect/>
          </a:stretch>
        </p:blipFill>
        <p:spPr>
          <a:xfrm>
            <a:off x="91775" y="4749750"/>
            <a:ext cx="1430075" cy="25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nvSpPr>
        <p:spPr>
          <a:xfrm>
            <a:off x="470375" y="1247525"/>
            <a:ext cx="17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16"/>
          <p:cNvSpPr txBox="1"/>
          <p:nvPr/>
        </p:nvSpPr>
        <p:spPr>
          <a:xfrm>
            <a:off x="503375" y="719150"/>
            <a:ext cx="25566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600">
                <a:solidFill>
                  <a:schemeClr val="lt1"/>
                </a:solidFill>
              </a:rPr>
              <a:t>Условие исключения выбросов:</a:t>
            </a:r>
            <a:endParaRPr b="1" sz="1600">
              <a:solidFill>
                <a:schemeClr val="lt1"/>
              </a:solidFill>
            </a:endParaRPr>
          </a:p>
          <a:p>
            <a:pPr indent="0" lvl="0" marL="0" rtl="0" algn="ctr">
              <a:spcBef>
                <a:spcPts val="0"/>
              </a:spcBef>
              <a:spcAft>
                <a:spcPts val="0"/>
              </a:spcAft>
              <a:buNone/>
            </a:pPr>
            <a: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Char char="●"/>
            </a:pPr>
            <a:r>
              <a:rPr lang="ru" sz="1600">
                <a:solidFill>
                  <a:schemeClr val="lt1"/>
                </a:solidFill>
              </a:rPr>
              <a:t>LotFrontage(&gt;200)</a:t>
            </a:r>
            <a:endParaRPr sz="1600">
              <a:solidFill>
                <a:schemeClr val="lt1"/>
              </a:solidFill>
            </a:endParaRPr>
          </a:p>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ru" sz="1600">
                <a:solidFill>
                  <a:schemeClr val="lt1"/>
                </a:solidFill>
              </a:rPr>
              <a:t>LotArea(&gt;100000)</a:t>
            </a:r>
            <a:endParaRPr sz="1600">
              <a:solidFill>
                <a:schemeClr val="lt1"/>
              </a:solidFill>
            </a:endParaRPr>
          </a:p>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ru" sz="1600">
                <a:solidFill>
                  <a:schemeClr val="lt1"/>
                </a:solidFill>
              </a:rPr>
              <a:t>BsmtFinSF1(&gt;3000)</a:t>
            </a:r>
            <a:endParaRPr sz="1600">
              <a:solidFill>
                <a:schemeClr val="lt1"/>
              </a:solidFill>
            </a:endParaRPr>
          </a:p>
        </p:txBody>
      </p:sp>
      <p:pic>
        <p:nvPicPr>
          <p:cNvPr id="306" name="Google Shape;306;p16"/>
          <p:cNvPicPr preferRelativeResize="0"/>
          <p:nvPr/>
        </p:nvPicPr>
        <p:blipFill>
          <a:blip r:embed="rId3">
            <a:alphaModFix/>
          </a:blip>
          <a:stretch>
            <a:fillRect/>
          </a:stretch>
        </p:blipFill>
        <p:spPr>
          <a:xfrm>
            <a:off x="3728825" y="572625"/>
            <a:ext cx="5104751" cy="2156226"/>
          </a:xfrm>
          <a:prstGeom prst="rect">
            <a:avLst/>
          </a:prstGeom>
          <a:noFill/>
          <a:ln>
            <a:noFill/>
          </a:ln>
        </p:spPr>
      </p:pic>
      <p:pic>
        <p:nvPicPr>
          <p:cNvPr id="307" name="Google Shape;307;p16"/>
          <p:cNvPicPr preferRelativeResize="0"/>
          <p:nvPr/>
        </p:nvPicPr>
        <p:blipFill>
          <a:blip r:embed="rId4">
            <a:alphaModFix/>
          </a:blip>
          <a:stretch>
            <a:fillRect/>
          </a:stretch>
        </p:blipFill>
        <p:spPr>
          <a:xfrm>
            <a:off x="3728825" y="2771150"/>
            <a:ext cx="5104751" cy="2219949"/>
          </a:xfrm>
          <a:prstGeom prst="rect">
            <a:avLst/>
          </a:prstGeom>
          <a:noFill/>
          <a:ln>
            <a:noFill/>
          </a:ln>
        </p:spPr>
      </p:pic>
      <p:sp>
        <p:nvSpPr>
          <p:cNvPr id="308" name="Google Shape;308;p16"/>
          <p:cNvSpPr txBox="1"/>
          <p:nvPr>
            <p:ph type="title"/>
          </p:nvPr>
        </p:nvSpPr>
        <p:spPr>
          <a:xfrm>
            <a:off x="-864200" y="-6572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sz="3000"/>
              <a:t>Анализ выбросов</a:t>
            </a:r>
            <a:endParaRPr sz="3000"/>
          </a:p>
        </p:txBody>
      </p:sp>
      <p:sp>
        <p:nvSpPr>
          <p:cNvPr id="309" name="Google Shape;309;p16"/>
          <p:cNvSpPr txBox="1"/>
          <p:nvPr/>
        </p:nvSpPr>
        <p:spPr>
          <a:xfrm>
            <a:off x="447050" y="2887750"/>
            <a:ext cx="2613000" cy="16623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ru" sz="1600">
                <a:solidFill>
                  <a:schemeClr val="lt1"/>
                </a:solidFill>
              </a:rPr>
              <a:t>TotalBsmtSF(&gt;6000)</a:t>
            </a:r>
            <a:endParaRPr sz="1600">
              <a:solidFill>
                <a:schemeClr val="lt1"/>
              </a:solidFill>
            </a:endParaRPr>
          </a:p>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ru" sz="1600">
                <a:solidFill>
                  <a:schemeClr val="lt1"/>
                </a:solidFill>
              </a:rPr>
              <a:t>GrLivArea(&gt;4000)</a:t>
            </a:r>
            <a:endParaRPr sz="1600">
              <a:solidFill>
                <a:schemeClr val="lt1"/>
              </a:solidFill>
            </a:endParaRPr>
          </a:p>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ru" sz="1600">
                <a:solidFill>
                  <a:schemeClr val="lt1"/>
                </a:solidFill>
              </a:rPr>
              <a:t>LowQualFinSF(&gt;550)</a:t>
            </a:r>
            <a:endParaRPr sz="1600">
              <a:solidFill>
                <a:schemeClr val="lt1"/>
              </a:solidFill>
            </a:endParaRPr>
          </a:p>
        </p:txBody>
      </p:sp>
      <p:pic>
        <p:nvPicPr>
          <p:cNvPr id="310" name="Google Shape;310;p16"/>
          <p:cNvPicPr preferRelativeResize="0"/>
          <p:nvPr/>
        </p:nvPicPr>
        <p:blipFill>
          <a:blip r:embed="rId5">
            <a:alphaModFix/>
          </a:blip>
          <a:stretch>
            <a:fillRect/>
          </a:stretch>
        </p:blipFill>
        <p:spPr>
          <a:xfrm>
            <a:off x="91775" y="4825950"/>
            <a:ext cx="1430075" cy="25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p:nvPr/>
        </p:nvSpPr>
        <p:spPr>
          <a:xfrm>
            <a:off x="5446150" y="3173900"/>
            <a:ext cx="3326100" cy="190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5446150" y="989900"/>
            <a:ext cx="3326100" cy="215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306100" y="989900"/>
            <a:ext cx="4922400" cy="409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17"/>
          <p:cNvPicPr preferRelativeResize="0"/>
          <p:nvPr/>
        </p:nvPicPr>
        <p:blipFill>
          <a:blip r:embed="rId3">
            <a:alphaModFix/>
          </a:blip>
          <a:stretch>
            <a:fillRect/>
          </a:stretch>
        </p:blipFill>
        <p:spPr>
          <a:xfrm>
            <a:off x="443193" y="990000"/>
            <a:ext cx="4600431" cy="4091701"/>
          </a:xfrm>
          <a:prstGeom prst="rect">
            <a:avLst/>
          </a:prstGeom>
          <a:noFill/>
          <a:ln>
            <a:noFill/>
          </a:ln>
        </p:spPr>
      </p:pic>
      <p:pic>
        <p:nvPicPr>
          <p:cNvPr id="319" name="Google Shape;319;p17"/>
          <p:cNvPicPr preferRelativeResize="0"/>
          <p:nvPr/>
        </p:nvPicPr>
        <p:blipFill>
          <a:blip r:embed="rId4">
            <a:alphaModFix/>
          </a:blip>
          <a:stretch>
            <a:fillRect/>
          </a:stretch>
        </p:blipFill>
        <p:spPr>
          <a:xfrm>
            <a:off x="5505900" y="3179149"/>
            <a:ext cx="3073850" cy="1978751"/>
          </a:xfrm>
          <a:prstGeom prst="rect">
            <a:avLst/>
          </a:prstGeom>
          <a:noFill/>
          <a:ln>
            <a:noFill/>
          </a:ln>
        </p:spPr>
      </p:pic>
      <p:pic>
        <p:nvPicPr>
          <p:cNvPr id="320" name="Google Shape;320;p17"/>
          <p:cNvPicPr preferRelativeResize="0"/>
          <p:nvPr/>
        </p:nvPicPr>
        <p:blipFill>
          <a:blip r:embed="rId5">
            <a:alphaModFix/>
          </a:blip>
          <a:stretch>
            <a:fillRect/>
          </a:stretch>
        </p:blipFill>
        <p:spPr>
          <a:xfrm>
            <a:off x="5505900" y="1195150"/>
            <a:ext cx="3073846" cy="1978750"/>
          </a:xfrm>
          <a:prstGeom prst="rect">
            <a:avLst/>
          </a:prstGeom>
          <a:noFill/>
          <a:ln>
            <a:noFill/>
          </a:ln>
        </p:spPr>
      </p:pic>
      <p:sp>
        <p:nvSpPr>
          <p:cNvPr id="321" name="Google Shape;321;p17"/>
          <p:cNvSpPr txBox="1"/>
          <p:nvPr/>
        </p:nvSpPr>
        <p:spPr>
          <a:xfrm>
            <a:off x="6693875" y="889075"/>
            <a:ext cx="162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latin typeface="Nunito"/>
                <a:ea typeface="Nunito"/>
                <a:cs typeface="Nunito"/>
                <a:sym typeface="Nunito"/>
              </a:rPr>
              <a:t>Выбросы</a:t>
            </a:r>
            <a:endParaRPr sz="1100">
              <a:latin typeface="Nunito"/>
              <a:ea typeface="Nunito"/>
              <a:cs typeface="Nunito"/>
              <a:sym typeface="Nunito"/>
            </a:endParaRPr>
          </a:p>
        </p:txBody>
      </p:sp>
      <p:sp>
        <p:nvSpPr>
          <p:cNvPr id="322" name="Google Shape;322;p17"/>
          <p:cNvSpPr txBox="1"/>
          <p:nvPr>
            <p:ph idx="4294967295" type="ctrTitle"/>
          </p:nvPr>
        </p:nvSpPr>
        <p:spPr>
          <a:xfrm>
            <a:off x="292850" y="-150875"/>
            <a:ext cx="8336100" cy="12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3000">
                <a:solidFill>
                  <a:schemeClr val="lt1"/>
                </a:solidFill>
              </a:rPr>
              <a:t>Анализ данных: pairplot с коррелирующими признаками и выбросы</a:t>
            </a:r>
            <a:endParaRPr sz="3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18"/>
          <p:cNvPicPr preferRelativeResize="0"/>
          <p:nvPr/>
        </p:nvPicPr>
        <p:blipFill>
          <a:blip r:embed="rId3">
            <a:alphaModFix/>
          </a:blip>
          <a:stretch>
            <a:fillRect/>
          </a:stretch>
        </p:blipFill>
        <p:spPr>
          <a:xfrm>
            <a:off x="488750" y="944150"/>
            <a:ext cx="3763854" cy="2734675"/>
          </a:xfrm>
          <a:prstGeom prst="rect">
            <a:avLst/>
          </a:prstGeom>
          <a:noFill/>
          <a:ln>
            <a:noFill/>
          </a:ln>
        </p:spPr>
      </p:pic>
      <p:pic>
        <p:nvPicPr>
          <p:cNvPr id="328" name="Google Shape;328;p18"/>
          <p:cNvPicPr preferRelativeResize="0"/>
          <p:nvPr/>
        </p:nvPicPr>
        <p:blipFill>
          <a:blip r:embed="rId4">
            <a:alphaModFix/>
          </a:blip>
          <a:stretch>
            <a:fillRect/>
          </a:stretch>
        </p:blipFill>
        <p:spPr>
          <a:xfrm>
            <a:off x="4410325" y="1021350"/>
            <a:ext cx="4010175" cy="2734675"/>
          </a:xfrm>
          <a:prstGeom prst="rect">
            <a:avLst/>
          </a:prstGeom>
          <a:noFill/>
          <a:ln>
            <a:noFill/>
          </a:ln>
        </p:spPr>
      </p:pic>
      <p:sp>
        <p:nvSpPr>
          <p:cNvPr id="329" name="Google Shape;329;p18"/>
          <p:cNvSpPr txBox="1"/>
          <p:nvPr/>
        </p:nvSpPr>
        <p:spPr>
          <a:xfrm>
            <a:off x="854925" y="169950"/>
            <a:ext cx="6138600" cy="646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ru" sz="3000">
                <a:solidFill>
                  <a:schemeClr val="lt1"/>
                </a:solidFill>
                <a:latin typeface="Maven Pro"/>
                <a:ea typeface="Maven Pro"/>
                <a:cs typeface="Maven Pro"/>
                <a:sym typeface="Maven Pro"/>
              </a:rPr>
              <a:t>Анализ данных: SalePrice</a:t>
            </a:r>
            <a:endParaRPr sz="3000">
              <a:solidFill>
                <a:schemeClr val="lt1"/>
              </a:solidFill>
              <a:latin typeface="Nunito"/>
              <a:ea typeface="Nunito"/>
              <a:cs typeface="Nunito"/>
              <a:sym typeface="Nunito"/>
            </a:endParaRPr>
          </a:p>
        </p:txBody>
      </p:sp>
      <p:sp>
        <p:nvSpPr>
          <p:cNvPr id="330" name="Google Shape;330;p18"/>
          <p:cNvSpPr txBox="1"/>
          <p:nvPr/>
        </p:nvSpPr>
        <p:spPr>
          <a:xfrm>
            <a:off x="658725" y="3641300"/>
            <a:ext cx="37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latin typeface="Nunito"/>
                <a:ea typeface="Nunito"/>
                <a:cs typeface="Nunito"/>
                <a:sym typeface="Nunito"/>
              </a:rPr>
              <a:t>Распределение цены смещено вправо</a:t>
            </a:r>
            <a:endParaRPr>
              <a:solidFill>
                <a:schemeClr val="lt1"/>
              </a:solidFill>
            </a:endParaRPr>
          </a:p>
        </p:txBody>
      </p:sp>
      <p:sp>
        <p:nvSpPr>
          <p:cNvPr id="331" name="Google Shape;331;p18"/>
          <p:cNvSpPr txBox="1"/>
          <p:nvPr/>
        </p:nvSpPr>
        <p:spPr>
          <a:xfrm>
            <a:off x="4751100" y="3641300"/>
            <a:ext cx="40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latin typeface="Nunito"/>
                <a:ea typeface="Nunito"/>
                <a:cs typeface="Nunito"/>
                <a:sym typeface="Nunito"/>
              </a:rPr>
              <a:t>С помощью лог </a:t>
            </a:r>
            <a:r>
              <a:rPr lang="ru">
                <a:solidFill>
                  <a:schemeClr val="lt1"/>
                </a:solidFill>
                <a:latin typeface="Nunito"/>
                <a:ea typeface="Nunito"/>
                <a:cs typeface="Nunito"/>
                <a:sym typeface="Nunito"/>
              </a:rPr>
              <a:t>трансформация убираем смещение</a:t>
            </a:r>
            <a:endParaRPr>
              <a:solidFill>
                <a:schemeClr val="lt1"/>
              </a:solidFill>
            </a:endParaRPr>
          </a:p>
        </p:txBody>
      </p:sp>
      <p:pic>
        <p:nvPicPr>
          <p:cNvPr id="332" name="Google Shape;332;p18"/>
          <p:cNvPicPr preferRelativeResize="0"/>
          <p:nvPr/>
        </p:nvPicPr>
        <p:blipFill>
          <a:blip r:embed="rId5">
            <a:alphaModFix/>
          </a:blip>
          <a:stretch>
            <a:fillRect/>
          </a:stretch>
        </p:blipFill>
        <p:spPr>
          <a:xfrm>
            <a:off x="91775" y="4825950"/>
            <a:ext cx="1430075" cy="25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9"/>
          <p:cNvSpPr txBox="1"/>
          <p:nvPr>
            <p:ph type="title"/>
          </p:nvPr>
        </p:nvSpPr>
        <p:spPr>
          <a:xfrm>
            <a:off x="367950" y="92025"/>
            <a:ext cx="84669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ru" sz="3000">
                <a:latin typeface="Arial"/>
                <a:ea typeface="Arial"/>
                <a:cs typeface="Arial"/>
                <a:sym typeface="Arial"/>
              </a:rPr>
              <a:t>Методы  и подходы используемые для заполнения п</a:t>
            </a:r>
            <a:r>
              <a:rPr lang="ru" sz="3000">
                <a:latin typeface="Arial"/>
                <a:ea typeface="Arial"/>
                <a:cs typeface="Arial"/>
                <a:sym typeface="Arial"/>
              </a:rPr>
              <a:t>ропусков:</a:t>
            </a:r>
            <a:endParaRPr sz="3000">
              <a:latin typeface="Arial"/>
              <a:ea typeface="Arial"/>
              <a:cs typeface="Arial"/>
              <a:sym typeface="Arial"/>
            </a:endParaRPr>
          </a:p>
        </p:txBody>
      </p:sp>
      <p:sp>
        <p:nvSpPr>
          <p:cNvPr id="338" name="Google Shape;338;p19"/>
          <p:cNvSpPr txBox="1"/>
          <p:nvPr>
            <p:ph idx="1" type="body"/>
          </p:nvPr>
        </p:nvSpPr>
        <p:spPr>
          <a:xfrm>
            <a:off x="765175" y="1087975"/>
            <a:ext cx="6366900" cy="1058700"/>
          </a:xfrm>
          <a:prstGeom prst="rect">
            <a:avLst/>
          </a:prstGeom>
        </p:spPr>
        <p:txBody>
          <a:bodyPr anchorCtr="0" anchor="t" bIns="91425" lIns="91425" spcFirstLastPara="1" rIns="91425" wrap="square" tIns="91425">
            <a:spAutoFit/>
          </a:bodyPr>
          <a:lstStyle/>
          <a:p>
            <a:pPr indent="-317500" lvl="0" marL="457200" rtl="0" algn="l">
              <a:lnSpc>
                <a:spcPct val="95000"/>
              </a:lnSpc>
              <a:spcBef>
                <a:spcPts val="0"/>
              </a:spcBef>
              <a:spcAft>
                <a:spcPts val="0"/>
              </a:spcAft>
              <a:buSzPts val="1400"/>
              <a:buFont typeface="Arial"/>
              <a:buAutoNum type="arabicPeriod"/>
            </a:pPr>
            <a:r>
              <a:rPr lang="ru" sz="1400">
                <a:latin typeface="Arial"/>
                <a:ea typeface="Arial"/>
                <a:cs typeface="Arial"/>
                <a:sym typeface="Arial"/>
              </a:rPr>
              <a:t>Обнаружение недостающих значений осуществлялось методом статистических исследований.  	</a:t>
            </a:r>
            <a:endParaRPr sz="1400">
              <a:latin typeface="Arial"/>
              <a:ea typeface="Arial"/>
              <a:cs typeface="Arial"/>
              <a:sym typeface="Arial"/>
            </a:endParaRPr>
          </a:p>
          <a:p>
            <a:pPr indent="-317500" lvl="0" marL="457200" rtl="0" algn="l">
              <a:lnSpc>
                <a:spcPct val="95000"/>
              </a:lnSpc>
              <a:spcBef>
                <a:spcPts val="0"/>
              </a:spcBef>
              <a:spcAft>
                <a:spcPts val="0"/>
              </a:spcAft>
              <a:buSzPts val="1400"/>
              <a:buFont typeface="Arial"/>
              <a:buAutoNum type="arabicPeriod"/>
            </a:pPr>
            <a:r>
              <a:rPr lang="ru" sz="1400">
                <a:latin typeface="Arial"/>
                <a:ea typeface="Arial"/>
                <a:cs typeface="Arial"/>
                <a:sym typeface="Arial"/>
              </a:rPr>
              <a:t>Заполнение </a:t>
            </a:r>
            <a:r>
              <a:rPr lang="ru" sz="1400">
                <a:latin typeface="Arial"/>
                <a:ea typeface="Arial"/>
                <a:cs typeface="Arial"/>
                <a:sym typeface="Arial"/>
              </a:rPr>
              <a:t>недостающих значений:</a:t>
            </a:r>
            <a:endParaRPr sz="1400">
              <a:latin typeface="Arial"/>
              <a:ea typeface="Arial"/>
              <a:cs typeface="Arial"/>
              <a:sym typeface="Arial"/>
            </a:endParaRPr>
          </a:p>
          <a:p>
            <a:pPr indent="0" lvl="0" marL="457200" rtl="0" algn="l">
              <a:lnSpc>
                <a:spcPct val="95000"/>
              </a:lnSpc>
              <a:spcBef>
                <a:spcPts val="1200"/>
              </a:spcBef>
              <a:spcAft>
                <a:spcPts val="1200"/>
              </a:spcAft>
              <a:buNone/>
            </a:pPr>
            <a:r>
              <a:t/>
            </a:r>
            <a:endParaRPr sz="725">
              <a:solidFill>
                <a:srgbClr val="212121"/>
              </a:solidFill>
              <a:latin typeface="Arial"/>
              <a:ea typeface="Arial"/>
              <a:cs typeface="Arial"/>
              <a:sym typeface="Arial"/>
            </a:endParaRPr>
          </a:p>
        </p:txBody>
      </p:sp>
      <p:sp>
        <p:nvSpPr>
          <p:cNvPr id="339" name="Google Shape;339;p19"/>
          <p:cNvSpPr txBox="1"/>
          <p:nvPr>
            <p:ph type="title"/>
          </p:nvPr>
        </p:nvSpPr>
        <p:spPr>
          <a:xfrm>
            <a:off x="307050" y="1918125"/>
            <a:ext cx="76824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ru" sz="3000">
                <a:latin typeface="Arial"/>
                <a:ea typeface="Arial"/>
                <a:cs typeface="Arial"/>
                <a:sym typeface="Arial"/>
              </a:rPr>
              <a:t>Сценарии:</a:t>
            </a:r>
            <a:endParaRPr sz="3000">
              <a:latin typeface="Arial"/>
              <a:ea typeface="Arial"/>
              <a:cs typeface="Arial"/>
              <a:sym typeface="Arial"/>
            </a:endParaRPr>
          </a:p>
        </p:txBody>
      </p:sp>
      <p:sp>
        <p:nvSpPr>
          <p:cNvPr id="340" name="Google Shape;340;p19"/>
          <p:cNvSpPr txBox="1"/>
          <p:nvPr/>
        </p:nvSpPr>
        <p:spPr>
          <a:xfrm>
            <a:off x="178575" y="2506250"/>
            <a:ext cx="8758800" cy="23457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Clr>
                <a:srgbClr val="000000"/>
              </a:buClr>
              <a:buSzPts val="275"/>
              <a:buFont typeface="Arial"/>
              <a:buNone/>
            </a:pPr>
            <a:r>
              <a:rPr i="1" lang="ru">
                <a:solidFill>
                  <a:schemeClr val="lt1"/>
                </a:solidFill>
              </a:rPr>
              <a:t>Для повышения качества модели проводились исследования влияния на результат:</a:t>
            </a:r>
            <a:endParaRPr i="1">
              <a:solidFill>
                <a:schemeClr val="lt1"/>
              </a:solidFill>
            </a:endParaRPr>
          </a:p>
          <a:p>
            <a:pPr indent="-317500" lvl="0" marL="457200" rtl="0" algn="l">
              <a:lnSpc>
                <a:spcPct val="95000"/>
              </a:lnSpc>
              <a:spcBef>
                <a:spcPts val="1200"/>
              </a:spcBef>
              <a:spcAft>
                <a:spcPts val="0"/>
              </a:spcAft>
              <a:buClr>
                <a:schemeClr val="lt1"/>
              </a:buClr>
              <a:buSzPts val="1400"/>
              <a:buFont typeface="Arial"/>
              <a:buAutoNum type="arabicPeriod"/>
            </a:pPr>
            <a:r>
              <a:rPr lang="ru">
                <a:solidFill>
                  <a:schemeClr val="lt1"/>
                </a:solidFill>
              </a:rPr>
              <a:t>Заполнение недостающих значений медианой и наиболее распространенным значением:   0,57065</a:t>
            </a:r>
            <a:endParaRPr>
              <a:solidFill>
                <a:schemeClr val="lt1"/>
              </a:solidFill>
            </a:endParaRPr>
          </a:p>
          <a:p>
            <a:pPr indent="-317500" lvl="0" marL="457200" rtl="0" algn="l">
              <a:lnSpc>
                <a:spcPct val="95000"/>
              </a:lnSpc>
              <a:spcBef>
                <a:spcPts val="0"/>
              </a:spcBef>
              <a:spcAft>
                <a:spcPts val="0"/>
              </a:spcAft>
              <a:buClr>
                <a:schemeClr val="lt1"/>
              </a:buClr>
              <a:buSzPts val="1400"/>
              <a:buFont typeface="Arial"/>
              <a:buAutoNum type="arabicPeriod"/>
            </a:pPr>
            <a:r>
              <a:rPr lang="ru">
                <a:solidFill>
                  <a:schemeClr val="lt1"/>
                </a:solidFill>
              </a:rPr>
              <a:t>Удаление всех категориальных признаков. Заполнение пустых значений нулями: 0,42795</a:t>
            </a:r>
            <a:endParaRPr>
              <a:solidFill>
                <a:schemeClr val="lt1"/>
              </a:solidFill>
            </a:endParaRPr>
          </a:p>
          <a:p>
            <a:pPr indent="-317500" lvl="0" marL="457200" rtl="0" algn="l">
              <a:lnSpc>
                <a:spcPct val="95000"/>
              </a:lnSpc>
              <a:spcBef>
                <a:spcPts val="0"/>
              </a:spcBef>
              <a:spcAft>
                <a:spcPts val="0"/>
              </a:spcAft>
              <a:buClr>
                <a:schemeClr val="lt1"/>
              </a:buClr>
              <a:buSzPts val="1400"/>
              <a:buFont typeface="Arial"/>
              <a:buAutoNum type="arabicPeriod"/>
            </a:pPr>
            <a:r>
              <a:rPr lang="ru">
                <a:solidFill>
                  <a:schemeClr val="lt1"/>
                </a:solidFill>
              </a:rPr>
              <a:t>Только экспертные параметры +  удаление выбросов в SalePrice 1.5 IQR: 0,42321</a:t>
            </a:r>
            <a:endParaRPr>
              <a:solidFill>
                <a:schemeClr val="lt1"/>
              </a:solidFill>
            </a:endParaRPr>
          </a:p>
          <a:p>
            <a:pPr indent="-317500" lvl="0" marL="457200" rtl="0" algn="l">
              <a:lnSpc>
                <a:spcPct val="95000"/>
              </a:lnSpc>
              <a:spcBef>
                <a:spcPts val="0"/>
              </a:spcBef>
              <a:spcAft>
                <a:spcPts val="0"/>
              </a:spcAft>
              <a:buClr>
                <a:schemeClr val="lt1"/>
              </a:buClr>
              <a:buSzPts val="1400"/>
              <a:buFont typeface="Arial"/>
              <a:buAutoNum type="arabicPeriod"/>
            </a:pPr>
            <a:r>
              <a:rPr lang="ru">
                <a:solidFill>
                  <a:schemeClr val="lt1"/>
                </a:solidFill>
              </a:rPr>
              <a:t>Все данные + удаление выбросов в SalePrice 1.5 IQR + округление цены до сотен + RandomForestRegressor:0,41748</a:t>
            </a:r>
            <a:endParaRPr>
              <a:solidFill>
                <a:schemeClr val="lt1"/>
              </a:solidFill>
            </a:endParaRPr>
          </a:p>
          <a:p>
            <a:pPr indent="-317500" lvl="0" marL="457200" rtl="0" algn="l">
              <a:lnSpc>
                <a:spcPct val="95000"/>
              </a:lnSpc>
              <a:spcBef>
                <a:spcPts val="0"/>
              </a:spcBef>
              <a:spcAft>
                <a:spcPts val="0"/>
              </a:spcAft>
              <a:buClr>
                <a:schemeClr val="lt1"/>
              </a:buClr>
              <a:buSzPts val="1400"/>
              <a:buFont typeface="Arial"/>
              <a:buAutoNum type="arabicPeriod"/>
            </a:pPr>
            <a:r>
              <a:rPr lang="ru">
                <a:solidFill>
                  <a:schemeClr val="lt1"/>
                </a:solidFill>
              </a:rPr>
              <a:t>* заполнение путем предсказания на модели (дополнительный сценарий)</a:t>
            </a:r>
            <a:endParaRPr>
              <a:solidFill>
                <a:schemeClr val="lt1"/>
              </a:solidFill>
            </a:endParaRPr>
          </a:p>
          <a:p>
            <a:pPr indent="0" lvl="0" marL="0" rtl="0" algn="l">
              <a:spcBef>
                <a:spcPts val="1200"/>
              </a:spcBef>
              <a:spcAft>
                <a:spcPts val="0"/>
              </a:spcAft>
              <a:buNone/>
            </a:pPr>
            <a:r>
              <a:t/>
            </a:r>
            <a:endParaRPr>
              <a:latin typeface="Nunito"/>
              <a:ea typeface="Nunito"/>
              <a:cs typeface="Nunito"/>
              <a:sym typeface="Nunito"/>
            </a:endParaRPr>
          </a:p>
        </p:txBody>
      </p:sp>
      <p:pic>
        <p:nvPicPr>
          <p:cNvPr id="341" name="Google Shape;341;p19"/>
          <p:cNvPicPr preferRelativeResize="0"/>
          <p:nvPr/>
        </p:nvPicPr>
        <p:blipFill>
          <a:blip r:embed="rId3">
            <a:alphaModFix/>
          </a:blip>
          <a:stretch>
            <a:fillRect/>
          </a:stretch>
        </p:blipFill>
        <p:spPr>
          <a:xfrm>
            <a:off x="91775" y="4825950"/>
            <a:ext cx="1430075" cy="25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type="title"/>
          </p:nvPr>
        </p:nvSpPr>
        <p:spPr>
          <a:xfrm>
            <a:off x="-602625" y="0"/>
            <a:ext cx="5174700" cy="7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ru" sz="3000">
                <a:latin typeface="Roboto"/>
                <a:ea typeface="Roboto"/>
                <a:cs typeface="Roboto"/>
                <a:sym typeface="Roboto"/>
              </a:rPr>
              <a:t>Выбор алгоритма</a:t>
            </a:r>
            <a:endParaRPr sz="3000"/>
          </a:p>
        </p:txBody>
      </p:sp>
      <p:graphicFrame>
        <p:nvGraphicFramePr>
          <p:cNvPr id="347" name="Google Shape;347;p20"/>
          <p:cNvGraphicFramePr/>
          <p:nvPr/>
        </p:nvGraphicFramePr>
        <p:xfrm>
          <a:off x="154800" y="791677"/>
          <a:ext cx="3000000" cy="3000000"/>
        </p:xfrm>
        <a:graphic>
          <a:graphicData uri="http://schemas.openxmlformats.org/drawingml/2006/table">
            <a:tbl>
              <a:tblPr>
                <a:noFill/>
                <a:tableStyleId>{78BE9C68-585D-4EE4-873F-90B9182DA732}</a:tableStyleId>
              </a:tblPr>
              <a:tblGrid>
                <a:gridCol w="382850"/>
                <a:gridCol w="1951150"/>
                <a:gridCol w="2573150"/>
                <a:gridCol w="2129100"/>
                <a:gridCol w="1851600"/>
              </a:tblGrid>
              <a:tr h="881650">
                <a:tc>
                  <a:txBody>
                    <a:bodyPr/>
                    <a:lstStyle/>
                    <a:p>
                      <a:pPr indent="0" lvl="0" marL="0" rtl="0" algn="l">
                        <a:spcBef>
                          <a:spcPts val="0"/>
                        </a:spcBef>
                        <a:spcAft>
                          <a:spcPts val="0"/>
                        </a:spcAft>
                        <a:buNone/>
                      </a:pPr>
                      <a:r>
                        <a:rPr lang="ru">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ru">
                          <a:solidFill>
                            <a:schemeClr val="lt1"/>
                          </a:solidFill>
                        </a:rPr>
                        <a:t>Алгоритм(модель)</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ru">
                          <a:solidFill>
                            <a:schemeClr val="lt1"/>
                          </a:solidFill>
                        </a:rPr>
                        <a:t>О</a:t>
                      </a:r>
                      <a:r>
                        <a:rPr lang="ru">
                          <a:solidFill>
                            <a:schemeClr val="lt1"/>
                          </a:solidFill>
                        </a:rPr>
                        <a:t>бработка данных</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ru">
                          <a:solidFill>
                            <a:schemeClr val="lt1"/>
                          </a:solidFill>
                        </a:rPr>
                        <a:t>Оценка на валидационной выборке (rmse)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ru">
                          <a:solidFill>
                            <a:schemeClr val="lt1"/>
                          </a:solidFill>
                        </a:rPr>
                        <a:t>Оценка на тестовой выборке (rmse)</a:t>
                      </a:r>
                      <a:endParaRPr>
                        <a:solidFill>
                          <a:schemeClr val="lt1"/>
                        </a:solidFill>
                      </a:endParaRPr>
                    </a:p>
                  </a:txBody>
                  <a:tcPr marT="91425" marB="91425" marR="91425" marL="91425"/>
                </a:tc>
              </a:tr>
              <a:tr h="228575">
                <a:tc>
                  <a:txBody>
                    <a:bodyPr/>
                    <a:lstStyle/>
                    <a:p>
                      <a:pPr indent="0" lvl="0" marL="0" rtl="0" algn="l">
                        <a:spcBef>
                          <a:spcPts val="0"/>
                        </a:spcBef>
                        <a:spcAft>
                          <a:spcPts val="0"/>
                        </a:spcAft>
                        <a:buNone/>
                      </a:pPr>
                      <a:r>
                        <a:rPr lang="ru">
                          <a:solidFill>
                            <a:schemeClr val="lt1"/>
                          </a:solidFill>
                        </a:rPr>
                        <a:t>1</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LinearRegression()</a:t>
                      </a:r>
                      <a:endParaRPr sz="1100">
                        <a:solidFill>
                          <a:schemeClr val="lt1"/>
                        </a:solidFill>
                        <a:latin typeface="Roboto Mono"/>
                        <a:ea typeface="Roboto Mono"/>
                        <a:cs typeface="Roboto Mono"/>
                        <a:sym typeface="Roboto Mono"/>
                      </a:endParaRPr>
                    </a:p>
                  </a:txBody>
                  <a:tcPr marT="0" marB="0" marR="0" marL="0"/>
                </a:tc>
                <a:tc>
                  <a:txBody>
                    <a:bodyPr/>
                    <a:lstStyle/>
                    <a:p>
                      <a:pPr indent="0" lvl="0" marL="0" rtl="0" algn="l">
                        <a:spcBef>
                          <a:spcPts val="0"/>
                        </a:spcBef>
                        <a:spcAft>
                          <a:spcPts val="0"/>
                        </a:spcAft>
                        <a:buNone/>
                      </a:pPr>
                      <a:r>
                        <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0.11712142363194301</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0.12251032691033976</a:t>
                      </a:r>
                      <a:endParaRPr>
                        <a:solidFill>
                          <a:schemeClr val="lt1"/>
                        </a:solidFill>
                      </a:endParaRPr>
                    </a:p>
                  </a:txBody>
                  <a:tcPr marT="0" marB="0" marR="0" marL="0"/>
                </a:tc>
              </a:tr>
              <a:tr h="228575">
                <a:tc>
                  <a:txBody>
                    <a:bodyPr/>
                    <a:lstStyle/>
                    <a:p>
                      <a:pPr indent="0" lvl="0" marL="0" rtl="0" algn="l">
                        <a:spcBef>
                          <a:spcPts val="0"/>
                        </a:spcBef>
                        <a:spcAft>
                          <a:spcPts val="0"/>
                        </a:spcAft>
                        <a:buNone/>
                      </a:pPr>
                      <a:r>
                        <a:rPr lang="ru">
                          <a:solidFill>
                            <a:schemeClr val="lt1"/>
                          </a:solidFill>
                        </a:rPr>
                        <a:t>2</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KNeighborsRegressor()</a:t>
                      </a:r>
                      <a:endParaRPr sz="1100">
                        <a:solidFill>
                          <a:schemeClr val="lt1"/>
                        </a:solidFill>
                        <a:latin typeface="Roboto Mono"/>
                        <a:ea typeface="Roboto Mono"/>
                        <a:cs typeface="Roboto Mono"/>
                        <a:sym typeface="Roboto Mono"/>
                      </a:endParaRPr>
                    </a:p>
                  </a:txBody>
                  <a:tcPr marT="0" marB="0" marR="0" marL="0"/>
                </a:tc>
                <a:tc>
                  <a:txBody>
                    <a:bodyPr/>
                    <a:lstStyle/>
                    <a:p>
                      <a:pPr indent="0" lvl="0" marL="0" rtl="0" algn="l">
                        <a:spcBef>
                          <a:spcPts val="0"/>
                        </a:spcBef>
                        <a:spcAft>
                          <a:spcPts val="0"/>
                        </a:spcAft>
                        <a:buNone/>
                      </a:pPr>
                      <a:r>
                        <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0.1781678011127236</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0.23000753904159532</a:t>
                      </a:r>
                      <a:endParaRPr>
                        <a:solidFill>
                          <a:schemeClr val="lt1"/>
                        </a:solidFill>
                      </a:endParaRPr>
                    </a:p>
                  </a:txBody>
                  <a:tcPr marT="0" marB="0" marR="0" marL="0"/>
                </a:tc>
              </a:tr>
              <a:tr h="512725">
                <a:tc>
                  <a:txBody>
                    <a:bodyPr/>
                    <a:lstStyle/>
                    <a:p>
                      <a:pPr indent="0" lvl="0" marL="0" rtl="0" algn="l">
                        <a:spcBef>
                          <a:spcPts val="0"/>
                        </a:spcBef>
                        <a:spcAft>
                          <a:spcPts val="0"/>
                        </a:spcAft>
                        <a:buNone/>
                      </a:pPr>
                      <a:r>
                        <a:rPr lang="ru">
                          <a:solidFill>
                            <a:schemeClr val="lt1"/>
                          </a:solidFill>
                        </a:rPr>
                        <a:t>3</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DecisionTree</a:t>
                      </a:r>
                      <a:endParaRPr sz="1100">
                        <a:solidFill>
                          <a:schemeClr val="lt1"/>
                        </a:solidFill>
                        <a:latin typeface="Roboto Mono"/>
                        <a:ea typeface="Roboto Mono"/>
                        <a:cs typeface="Roboto Mono"/>
                        <a:sym typeface="Roboto Mono"/>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49 candidates, totalling 147 fits</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0.1575358473844057</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0.1290132840485342</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0.18614829799474236</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0.18609932155652523</a:t>
                      </a:r>
                      <a:endParaRPr sz="1050">
                        <a:solidFill>
                          <a:srgbClr val="D5D5D5"/>
                        </a:solidFill>
                        <a:highlight>
                          <a:srgbClr val="383838"/>
                        </a:highlight>
                        <a:latin typeface="Courier New"/>
                        <a:ea typeface="Courier New"/>
                        <a:cs typeface="Courier New"/>
                        <a:sym typeface="Courier New"/>
                      </a:endParaRPr>
                    </a:p>
                  </a:txBody>
                  <a:tcPr marT="0" marB="0" marR="0" marL="0"/>
                </a:tc>
              </a:tr>
              <a:tr h="398300">
                <a:tc>
                  <a:txBody>
                    <a:bodyPr/>
                    <a:lstStyle/>
                    <a:p>
                      <a:pPr indent="0" lvl="0" marL="0" rtl="0" algn="l">
                        <a:spcBef>
                          <a:spcPts val="0"/>
                        </a:spcBef>
                        <a:spcAft>
                          <a:spcPts val="0"/>
                        </a:spcAft>
                        <a:buNone/>
                      </a:pPr>
                      <a:r>
                        <a:rPr lang="ru">
                          <a:solidFill>
                            <a:schemeClr val="lt1"/>
                          </a:solidFill>
                        </a:rPr>
                        <a:t>4</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sz="1100">
                          <a:solidFill>
                            <a:schemeClr val="lt1"/>
                          </a:solidFill>
                          <a:latin typeface="Roboto Mono"/>
                          <a:ea typeface="Roboto Mono"/>
                          <a:cs typeface="Roboto Mono"/>
                          <a:sym typeface="Roboto Mono"/>
                        </a:rPr>
                        <a:t>CatBoostRegressor</a:t>
                      </a:r>
                      <a:endParaRPr>
                        <a:solidFill>
                          <a:schemeClr val="lt1"/>
                        </a:solidFill>
                      </a:endParaRPr>
                    </a:p>
                    <a:p>
                      <a:pPr indent="0" lvl="0" marL="0" rtl="0" algn="l">
                        <a:spcBef>
                          <a:spcPts val="0"/>
                        </a:spcBef>
                        <a:spcAft>
                          <a:spcPts val="0"/>
                        </a:spcAft>
                        <a:buNone/>
                      </a:pPr>
                      <a:r>
                        <a:t/>
                      </a:r>
                      <a:endParaRPr sz="1100">
                        <a:solidFill>
                          <a:schemeClr val="lt1"/>
                        </a:solidFill>
                        <a:latin typeface="Roboto Mono"/>
                        <a:ea typeface="Roboto Mono"/>
                        <a:cs typeface="Roboto Mono"/>
                        <a:sym typeface="Roboto Mono"/>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10 candidates, totalling 30 fits</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0.037076335926873365</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0.065653170950897</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0.10651530514703543</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0.10913898520858266</a:t>
                      </a:r>
                      <a:endParaRPr sz="1050">
                        <a:solidFill>
                          <a:srgbClr val="D5D5D5"/>
                        </a:solidFill>
                        <a:highlight>
                          <a:srgbClr val="383838"/>
                        </a:highlight>
                        <a:latin typeface="Courier New"/>
                        <a:ea typeface="Courier New"/>
                        <a:cs typeface="Courier New"/>
                        <a:sym typeface="Courier New"/>
                      </a:endParaRPr>
                    </a:p>
                  </a:txBody>
                  <a:tcPr marT="0" marB="0" marR="0" marL="0"/>
                </a:tc>
              </a:tr>
              <a:tr h="491475">
                <a:tc>
                  <a:txBody>
                    <a:bodyPr/>
                    <a:lstStyle/>
                    <a:p>
                      <a:pPr indent="0" lvl="0" marL="0" rtl="0" algn="l">
                        <a:spcBef>
                          <a:spcPts val="0"/>
                        </a:spcBef>
                        <a:spcAft>
                          <a:spcPts val="0"/>
                        </a:spcAft>
                        <a:buNone/>
                      </a:pPr>
                      <a:r>
                        <a:rPr lang="ru">
                          <a:solidFill>
                            <a:schemeClr val="lt1"/>
                          </a:solidFill>
                        </a:rPr>
                        <a:t>5</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XGBoost</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30 candidates, totalling 90 fits</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0.08667943073130448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0.05543209641140681</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0.11555647609166599</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0.11661398474744882</a:t>
                      </a:r>
                      <a:endParaRPr sz="1050">
                        <a:solidFill>
                          <a:srgbClr val="D5D5D5"/>
                        </a:solidFill>
                        <a:highlight>
                          <a:srgbClr val="383838"/>
                        </a:highlight>
                        <a:latin typeface="Courier New"/>
                        <a:ea typeface="Courier New"/>
                        <a:cs typeface="Courier New"/>
                        <a:sym typeface="Courier New"/>
                      </a:endParaRPr>
                    </a:p>
                  </a:txBody>
                  <a:tcPr marT="0" marB="0" marR="0" marL="0"/>
                </a:tc>
              </a:tr>
              <a:tr h="491475">
                <a:tc>
                  <a:txBody>
                    <a:bodyPr/>
                    <a:lstStyle/>
                    <a:p>
                      <a:pPr indent="0" lvl="0" marL="0" rtl="0" algn="l">
                        <a:spcBef>
                          <a:spcPts val="0"/>
                        </a:spcBef>
                        <a:spcAft>
                          <a:spcPts val="0"/>
                        </a:spcAft>
                        <a:buNone/>
                      </a:pPr>
                      <a:r>
                        <a:rPr lang="ru">
                          <a:solidFill>
                            <a:schemeClr val="lt1"/>
                          </a:solidFill>
                        </a:rPr>
                        <a:t>6</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DecisionTree</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49 candidates, totalling 147 fits</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0.1575358473844057</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0.1290132840485342</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0.18614829799474236</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0.18609932155652523</a:t>
                      </a:r>
                      <a:endParaRPr sz="1050">
                        <a:solidFill>
                          <a:srgbClr val="D5D5D5"/>
                        </a:solidFill>
                        <a:highlight>
                          <a:srgbClr val="383838"/>
                        </a:highlight>
                        <a:latin typeface="Courier New"/>
                        <a:ea typeface="Courier New"/>
                        <a:cs typeface="Courier New"/>
                        <a:sym typeface="Courier New"/>
                      </a:endParaRPr>
                    </a:p>
                  </a:txBody>
                  <a:tcPr marT="0" marB="0" marR="0" marL="0"/>
                </a:tc>
              </a:tr>
              <a:tr h="405200">
                <a:tc>
                  <a:txBody>
                    <a:bodyPr/>
                    <a:lstStyle/>
                    <a:p>
                      <a:pPr indent="0" lvl="0" marL="0" rtl="0" algn="l">
                        <a:spcBef>
                          <a:spcPts val="0"/>
                        </a:spcBef>
                        <a:spcAft>
                          <a:spcPts val="0"/>
                        </a:spcAft>
                        <a:buNone/>
                      </a:pPr>
                      <a:r>
                        <a:rPr lang="ru">
                          <a:solidFill>
                            <a:schemeClr val="lt1"/>
                          </a:solidFill>
                        </a:rPr>
                        <a:t>7</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Random Forest</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16 candidates, totalling 48 fits</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0.05452973091816344</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0.09683178689193786</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0.13361164268660108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0.13556339695129377</a:t>
                      </a:r>
                      <a:endParaRPr sz="1050">
                        <a:solidFill>
                          <a:srgbClr val="D5D5D5"/>
                        </a:solidFill>
                        <a:highlight>
                          <a:srgbClr val="383838"/>
                        </a:highlight>
                        <a:latin typeface="Courier New"/>
                        <a:ea typeface="Courier New"/>
                        <a:cs typeface="Courier New"/>
                        <a:sym typeface="Courier New"/>
                      </a:endParaRPr>
                    </a:p>
                  </a:txBody>
                  <a:tcPr marT="0" marB="0" marR="0" marL="0"/>
                </a:tc>
              </a:tr>
              <a:tr h="434275">
                <a:tc>
                  <a:txBody>
                    <a:bodyPr/>
                    <a:lstStyle/>
                    <a:p>
                      <a:pPr indent="0" lvl="0" marL="0" rtl="0" algn="l">
                        <a:spcBef>
                          <a:spcPts val="0"/>
                        </a:spcBef>
                        <a:spcAft>
                          <a:spcPts val="0"/>
                        </a:spcAft>
                        <a:buNone/>
                      </a:pPr>
                      <a:r>
                        <a:rPr lang="ru">
                          <a:solidFill>
                            <a:schemeClr val="lt1"/>
                          </a:solidFill>
                        </a:rPr>
                        <a:t>8</a:t>
                      </a:r>
                      <a:endParaRPr>
                        <a:solidFill>
                          <a:schemeClr val="lt1"/>
                        </a:solidFill>
                      </a:endParaRPr>
                    </a:p>
                  </a:txBody>
                  <a:tcPr marT="0" marB="0" marR="0" marL="0"/>
                </a:tc>
                <a:tc>
                  <a:txBody>
                    <a:bodyPr/>
                    <a:lstStyle/>
                    <a:p>
                      <a:pPr indent="0" lvl="0" marL="0" rtl="0" algn="l">
                        <a:lnSpc>
                          <a:spcPct val="115000"/>
                        </a:lnSpc>
                        <a:spcBef>
                          <a:spcPts val="0"/>
                        </a:spcBef>
                        <a:spcAft>
                          <a:spcPts val="0"/>
                        </a:spcAft>
                        <a:buNone/>
                      </a:pPr>
                      <a:r>
                        <a:rPr lang="ru">
                          <a:solidFill>
                            <a:schemeClr val="lt1"/>
                          </a:solidFill>
                        </a:rPr>
                        <a:t>LGBMRegressor</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Fitting 3 folds for each of 30 candidates, totalling 90 fits</a:t>
                      </a:r>
                      <a:endParaRPr>
                        <a:solidFill>
                          <a:schemeClr val="lt1"/>
                        </a:solidFill>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0.047908500667458186</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0.0845975349929626</a:t>
                      </a:r>
                      <a:endParaRPr sz="1050">
                        <a:solidFill>
                          <a:srgbClr val="D5D5D5"/>
                        </a:solidFill>
                        <a:highlight>
                          <a:srgbClr val="383838"/>
                        </a:highlight>
                        <a:latin typeface="Courier New"/>
                        <a:ea typeface="Courier New"/>
                        <a:cs typeface="Courier New"/>
                        <a:sym typeface="Courier New"/>
                      </a:endParaRPr>
                    </a:p>
                  </a:txBody>
                  <a:tcPr marT="0" marB="0" marR="0" marL="0"/>
                </a:tc>
                <a:tc>
                  <a:txBody>
                    <a:bodyPr/>
                    <a:lstStyle/>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0.12168121809712218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D5D5D5"/>
                          </a:solidFill>
                          <a:highlight>
                            <a:srgbClr val="383838"/>
                          </a:highlight>
                          <a:latin typeface="Courier New"/>
                          <a:ea typeface="Courier New"/>
                          <a:cs typeface="Courier New"/>
                          <a:sym typeface="Courier New"/>
                        </a:rPr>
                        <a:t>0.11878414714632707</a:t>
                      </a:r>
                      <a:endParaRPr sz="1050">
                        <a:solidFill>
                          <a:srgbClr val="D5D5D5"/>
                        </a:solidFill>
                        <a:highlight>
                          <a:srgbClr val="383838"/>
                        </a:highlight>
                        <a:latin typeface="Courier New"/>
                        <a:ea typeface="Courier New"/>
                        <a:cs typeface="Courier New"/>
                        <a:sym typeface="Courier New"/>
                      </a:endParaRPr>
                    </a:p>
                  </a:txBody>
                  <a:tcPr marT="0" marB="0" marR="0" marL="0"/>
                </a:tc>
              </a:tr>
            </a:tbl>
          </a:graphicData>
        </a:graphic>
      </p:graphicFrame>
      <p:pic>
        <p:nvPicPr>
          <p:cNvPr id="348" name="Google Shape;348;p20"/>
          <p:cNvPicPr preferRelativeResize="0"/>
          <p:nvPr/>
        </p:nvPicPr>
        <p:blipFill>
          <a:blip r:embed="rId3">
            <a:alphaModFix/>
          </a:blip>
          <a:stretch>
            <a:fillRect/>
          </a:stretch>
        </p:blipFill>
        <p:spPr>
          <a:xfrm>
            <a:off x="91775" y="4825950"/>
            <a:ext cx="1430075" cy="2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1"/>
          <p:cNvSpPr txBox="1"/>
          <p:nvPr>
            <p:ph type="title"/>
          </p:nvPr>
        </p:nvSpPr>
        <p:spPr>
          <a:xfrm>
            <a:off x="367950" y="92025"/>
            <a:ext cx="8466900" cy="646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ru" sz="3000">
                <a:latin typeface="Arial"/>
                <a:ea typeface="Arial"/>
                <a:cs typeface="Arial"/>
                <a:sym typeface="Arial"/>
              </a:rPr>
              <a:t>Оценка алгоритма модели</a:t>
            </a:r>
            <a:r>
              <a:rPr lang="ru" sz="3000">
                <a:latin typeface="Arial"/>
                <a:ea typeface="Arial"/>
                <a:cs typeface="Arial"/>
                <a:sym typeface="Arial"/>
              </a:rPr>
              <a:t>:</a:t>
            </a:r>
            <a:endParaRPr sz="3000">
              <a:latin typeface="Arial"/>
              <a:ea typeface="Arial"/>
              <a:cs typeface="Arial"/>
              <a:sym typeface="Arial"/>
            </a:endParaRPr>
          </a:p>
        </p:txBody>
      </p:sp>
      <p:pic>
        <p:nvPicPr>
          <p:cNvPr id="354" name="Google Shape;354;p21"/>
          <p:cNvPicPr preferRelativeResize="0"/>
          <p:nvPr/>
        </p:nvPicPr>
        <p:blipFill>
          <a:blip r:embed="rId3">
            <a:alphaModFix/>
          </a:blip>
          <a:stretch>
            <a:fillRect/>
          </a:stretch>
        </p:blipFill>
        <p:spPr>
          <a:xfrm>
            <a:off x="367950" y="1015600"/>
            <a:ext cx="8466900" cy="2583825"/>
          </a:xfrm>
          <a:prstGeom prst="rect">
            <a:avLst/>
          </a:prstGeom>
          <a:noFill/>
          <a:ln>
            <a:noFill/>
          </a:ln>
        </p:spPr>
      </p:pic>
      <p:pic>
        <p:nvPicPr>
          <p:cNvPr id="355" name="Google Shape;355;p21"/>
          <p:cNvPicPr preferRelativeResize="0"/>
          <p:nvPr/>
        </p:nvPicPr>
        <p:blipFill>
          <a:blip r:embed="rId4">
            <a:alphaModFix/>
          </a:blip>
          <a:stretch>
            <a:fillRect/>
          </a:stretch>
        </p:blipFill>
        <p:spPr>
          <a:xfrm>
            <a:off x="91775" y="4825950"/>
            <a:ext cx="1430075" cy="25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