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57" r:id="rId3"/>
    <p:sldId id="261" r:id="rId4"/>
    <p:sldId id="258" r:id="rId5"/>
    <p:sldId id="266" r:id="rId6"/>
    <p:sldId id="264" r:id="rId7"/>
    <p:sldId id="265" r:id="rId8"/>
    <p:sldId id="267" r:id="rId9"/>
    <p:sldId id="268" r:id="rId10"/>
    <p:sldId id="272" r:id="rId11"/>
    <p:sldId id="256" r:id="rId12"/>
    <p:sldId id="259" r:id="rId13"/>
    <p:sldId id="260" r:id="rId14"/>
    <p:sldId id="270" r:id="rId15"/>
    <p:sldId id="26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t Sergent" initials="BS" lastIdx="1" clrIdx="0">
    <p:extLst>
      <p:ext uri="{19B8F6BF-5375-455C-9EA6-DF929625EA0E}">
        <p15:presenceInfo xmlns:p15="http://schemas.microsoft.com/office/powerpoint/2012/main" userId="c6e8d3dff88fe6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51" d="100"/>
          <a:sy n="51" d="100"/>
        </p:scale>
        <p:origin x="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B73B-7844-42A4-88B9-63A5CFA509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EBEC1A-63CA-462A-8827-920F01F06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17DBE6-4263-4CD7-BF3C-C194AAC8F761}"/>
              </a:ext>
            </a:extLst>
          </p:cNvPr>
          <p:cNvSpPr>
            <a:spLocks noGrp="1"/>
          </p:cNvSpPr>
          <p:nvPr>
            <p:ph type="dt" sz="half" idx="10"/>
          </p:nvPr>
        </p:nvSpPr>
        <p:spPr/>
        <p:txBody>
          <a:bodyPr/>
          <a:lstStyle/>
          <a:p>
            <a:fld id="{CE3FCA85-F18D-4136-B53A-D1BE122C06A9}" type="datetimeFigureOut">
              <a:rPr lang="en-US" smtClean="0"/>
              <a:t>10/27/2020</a:t>
            </a:fld>
            <a:endParaRPr lang="en-US"/>
          </a:p>
        </p:txBody>
      </p:sp>
      <p:sp>
        <p:nvSpPr>
          <p:cNvPr id="5" name="Footer Placeholder 4">
            <a:extLst>
              <a:ext uri="{FF2B5EF4-FFF2-40B4-BE49-F238E27FC236}">
                <a16:creationId xmlns:a16="http://schemas.microsoft.com/office/drawing/2014/main" id="{7AC6F799-A023-41D5-BF1F-E3B845797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269D7-455E-48BA-AF39-A60FD78740E2}"/>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85946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5193-C6D1-488E-9680-F335C36747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DFFED-58A3-4CD8-B264-5615ADD34F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0C1AE-8D51-4B6F-9515-58E8A4E7AA81}"/>
              </a:ext>
            </a:extLst>
          </p:cNvPr>
          <p:cNvSpPr>
            <a:spLocks noGrp="1"/>
          </p:cNvSpPr>
          <p:nvPr>
            <p:ph type="dt" sz="half" idx="10"/>
          </p:nvPr>
        </p:nvSpPr>
        <p:spPr/>
        <p:txBody>
          <a:bodyPr/>
          <a:lstStyle/>
          <a:p>
            <a:fld id="{CE3FCA85-F18D-4136-B53A-D1BE122C06A9}" type="datetimeFigureOut">
              <a:rPr lang="en-US" smtClean="0"/>
              <a:t>10/27/2020</a:t>
            </a:fld>
            <a:endParaRPr lang="en-US"/>
          </a:p>
        </p:txBody>
      </p:sp>
      <p:sp>
        <p:nvSpPr>
          <p:cNvPr id="5" name="Footer Placeholder 4">
            <a:extLst>
              <a:ext uri="{FF2B5EF4-FFF2-40B4-BE49-F238E27FC236}">
                <a16:creationId xmlns:a16="http://schemas.microsoft.com/office/drawing/2014/main" id="{C179769A-222F-4B08-84C3-DE5BDC680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51DC9-6F72-4481-9141-122309C6FA17}"/>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024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7F4640-B28D-4B54-8B1E-0A3C28274F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3C49CA-1961-4A39-8229-7EC3FFEADB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235E3-DFB8-42B5-BACD-6A8AE7F4CB87}"/>
              </a:ext>
            </a:extLst>
          </p:cNvPr>
          <p:cNvSpPr>
            <a:spLocks noGrp="1"/>
          </p:cNvSpPr>
          <p:nvPr>
            <p:ph type="dt" sz="half" idx="10"/>
          </p:nvPr>
        </p:nvSpPr>
        <p:spPr/>
        <p:txBody>
          <a:bodyPr/>
          <a:lstStyle/>
          <a:p>
            <a:fld id="{CE3FCA85-F18D-4136-B53A-D1BE122C06A9}" type="datetimeFigureOut">
              <a:rPr lang="en-US" smtClean="0"/>
              <a:t>10/27/2020</a:t>
            </a:fld>
            <a:endParaRPr lang="en-US"/>
          </a:p>
        </p:txBody>
      </p:sp>
      <p:sp>
        <p:nvSpPr>
          <p:cNvPr id="5" name="Footer Placeholder 4">
            <a:extLst>
              <a:ext uri="{FF2B5EF4-FFF2-40B4-BE49-F238E27FC236}">
                <a16:creationId xmlns:a16="http://schemas.microsoft.com/office/drawing/2014/main" id="{76D783CF-A9BD-4F70-BB73-D220822CC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ED9A7-034D-4174-AE7B-9940EC742178}"/>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133732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70E8-E89B-43B7-9EC8-38C57A807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5B746A-6B7C-4380-8FDC-19C4C5631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1D8C7-78AC-47E8-939F-BE8387CD5593}"/>
              </a:ext>
            </a:extLst>
          </p:cNvPr>
          <p:cNvSpPr>
            <a:spLocks noGrp="1"/>
          </p:cNvSpPr>
          <p:nvPr>
            <p:ph type="dt" sz="half" idx="10"/>
          </p:nvPr>
        </p:nvSpPr>
        <p:spPr/>
        <p:txBody>
          <a:bodyPr/>
          <a:lstStyle/>
          <a:p>
            <a:fld id="{CE3FCA85-F18D-4136-B53A-D1BE122C06A9}" type="datetimeFigureOut">
              <a:rPr lang="en-US" smtClean="0"/>
              <a:t>10/27/2020</a:t>
            </a:fld>
            <a:endParaRPr lang="en-US"/>
          </a:p>
        </p:txBody>
      </p:sp>
      <p:sp>
        <p:nvSpPr>
          <p:cNvPr id="5" name="Footer Placeholder 4">
            <a:extLst>
              <a:ext uri="{FF2B5EF4-FFF2-40B4-BE49-F238E27FC236}">
                <a16:creationId xmlns:a16="http://schemas.microsoft.com/office/drawing/2014/main" id="{1FEEE077-B00E-4465-978D-1A09B61B1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0A18F-509C-45C6-8BFF-8D9852FB4F9B}"/>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96724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B395-4336-4FCF-B625-B2DE591AD1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CC9268-FA82-4EA4-BC1B-C997564F2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3F934-E811-4960-B713-5E87D720FBFB}"/>
              </a:ext>
            </a:extLst>
          </p:cNvPr>
          <p:cNvSpPr>
            <a:spLocks noGrp="1"/>
          </p:cNvSpPr>
          <p:nvPr>
            <p:ph type="dt" sz="half" idx="10"/>
          </p:nvPr>
        </p:nvSpPr>
        <p:spPr/>
        <p:txBody>
          <a:bodyPr/>
          <a:lstStyle/>
          <a:p>
            <a:fld id="{CE3FCA85-F18D-4136-B53A-D1BE122C06A9}" type="datetimeFigureOut">
              <a:rPr lang="en-US" smtClean="0"/>
              <a:t>10/27/2020</a:t>
            </a:fld>
            <a:endParaRPr lang="en-US"/>
          </a:p>
        </p:txBody>
      </p:sp>
      <p:sp>
        <p:nvSpPr>
          <p:cNvPr id="5" name="Footer Placeholder 4">
            <a:extLst>
              <a:ext uri="{FF2B5EF4-FFF2-40B4-BE49-F238E27FC236}">
                <a16:creationId xmlns:a16="http://schemas.microsoft.com/office/drawing/2014/main" id="{9570C0C5-D0F3-468A-B9D7-57A7C2B4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E4F7B-6B59-4A1D-9B5B-1AD375A0E3A5}"/>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74901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41DD-191A-41F8-A38E-018E9633EC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C3938A-B109-4116-B386-3DB02F5D7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723360-94A9-45FC-BFEB-71613BFEB1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AB973E-0A08-4C19-9DF4-5C8BCDBB337D}"/>
              </a:ext>
            </a:extLst>
          </p:cNvPr>
          <p:cNvSpPr>
            <a:spLocks noGrp="1"/>
          </p:cNvSpPr>
          <p:nvPr>
            <p:ph type="dt" sz="half" idx="10"/>
          </p:nvPr>
        </p:nvSpPr>
        <p:spPr/>
        <p:txBody>
          <a:bodyPr/>
          <a:lstStyle/>
          <a:p>
            <a:fld id="{CE3FCA85-F18D-4136-B53A-D1BE122C06A9}" type="datetimeFigureOut">
              <a:rPr lang="en-US" smtClean="0"/>
              <a:t>10/27/2020</a:t>
            </a:fld>
            <a:endParaRPr lang="en-US"/>
          </a:p>
        </p:txBody>
      </p:sp>
      <p:sp>
        <p:nvSpPr>
          <p:cNvPr id="6" name="Footer Placeholder 5">
            <a:extLst>
              <a:ext uri="{FF2B5EF4-FFF2-40B4-BE49-F238E27FC236}">
                <a16:creationId xmlns:a16="http://schemas.microsoft.com/office/drawing/2014/main" id="{1600E7DA-D792-4B8E-B7C9-F72C3D3A2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09DF2-2D15-4AB5-85B5-EC5A9B4B958E}"/>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67805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BABE-E1B7-41F2-A528-4A9959A07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0EE56A-0449-41D9-9A02-60F25F2A48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568CB4-CE44-455F-B04D-AB197BBD87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71E21D-FF92-4321-8712-B7357D37F5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CBB217-6D62-4E9D-87A2-3854B8C895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3EB529-AE5E-46CA-9204-9AB7EAEA2ABE}"/>
              </a:ext>
            </a:extLst>
          </p:cNvPr>
          <p:cNvSpPr>
            <a:spLocks noGrp="1"/>
          </p:cNvSpPr>
          <p:nvPr>
            <p:ph type="dt" sz="half" idx="10"/>
          </p:nvPr>
        </p:nvSpPr>
        <p:spPr/>
        <p:txBody>
          <a:bodyPr/>
          <a:lstStyle/>
          <a:p>
            <a:fld id="{CE3FCA85-F18D-4136-B53A-D1BE122C06A9}" type="datetimeFigureOut">
              <a:rPr lang="en-US" smtClean="0"/>
              <a:t>10/27/2020</a:t>
            </a:fld>
            <a:endParaRPr lang="en-US"/>
          </a:p>
        </p:txBody>
      </p:sp>
      <p:sp>
        <p:nvSpPr>
          <p:cNvPr id="8" name="Footer Placeholder 7">
            <a:extLst>
              <a:ext uri="{FF2B5EF4-FFF2-40B4-BE49-F238E27FC236}">
                <a16:creationId xmlns:a16="http://schemas.microsoft.com/office/drawing/2014/main" id="{701FCF9F-C623-433F-A8A1-6ED55E9A8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87E7DE-8476-49B4-850E-3F81C8528E1E}"/>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164610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BDDE-6E1C-423F-B392-9EF518DCD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D8269F-E6F3-4533-8B84-191F5EB9107C}"/>
              </a:ext>
            </a:extLst>
          </p:cNvPr>
          <p:cNvSpPr>
            <a:spLocks noGrp="1"/>
          </p:cNvSpPr>
          <p:nvPr>
            <p:ph type="dt" sz="half" idx="10"/>
          </p:nvPr>
        </p:nvSpPr>
        <p:spPr/>
        <p:txBody>
          <a:bodyPr/>
          <a:lstStyle/>
          <a:p>
            <a:fld id="{CE3FCA85-F18D-4136-B53A-D1BE122C06A9}" type="datetimeFigureOut">
              <a:rPr lang="en-US" smtClean="0"/>
              <a:t>10/27/2020</a:t>
            </a:fld>
            <a:endParaRPr lang="en-US"/>
          </a:p>
        </p:txBody>
      </p:sp>
      <p:sp>
        <p:nvSpPr>
          <p:cNvPr id="4" name="Footer Placeholder 3">
            <a:extLst>
              <a:ext uri="{FF2B5EF4-FFF2-40B4-BE49-F238E27FC236}">
                <a16:creationId xmlns:a16="http://schemas.microsoft.com/office/drawing/2014/main" id="{04C65B54-AEF3-4224-9F9E-19657AA7A8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32F947-68CB-48EB-8B86-77E96CB1F4B7}"/>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55888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F4EBC7-7871-48AE-A86B-B496A34DAFD0}"/>
              </a:ext>
            </a:extLst>
          </p:cNvPr>
          <p:cNvSpPr>
            <a:spLocks noGrp="1"/>
          </p:cNvSpPr>
          <p:nvPr>
            <p:ph type="dt" sz="half" idx="10"/>
          </p:nvPr>
        </p:nvSpPr>
        <p:spPr/>
        <p:txBody>
          <a:bodyPr/>
          <a:lstStyle/>
          <a:p>
            <a:fld id="{CE3FCA85-F18D-4136-B53A-D1BE122C06A9}" type="datetimeFigureOut">
              <a:rPr lang="en-US" smtClean="0"/>
              <a:t>10/27/2020</a:t>
            </a:fld>
            <a:endParaRPr lang="en-US"/>
          </a:p>
        </p:txBody>
      </p:sp>
      <p:sp>
        <p:nvSpPr>
          <p:cNvPr id="3" name="Footer Placeholder 2">
            <a:extLst>
              <a:ext uri="{FF2B5EF4-FFF2-40B4-BE49-F238E27FC236}">
                <a16:creationId xmlns:a16="http://schemas.microsoft.com/office/drawing/2014/main" id="{7AC7EA8D-9199-4C50-90C4-048CE998FB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BF507C-148B-4AF9-A26B-DFDB703D971F}"/>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60949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73F0-FD18-44B9-85D6-18D75562E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BB2694-1434-4ED5-8216-0A078904B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0324EA-FFCB-465C-A153-F047CAC31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DB6DF-8E40-4A6A-9FC4-3541E0C9EFCF}"/>
              </a:ext>
            </a:extLst>
          </p:cNvPr>
          <p:cNvSpPr>
            <a:spLocks noGrp="1"/>
          </p:cNvSpPr>
          <p:nvPr>
            <p:ph type="dt" sz="half" idx="10"/>
          </p:nvPr>
        </p:nvSpPr>
        <p:spPr/>
        <p:txBody>
          <a:bodyPr/>
          <a:lstStyle/>
          <a:p>
            <a:fld id="{CE3FCA85-F18D-4136-B53A-D1BE122C06A9}" type="datetimeFigureOut">
              <a:rPr lang="en-US" smtClean="0"/>
              <a:t>10/27/2020</a:t>
            </a:fld>
            <a:endParaRPr lang="en-US"/>
          </a:p>
        </p:txBody>
      </p:sp>
      <p:sp>
        <p:nvSpPr>
          <p:cNvPr id="6" name="Footer Placeholder 5">
            <a:extLst>
              <a:ext uri="{FF2B5EF4-FFF2-40B4-BE49-F238E27FC236}">
                <a16:creationId xmlns:a16="http://schemas.microsoft.com/office/drawing/2014/main" id="{D5B6E9CD-218E-452A-997B-B028E7C73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24AD9-EA6C-4757-8DCC-D256B3C605AF}"/>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87798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D86E-4674-423A-BF7F-C474023E0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4BF137-8084-473C-9558-E9EAA828F7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38A63C-F15B-4BB7-9495-E618F908E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02E41-707A-4162-B0C5-4167D5170C71}"/>
              </a:ext>
            </a:extLst>
          </p:cNvPr>
          <p:cNvSpPr>
            <a:spLocks noGrp="1"/>
          </p:cNvSpPr>
          <p:nvPr>
            <p:ph type="dt" sz="half" idx="10"/>
          </p:nvPr>
        </p:nvSpPr>
        <p:spPr/>
        <p:txBody>
          <a:bodyPr/>
          <a:lstStyle/>
          <a:p>
            <a:fld id="{CE3FCA85-F18D-4136-B53A-D1BE122C06A9}" type="datetimeFigureOut">
              <a:rPr lang="en-US" smtClean="0"/>
              <a:t>10/27/2020</a:t>
            </a:fld>
            <a:endParaRPr lang="en-US"/>
          </a:p>
        </p:txBody>
      </p:sp>
      <p:sp>
        <p:nvSpPr>
          <p:cNvPr id="6" name="Footer Placeholder 5">
            <a:extLst>
              <a:ext uri="{FF2B5EF4-FFF2-40B4-BE49-F238E27FC236}">
                <a16:creationId xmlns:a16="http://schemas.microsoft.com/office/drawing/2014/main" id="{E569B76D-E724-48DA-8296-E039219B8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FF7E1-5D8D-455F-8C97-1D1B84DEAD2B}"/>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1990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D8CA1-1CF4-4B06-9FC3-F9B9BF3AC9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1DFDBD-AE34-421C-9FCF-494E87347E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A1AAD-97BC-40C9-8182-33103AF2A7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FCA85-F18D-4136-B53A-D1BE122C06A9}" type="datetimeFigureOut">
              <a:rPr lang="en-US" smtClean="0"/>
              <a:t>10/27/2020</a:t>
            </a:fld>
            <a:endParaRPr lang="en-US"/>
          </a:p>
        </p:txBody>
      </p:sp>
      <p:sp>
        <p:nvSpPr>
          <p:cNvPr id="5" name="Footer Placeholder 4">
            <a:extLst>
              <a:ext uri="{FF2B5EF4-FFF2-40B4-BE49-F238E27FC236}">
                <a16:creationId xmlns:a16="http://schemas.microsoft.com/office/drawing/2014/main" id="{4AFA2789-AC8A-4DA4-90F2-CF35F8815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F1EB5C-62D7-4C72-A3F0-63C160BCC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BA663-13DF-4B89-88AC-EEAAB0F75B8D}" type="slidenum">
              <a:rPr lang="en-US" smtClean="0"/>
              <a:t>‹#›</a:t>
            </a:fld>
            <a:endParaRPr lang="en-US"/>
          </a:p>
        </p:txBody>
      </p:sp>
    </p:spTree>
    <p:extLst>
      <p:ext uri="{BB962C8B-B14F-4D97-AF65-F5344CB8AC3E}">
        <p14:creationId xmlns:p14="http://schemas.microsoft.com/office/powerpoint/2010/main" val="3013549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olarsystem.nasa.gov/asteroids-comets-and-meteors/asteroids/in-depth/#introdu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sterank.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83CA99-65CE-4897-97C7-B6EA994A0283}"/>
              </a:ext>
            </a:extLst>
          </p:cNvPr>
          <p:cNvPicPr>
            <a:picLocks noChangeAspect="1"/>
          </p:cNvPicPr>
          <p:nvPr/>
        </p:nvPicPr>
        <p:blipFill>
          <a:blip r:embed="rId2"/>
          <a:stretch>
            <a:fillRect/>
          </a:stretch>
        </p:blipFill>
        <p:spPr>
          <a:xfrm>
            <a:off x="0" y="0"/>
            <a:ext cx="12192000" cy="6858000"/>
          </a:xfrm>
          <a:prstGeom prst="rect">
            <a:avLst/>
          </a:prstGeom>
        </p:spPr>
      </p:pic>
      <p:sp>
        <p:nvSpPr>
          <p:cNvPr id="6" name="Content Placeholder 2">
            <a:extLst>
              <a:ext uri="{FF2B5EF4-FFF2-40B4-BE49-F238E27FC236}">
                <a16:creationId xmlns:a16="http://schemas.microsoft.com/office/drawing/2014/main" id="{D812C91D-34A0-4B66-9891-E8AD3BCFDCBE}"/>
              </a:ext>
            </a:extLst>
          </p:cNvPr>
          <p:cNvSpPr>
            <a:spLocks noGrp="1"/>
          </p:cNvSpPr>
          <p:nvPr>
            <p:ph idx="1"/>
          </p:nvPr>
        </p:nvSpPr>
        <p:spPr>
          <a:xfrm>
            <a:off x="3007622" y="1384906"/>
            <a:ext cx="5031855" cy="3124201"/>
          </a:xfrm>
        </p:spPr>
        <p:txBody>
          <a:bodyPr>
            <a:noAutofit/>
          </a:bodyPr>
          <a:lstStyle/>
          <a:p>
            <a:pPr marL="0" indent="0">
              <a:buNone/>
            </a:pPr>
            <a:r>
              <a:rPr lang="en-US" sz="4400" b="1" dirty="0">
                <a:solidFill>
                  <a:srgbClr val="FFFF00"/>
                </a:solidFill>
              </a:rPr>
              <a:t>Group Members:</a:t>
            </a:r>
          </a:p>
          <a:p>
            <a:r>
              <a:rPr lang="en-US" sz="4400" b="1" dirty="0">
                <a:solidFill>
                  <a:srgbClr val="FFFF00"/>
                </a:solidFill>
              </a:rPr>
              <a:t>Paul Hoogestraat</a:t>
            </a:r>
          </a:p>
          <a:p>
            <a:r>
              <a:rPr lang="en-US" sz="4400" b="1" dirty="0">
                <a:solidFill>
                  <a:srgbClr val="FFFF00"/>
                </a:solidFill>
              </a:rPr>
              <a:t>Brent Sergent</a:t>
            </a:r>
          </a:p>
          <a:p>
            <a:r>
              <a:rPr lang="en-US" sz="4400" b="1" dirty="0">
                <a:solidFill>
                  <a:srgbClr val="FFFF00"/>
                </a:solidFill>
              </a:rPr>
              <a:t>Erik Fritzsche</a:t>
            </a:r>
          </a:p>
        </p:txBody>
      </p:sp>
      <p:sp>
        <p:nvSpPr>
          <p:cNvPr id="7" name="Rectangle 1">
            <a:extLst>
              <a:ext uri="{FF2B5EF4-FFF2-40B4-BE49-F238E27FC236}">
                <a16:creationId xmlns:a16="http://schemas.microsoft.com/office/drawing/2014/main" id="{D4283597-0576-4FB8-844A-7E3E90D3A053}"/>
              </a:ext>
            </a:extLst>
          </p:cNvPr>
          <p:cNvSpPr>
            <a:spLocks noGrp="1" noChangeArrowheads="1"/>
          </p:cNvSpPr>
          <p:nvPr>
            <p:ph type="title"/>
          </p:nvPr>
        </p:nvSpPr>
        <p:spPr bwMode="auto">
          <a:xfrm>
            <a:off x="2882882" y="604556"/>
            <a:ext cx="5809091" cy="60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0B0F0"/>
                </a:solidFill>
                <a:effectLst/>
                <a:latin typeface="Monaco"/>
              </a:rPr>
              <a:t>An Analysis of Asteroid Orbits</a:t>
            </a:r>
            <a:r>
              <a:rPr kumimoji="0" lang="en-US" altLang="en-US" sz="3600" b="1" i="0" u="none" strike="noStrike" cap="none" normalizeH="0" baseline="0" dirty="0">
                <a:ln>
                  <a:noFill/>
                </a:ln>
                <a:solidFill>
                  <a:srgbClr val="00B0F0"/>
                </a:solidFill>
                <a:effectLst/>
              </a:rPr>
              <a:t> </a:t>
            </a:r>
            <a:endParaRPr kumimoji="0" lang="en-US" altLang="en-US" sz="3600" b="1" i="0" u="none" strike="noStrike" cap="none" normalizeH="0" baseline="0" dirty="0">
              <a:ln>
                <a:noFill/>
              </a:ln>
              <a:solidFill>
                <a:srgbClr val="00B0F0"/>
              </a:solidFill>
              <a:effectLst/>
              <a:latin typeface="Arial" panose="020B0604020202020204" pitchFamily="34" charset="0"/>
            </a:endParaRPr>
          </a:p>
        </p:txBody>
      </p:sp>
    </p:spTree>
    <p:extLst>
      <p:ext uri="{BB962C8B-B14F-4D97-AF65-F5344CB8AC3E}">
        <p14:creationId xmlns:p14="http://schemas.microsoft.com/office/powerpoint/2010/main" val="1014900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BDE28C-38A3-4CF2-8A78-223AC021826F}"/>
              </a:ext>
            </a:extLst>
          </p:cNvPr>
          <p:cNvSpPr txBox="1"/>
          <p:nvPr/>
        </p:nvSpPr>
        <p:spPr>
          <a:xfrm>
            <a:off x="709116" y="2341041"/>
            <a:ext cx="9741168" cy="3046988"/>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Null hypothesis  (H</a:t>
            </a:r>
            <a:r>
              <a:rPr lang="en-US" sz="2400" b="1" u="sng" baseline="-25000" dirty="0">
                <a:effectLst/>
                <a:latin typeface="Calibri" panose="020F0502020204030204" pitchFamily="34" charset="0"/>
                <a:ea typeface="Calibri" panose="020F0502020204030204" pitchFamily="34" charset="0"/>
                <a:cs typeface="Times New Roman" panose="02020603050405020304" pitchFamily="18" charset="0"/>
              </a:rPr>
              <a:t>o</a:t>
            </a: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the average close approaches count is unchanged per year over the last 50 years, then no changes in the average close approaches count will be seen comparing the most recent decade to the last 4 decades from now. </a:t>
            </a:r>
          </a:p>
          <a:p>
            <a:pPr marL="0" marR="0">
              <a:spcBef>
                <a:spcPts val="0"/>
              </a:spcBef>
              <a:spcAft>
                <a:spcPts val="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Alternative Hypothesis (H</a:t>
            </a:r>
            <a:r>
              <a:rPr lang="en-US" sz="2400" b="1" baseline="-25000" dirty="0">
                <a:effectLst/>
                <a:latin typeface="Calibri" panose="020F0502020204030204" pitchFamily="34" charset="0"/>
                <a:ea typeface="Calibri" panose="020F0502020204030204" pitchFamily="34" charset="0"/>
                <a:cs typeface="Times New Roman" panose="02020603050405020304" pitchFamily="18" charset="0"/>
              </a:rPr>
              <a:t>a</a:t>
            </a:r>
            <a:r>
              <a:rPr lang="en-US" sz="24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the average close approaches count is changing per year over the last 50 years, then changes in the average close approaches count will be seen comparing the most recent decade to the last 4 decades from now.</a:t>
            </a:r>
          </a:p>
        </p:txBody>
      </p:sp>
      <p:sp>
        <p:nvSpPr>
          <p:cNvPr id="9" name="TextBox 8">
            <a:extLst>
              <a:ext uri="{FF2B5EF4-FFF2-40B4-BE49-F238E27FC236}">
                <a16:creationId xmlns:a16="http://schemas.microsoft.com/office/drawing/2014/main" id="{0E4D865E-3936-482F-BA42-E4CB93CE27E2}"/>
              </a:ext>
            </a:extLst>
          </p:cNvPr>
          <p:cNvSpPr txBox="1"/>
          <p:nvPr/>
        </p:nvSpPr>
        <p:spPr>
          <a:xfrm>
            <a:off x="709116" y="1008307"/>
            <a:ext cx="9741169" cy="1200329"/>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Question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Are inner planets receiving more close approaches on average in the recent decade they did in the last 5 decades? </a:t>
            </a:r>
          </a:p>
        </p:txBody>
      </p:sp>
      <p:sp>
        <p:nvSpPr>
          <p:cNvPr id="10" name="TextBox 9">
            <a:extLst>
              <a:ext uri="{FF2B5EF4-FFF2-40B4-BE49-F238E27FC236}">
                <a16:creationId xmlns:a16="http://schemas.microsoft.com/office/drawing/2014/main" id="{CA764E2C-B1C8-4D69-9413-3FE90BCC33C3}"/>
              </a:ext>
            </a:extLst>
          </p:cNvPr>
          <p:cNvSpPr txBox="1"/>
          <p:nvPr/>
        </p:nvSpPr>
        <p:spPr>
          <a:xfrm>
            <a:off x="3726636" y="300421"/>
            <a:ext cx="3379451" cy="707886"/>
          </a:xfrm>
          <a:prstGeom prst="rect">
            <a:avLst/>
          </a:prstGeom>
          <a:noFill/>
        </p:spPr>
        <p:txBody>
          <a:bodyPr wrap="none" rtlCol="0">
            <a:spAutoFit/>
          </a:bodyPr>
          <a:lstStyle/>
          <a:p>
            <a:r>
              <a:rPr lang="en-US" sz="4000" dirty="0"/>
              <a:t>The Hypothesis</a:t>
            </a:r>
          </a:p>
        </p:txBody>
      </p:sp>
    </p:spTree>
    <p:extLst>
      <p:ext uri="{BB962C8B-B14F-4D97-AF65-F5344CB8AC3E}">
        <p14:creationId xmlns:p14="http://schemas.microsoft.com/office/powerpoint/2010/main" val="319824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203880"/>
            <a:ext cx="9144000" cy="825023"/>
          </a:xfrm>
        </p:spPr>
        <p:txBody>
          <a:bodyPr>
            <a:normAutofit/>
          </a:bodyPr>
          <a:lstStyle/>
          <a:p>
            <a:r>
              <a:rPr lang="en-US" sz="4400" b="1" dirty="0"/>
              <a:t>Narrowing the Scope</a:t>
            </a:r>
          </a:p>
        </p:txBody>
      </p:sp>
      <p:sp>
        <p:nvSpPr>
          <p:cNvPr id="3" name="Subtitle 2">
            <a:extLst>
              <a:ext uri="{FF2B5EF4-FFF2-40B4-BE49-F238E27FC236}">
                <a16:creationId xmlns:a16="http://schemas.microsoft.com/office/drawing/2014/main" id="{0B8832C5-0114-49B6-9282-B09381785FF5}"/>
              </a:ext>
            </a:extLst>
          </p:cNvPr>
          <p:cNvSpPr>
            <a:spLocks noGrp="1"/>
          </p:cNvSpPr>
          <p:nvPr>
            <p:ph type="subTitle" idx="1"/>
          </p:nvPr>
        </p:nvSpPr>
        <p:spPr>
          <a:xfrm>
            <a:off x="950351" y="4861155"/>
            <a:ext cx="4150321" cy="1616248"/>
          </a:xfrm>
        </p:spPr>
        <p:txBody>
          <a:bodyPr/>
          <a:lstStyle/>
          <a:p>
            <a:r>
              <a:rPr lang="en-US" dirty="0"/>
              <a:t>Observations across outer planets are not well documented as the events are harder to obtain.</a:t>
            </a:r>
          </a:p>
          <a:p>
            <a:endParaRPr lang="en-US" dirty="0"/>
          </a:p>
        </p:txBody>
      </p:sp>
      <p:pic>
        <p:nvPicPr>
          <p:cNvPr id="5" name="Picture 4">
            <a:extLst>
              <a:ext uri="{FF2B5EF4-FFF2-40B4-BE49-F238E27FC236}">
                <a16:creationId xmlns:a16="http://schemas.microsoft.com/office/drawing/2014/main" id="{7E66AE8B-C975-4EC1-92E1-A43091777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51" y="1188721"/>
            <a:ext cx="4618044" cy="3352799"/>
          </a:xfrm>
          <a:prstGeom prst="rect">
            <a:avLst/>
          </a:prstGeom>
        </p:spPr>
      </p:pic>
      <p:pic>
        <p:nvPicPr>
          <p:cNvPr id="4" name="Picture 3">
            <a:extLst>
              <a:ext uri="{FF2B5EF4-FFF2-40B4-BE49-F238E27FC236}">
                <a16:creationId xmlns:a16="http://schemas.microsoft.com/office/drawing/2014/main" id="{351CBEA4-F354-4943-AE1D-41F267230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024" y="2565243"/>
            <a:ext cx="6168254" cy="4112169"/>
          </a:xfrm>
          <a:prstGeom prst="rect">
            <a:avLst/>
          </a:prstGeom>
        </p:spPr>
      </p:pic>
      <p:sp>
        <p:nvSpPr>
          <p:cNvPr id="7" name="TextBox 6">
            <a:extLst>
              <a:ext uri="{FF2B5EF4-FFF2-40B4-BE49-F238E27FC236}">
                <a16:creationId xmlns:a16="http://schemas.microsoft.com/office/drawing/2014/main" id="{73E92FE5-A661-49E2-9B9A-90E5B075E83D}"/>
              </a:ext>
            </a:extLst>
          </p:cNvPr>
          <p:cNvSpPr txBox="1"/>
          <p:nvPr/>
        </p:nvSpPr>
        <p:spPr>
          <a:xfrm>
            <a:off x="6455664" y="1127531"/>
            <a:ext cx="5376672" cy="1200329"/>
          </a:xfrm>
          <a:prstGeom prst="rect">
            <a:avLst/>
          </a:prstGeom>
          <a:noFill/>
        </p:spPr>
        <p:txBody>
          <a:bodyPr wrap="square" rtlCol="0">
            <a:spAutoFit/>
          </a:bodyPr>
          <a:lstStyle/>
          <a:p>
            <a:pPr algn="ctr"/>
            <a:r>
              <a:rPr lang="en-US" b="1" dirty="0"/>
              <a:t>Variables:</a:t>
            </a:r>
          </a:p>
          <a:p>
            <a:pPr marL="285750" indent="-285750" algn="l">
              <a:buFont typeface="Arial" panose="020B0604020202020204" pitchFamily="34" charset="0"/>
              <a:buChar char="•"/>
            </a:pPr>
            <a:r>
              <a:rPr lang="en-US" sz="1800" b="1" dirty="0"/>
              <a:t>Range: </a:t>
            </a:r>
            <a:r>
              <a:rPr lang="en-US" sz="1800" dirty="0"/>
              <a:t>within 21 Lunar distances; ~5,000,000 miles</a:t>
            </a:r>
          </a:p>
          <a:p>
            <a:pPr marL="285750" indent="-285750" algn="l">
              <a:buFont typeface="Arial" panose="020B0604020202020204" pitchFamily="34" charset="0"/>
              <a:buChar char="•"/>
            </a:pPr>
            <a:r>
              <a:rPr lang="en-US" sz="1800" b="1" dirty="0"/>
              <a:t>Date Range</a:t>
            </a:r>
            <a:r>
              <a:rPr lang="en-US" sz="1800" dirty="0"/>
              <a:t>: 1969 to 2019</a:t>
            </a:r>
          </a:p>
          <a:p>
            <a:pPr marL="285750" indent="-285750" algn="l">
              <a:buFont typeface="Arial" panose="020B0604020202020204" pitchFamily="34" charset="0"/>
              <a:buChar char="•"/>
            </a:pPr>
            <a:r>
              <a:rPr lang="en-US" sz="1800" b="1" dirty="0"/>
              <a:t>Inner Planets</a:t>
            </a:r>
            <a:r>
              <a:rPr lang="en-US" sz="1800" dirty="0"/>
              <a:t>: Mercury, Venus, Earth, Mars</a:t>
            </a:r>
          </a:p>
        </p:txBody>
      </p:sp>
    </p:spTree>
    <p:extLst>
      <p:ext uri="{BB962C8B-B14F-4D97-AF65-F5344CB8AC3E}">
        <p14:creationId xmlns:p14="http://schemas.microsoft.com/office/powerpoint/2010/main" val="2015394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Mercury</a:t>
            </a:r>
          </a:p>
        </p:txBody>
      </p:sp>
      <p:pic>
        <p:nvPicPr>
          <p:cNvPr id="5" name="Picture 4">
            <a:extLst>
              <a:ext uri="{FF2B5EF4-FFF2-40B4-BE49-F238E27FC236}">
                <a16:creationId xmlns:a16="http://schemas.microsoft.com/office/drawing/2014/main" id="{13B96306-120F-4816-90BF-D3BF2F1DB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96" y="1491875"/>
            <a:ext cx="7635674" cy="4329973"/>
          </a:xfrm>
          <a:prstGeom prst="rect">
            <a:avLst/>
          </a:prstGeom>
        </p:spPr>
      </p:pic>
      <p:sp>
        <p:nvSpPr>
          <p:cNvPr id="4" name="TextBox 3">
            <a:extLst>
              <a:ext uri="{FF2B5EF4-FFF2-40B4-BE49-F238E27FC236}">
                <a16:creationId xmlns:a16="http://schemas.microsoft.com/office/drawing/2014/main" id="{95C270D9-6F59-41CD-AF21-D85C7B251649}"/>
              </a:ext>
            </a:extLst>
          </p:cNvPr>
          <p:cNvSpPr txBox="1"/>
          <p:nvPr/>
        </p:nvSpPr>
        <p:spPr>
          <a:xfrm>
            <a:off x="8372048" y="1900267"/>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0.070729</a:t>
            </a:r>
          </a:p>
          <a:p>
            <a:pPr marL="285750" indent="-285750">
              <a:buFont typeface="Arial" panose="020B0604020202020204" pitchFamily="34" charset="0"/>
              <a:buChar char="•"/>
            </a:pPr>
            <a:r>
              <a:rPr lang="en-US" sz="1600" b="1" dirty="0"/>
              <a:t>Correlation Coefficient</a:t>
            </a:r>
            <a:r>
              <a:rPr lang="en-US" sz="1600" dirty="0"/>
              <a:t>: 0.065116</a:t>
            </a:r>
          </a:p>
        </p:txBody>
      </p:sp>
      <p:sp>
        <p:nvSpPr>
          <p:cNvPr id="6" name="TextBox 5">
            <a:extLst>
              <a:ext uri="{FF2B5EF4-FFF2-40B4-BE49-F238E27FC236}">
                <a16:creationId xmlns:a16="http://schemas.microsoft.com/office/drawing/2014/main" id="{CC041F36-EE45-4B8E-B8B0-58793661CF2C}"/>
              </a:ext>
            </a:extLst>
          </p:cNvPr>
          <p:cNvSpPr txBox="1"/>
          <p:nvPr/>
        </p:nvSpPr>
        <p:spPr>
          <a:xfrm>
            <a:off x="8384240" y="3218651"/>
            <a:ext cx="3456432" cy="1107996"/>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Cannot Reject the Null Hypothesis</a:t>
            </a:r>
          </a:p>
          <a:p>
            <a:pPr marL="285750" indent="-285750">
              <a:buFont typeface="Arial" panose="020B0604020202020204" pitchFamily="34" charset="0"/>
              <a:buChar char="•"/>
            </a:pPr>
            <a:r>
              <a:rPr lang="en-US" sz="1600" dirty="0"/>
              <a:t>There is a very weak positive </a:t>
            </a:r>
          </a:p>
          <a:p>
            <a:pPr marL="285750" indent="-285750">
              <a:buFont typeface="Arial" panose="020B0604020202020204" pitchFamily="34" charset="0"/>
              <a:buChar char="•"/>
            </a:pPr>
            <a:r>
              <a:rPr lang="en-US" sz="1600" dirty="0"/>
              <a:t>correlation occurring.</a:t>
            </a:r>
          </a:p>
        </p:txBody>
      </p:sp>
    </p:spTree>
    <p:extLst>
      <p:ext uri="{BB962C8B-B14F-4D97-AF65-F5344CB8AC3E}">
        <p14:creationId xmlns:p14="http://schemas.microsoft.com/office/powerpoint/2010/main" val="2798718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Venus</a:t>
            </a:r>
          </a:p>
        </p:txBody>
      </p:sp>
      <p:pic>
        <p:nvPicPr>
          <p:cNvPr id="6" name="Picture 5">
            <a:extLst>
              <a:ext uri="{FF2B5EF4-FFF2-40B4-BE49-F238E27FC236}">
                <a16:creationId xmlns:a16="http://schemas.microsoft.com/office/drawing/2014/main" id="{A5E4FA7F-6AC5-4CB3-8623-69D03D59D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57" y="1234439"/>
            <a:ext cx="8187425" cy="4139993"/>
          </a:xfrm>
          <a:prstGeom prst="rect">
            <a:avLst/>
          </a:prstGeom>
        </p:spPr>
      </p:pic>
      <p:sp>
        <p:nvSpPr>
          <p:cNvPr id="4" name="TextBox 3">
            <a:extLst>
              <a:ext uri="{FF2B5EF4-FFF2-40B4-BE49-F238E27FC236}">
                <a16:creationId xmlns:a16="http://schemas.microsoft.com/office/drawing/2014/main" id="{B1F06323-06A9-4982-8FDA-5356D2499146}"/>
              </a:ext>
            </a:extLst>
          </p:cNvPr>
          <p:cNvSpPr txBox="1"/>
          <p:nvPr/>
        </p:nvSpPr>
        <p:spPr>
          <a:xfrm>
            <a:off x="8723376" y="1824135"/>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0.000970</a:t>
            </a:r>
          </a:p>
          <a:p>
            <a:pPr marL="285750" indent="-285750">
              <a:buFont typeface="Arial" panose="020B0604020202020204" pitchFamily="34" charset="0"/>
              <a:buChar char="•"/>
            </a:pPr>
            <a:r>
              <a:rPr lang="en-US" sz="1600" b="1" dirty="0"/>
              <a:t>Correlation Coefficient</a:t>
            </a:r>
            <a:r>
              <a:rPr lang="en-US" sz="1600" dirty="0"/>
              <a:t>: 0.200959</a:t>
            </a:r>
          </a:p>
        </p:txBody>
      </p:sp>
      <p:sp>
        <p:nvSpPr>
          <p:cNvPr id="5" name="TextBox 4">
            <a:extLst>
              <a:ext uri="{FF2B5EF4-FFF2-40B4-BE49-F238E27FC236}">
                <a16:creationId xmlns:a16="http://schemas.microsoft.com/office/drawing/2014/main" id="{8BE5CE07-4EA2-4F4D-85D3-394BCC0A68A2}"/>
              </a:ext>
            </a:extLst>
          </p:cNvPr>
          <p:cNvSpPr txBox="1"/>
          <p:nvPr/>
        </p:nvSpPr>
        <p:spPr>
          <a:xfrm>
            <a:off x="8723376" y="2825075"/>
            <a:ext cx="4791456" cy="1354217"/>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Significant enough to Reject </a:t>
            </a:r>
          </a:p>
          <a:p>
            <a:r>
              <a:rPr lang="en-US" sz="1600" dirty="0"/>
              <a:t>      the Null Hypothesis</a:t>
            </a:r>
          </a:p>
          <a:p>
            <a:pPr marL="285750" indent="-285750">
              <a:buFont typeface="Arial" panose="020B0604020202020204" pitchFamily="34" charset="0"/>
              <a:buChar char="•"/>
            </a:pPr>
            <a:r>
              <a:rPr lang="en-US" sz="1600" dirty="0"/>
              <a:t>There is a weak positive </a:t>
            </a:r>
          </a:p>
          <a:p>
            <a:r>
              <a:rPr lang="en-US" sz="1600" dirty="0"/>
              <a:t>       correlation occurring.</a:t>
            </a:r>
          </a:p>
        </p:txBody>
      </p:sp>
    </p:spTree>
    <p:extLst>
      <p:ext uri="{BB962C8B-B14F-4D97-AF65-F5344CB8AC3E}">
        <p14:creationId xmlns:p14="http://schemas.microsoft.com/office/powerpoint/2010/main" val="341823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Mars</a:t>
            </a:r>
          </a:p>
        </p:txBody>
      </p:sp>
      <p:pic>
        <p:nvPicPr>
          <p:cNvPr id="5" name="Picture 4">
            <a:extLst>
              <a:ext uri="{FF2B5EF4-FFF2-40B4-BE49-F238E27FC236}">
                <a16:creationId xmlns:a16="http://schemas.microsoft.com/office/drawing/2014/main" id="{C343577E-1783-4620-8A22-6F381A39D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144" y="1675996"/>
            <a:ext cx="7815072" cy="3506008"/>
          </a:xfrm>
          <a:prstGeom prst="rect">
            <a:avLst/>
          </a:prstGeom>
        </p:spPr>
      </p:pic>
      <p:sp>
        <p:nvSpPr>
          <p:cNvPr id="4" name="TextBox 3">
            <a:extLst>
              <a:ext uri="{FF2B5EF4-FFF2-40B4-BE49-F238E27FC236}">
                <a16:creationId xmlns:a16="http://schemas.microsoft.com/office/drawing/2014/main" id="{C828555D-73C1-4C95-A363-344B2966C4FD}"/>
              </a:ext>
            </a:extLst>
          </p:cNvPr>
          <p:cNvSpPr txBox="1"/>
          <p:nvPr/>
        </p:nvSpPr>
        <p:spPr>
          <a:xfrm>
            <a:off x="8577072" y="1782340"/>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0.005003</a:t>
            </a:r>
          </a:p>
          <a:p>
            <a:pPr marL="285750" indent="-285750">
              <a:buFont typeface="Arial" panose="020B0604020202020204" pitchFamily="34" charset="0"/>
              <a:buChar char="•"/>
            </a:pPr>
            <a:r>
              <a:rPr lang="en-US" sz="1600" b="1" dirty="0"/>
              <a:t>Correlation Coefficient</a:t>
            </a:r>
            <a:r>
              <a:rPr lang="en-US" sz="1600" dirty="0"/>
              <a:t>: 0.149908</a:t>
            </a:r>
          </a:p>
        </p:txBody>
      </p:sp>
      <p:sp>
        <p:nvSpPr>
          <p:cNvPr id="7" name="TextBox 6">
            <a:extLst>
              <a:ext uri="{FF2B5EF4-FFF2-40B4-BE49-F238E27FC236}">
                <a16:creationId xmlns:a16="http://schemas.microsoft.com/office/drawing/2014/main" id="{555F485D-4E93-4167-9B7B-267109B76F49}"/>
              </a:ext>
            </a:extLst>
          </p:cNvPr>
          <p:cNvSpPr txBox="1"/>
          <p:nvPr/>
        </p:nvSpPr>
        <p:spPr>
          <a:xfrm>
            <a:off x="8522208" y="3127211"/>
            <a:ext cx="3456432" cy="1107996"/>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Can Reject the Null Hypothesis</a:t>
            </a:r>
          </a:p>
          <a:p>
            <a:pPr marL="285750" indent="-285750">
              <a:buFont typeface="Arial" panose="020B0604020202020204" pitchFamily="34" charset="0"/>
              <a:buChar char="•"/>
            </a:pPr>
            <a:r>
              <a:rPr lang="en-US" sz="1600" dirty="0"/>
              <a:t>There is a very weak positive </a:t>
            </a:r>
          </a:p>
          <a:p>
            <a:pPr marL="285750" indent="-285750">
              <a:buFont typeface="Arial" panose="020B0604020202020204" pitchFamily="34" charset="0"/>
              <a:buChar char="•"/>
            </a:pPr>
            <a:r>
              <a:rPr lang="en-US" sz="1600" dirty="0"/>
              <a:t>correlation occurring.</a:t>
            </a:r>
          </a:p>
        </p:txBody>
      </p:sp>
    </p:spTree>
    <p:extLst>
      <p:ext uri="{BB962C8B-B14F-4D97-AF65-F5344CB8AC3E}">
        <p14:creationId xmlns:p14="http://schemas.microsoft.com/office/powerpoint/2010/main" val="291882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Earth</a:t>
            </a:r>
          </a:p>
        </p:txBody>
      </p:sp>
      <p:pic>
        <p:nvPicPr>
          <p:cNvPr id="8" name="Picture 7">
            <a:extLst>
              <a:ext uri="{FF2B5EF4-FFF2-40B4-BE49-F238E27FC236}">
                <a16:creationId xmlns:a16="http://schemas.microsoft.com/office/drawing/2014/main" id="{51C1A904-B1E9-4991-9D09-FF92B75E5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50" y="3849822"/>
            <a:ext cx="5836113" cy="2705670"/>
          </a:xfrm>
          <a:prstGeom prst="rect">
            <a:avLst/>
          </a:prstGeom>
        </p:spPr>
      </p:pic>
      <p:sp>
        <p:nvSpPr>
          <p:cNvPr id="4" name="TextBox 3">
            <a:extLst>
              <a:ext uri="{FF2B5EF4-FFF2-40B4-BE49-F238E27FC236}">
                <a16:creationId xmlns:a16="http://schemas.microsoft.com/office/drawing/2014/main" id="{27347AB7-0685-4718-B2D2-969BAB70595D}"/>
              </a:ext>
            </a:extLst>
          </p:cNvPr>
          <p:cNvSpPr txBox="1"/>
          <p:nvPr/>
        </p:nvSpPr>
        <p:spPr>
          <a:xfrm>
            <a:off x="6874664" y="1302583"/>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0.0000001</a:t>
            </a:r>
          </a:p>
          <a:p>
            <a:pPr marL="285750" indent="-285750">
              <a:buFont typeface="Arial" panose="020B0604020202020204" pitchFamily="34" charset="0"/>
              <a:buChar char="•"/>
            </a:pPr>
            <a:r>
              <a:rPr lang="en-US" sz="1600" b="1" dirty="0"/>
              <a:t>Correlation Coefficient</a:t>
            </a:r>
            <a:r>
              <a:rPr lang="en-US" sz="1600" dirty="0"/>
              <a:t>: .551913</a:t>
            </a:r>
          </a:p>
        </p:txBody>
      </p:sp>
      <p:sp>
        <p:nvSpPr>
          <p:cNvPr id="5" name="TextBox 4">
            <a:extLst>
              <a:ext uri="{FF2B5EF4-FFF2-40B4-BE49-F238E27FC236}">
                <a16:creationId xmlns:a16="http://schemas.microsoft.com/office/drawing/2014/main" id="{5126CD73-C522-4B5F-8934-4F8D8AC8B860}"/>
              </a:ext>
            </a:extLst>
          </p:cNvPr>
          <p:cNvSpPr txBox="1"/>
          <p:nvPr/>
        </p:nvSpPr>
        <p:spPr>
          <a:xfrm>
            <a:off x="6886856" y="2583933"/>
            <a:ext cx="3456432" cy="1107996"/>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Can Reject the Null Hypothesis</a:t>
            </a:r>
          </a:p>
          <a:p>
            <a:pPr marL="285750" indent="-285750">
              <a:buFont typeface="Arial" panose="020B0604020202020204" pitchFamily="34" charset="0"/>
              <a:buChar char="•"/>
            </a:pPr>
            <a:r>
              <a:rPr lang="en-US" sz="1600" dirty="0"/>
              <a:t>There is a moderately positive </a:t>
            </a:r>
          </a:p>
          <a:p>
            <a:r>
              <a:rPr lang="en-US" sz="1600" dirty="0"/>
              <a:t>       correlation occurring.</a:t>
            </a:r>
          </a:p>
        </p:txBody>
      </p:sp>
      <p:pic>
        <p:nvPicPr>
          <p:cNvPr id="13" name="Picture 12">
            <a:extLst>
              <a:ext uri="{FF2B5EF4-FFF2-40B4-BE49-F238E27FC236}">
                <a16:creationId xmlns:a16="http://schemas.microsoft.com/office/drawing/2014/main" id="{9D845889-13EC-4824-97EC-724BB0B52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16" y="1133513"/>
            <a:ext cx="5844247" cy="2705670"/>
          </a:xfrm>
          <a:prstGeom prst="rect">
            <a:avLst/>
          </a:prstGeom>
        </p:spPr>
      </p:pic>
    </p:spTree>
    <p:extLst>
      <p:ext uri="{BB962C8B-B14F-4D97-AF65-F5344CB8AC3E}">
        <p14:creationId xmlns:p14="http://schemas.microsoft.com/office/powerpoint/2010/main" val="3473158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Analysis of the Data</a:t>
            </a:r>
          </a:p>
        </p:txBody>
      </p:sp>
      <p:pic>
        <p:nvPicPr>
          <p:cNvPr id="6" name="Picture 5">
            <a:extLst>
              <a:ext uri="{FF2B5EF4-FFF2-40B4-BE49-F238E27FC236}">
                <a16:creationId xmlns:a16="http://schemas.microsoft.com/office/drawing/2014/main" id="{85ED74F1-E6AD-4855-B930-2E15927C3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08" y="1240413"/>
            <a:ext cx="5487650" cy="3658433"/>
          </a:xfrm>
          <a:prstGeom prst="rect">
            <a:avLst/>
          </a:prstGeom>
        </p:spPr>
      </p:pic>
      <p:sp>
        <p:nvSpPr>
          <p:cNvPr id="4" name="TextBox 3">
            <a:extLst>
              <a:ext uri="{FF2B5EF4-FFF2-40B4-BE49-F238E27FC236}">
                <a16:creationId xmlns:a16="http://schemas.microsoft.com/office/drawing/2014/main" id="{87959C1B-6BF4-45C8-9116-C11385E9BFCC}"/>
              </a:ext>
            </a:extLst>
          </p:cNvPr>
          <p:cNvSpPr txBox="1"/>
          <p:nvPr/>
        </p:nvSpPr>
        <p:spPr>
          <a:xfrm>
            <a:off x="7252616" y="3582888"/>
            <a:ext cx="3456432" cy="1846659"/>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High evidence to Reject the Null Hypothesis</a:t>
            </a:r>
          </a:p>
          <a:p>
            <a:pPr marL="285750" indent="-285750">
              <a:buFont typeface="Arial" panose="020B0604020202020204" pitchFamily="34" charset="0"/>
              <a:buChar char="•"/>
            </a:pPr>
            <a:r>
              <a:rPr lang="en-US" sz="1600" dirty="0"/>
              <a:t>There is a positive trend of asteroids detected across all inner planets, however at different rates.</a:t>
            </a:r>
          </a:p>
          <a:p>
            <a:pPr marL="285750" indent="-285750">
              <a:buFont typeface="Arial" panose="020B0604020202020204" pitchFamily="34" charset="0"/>
              <a:buChar char="•"/>
            </a:pPr>
            <a:endParaRPr lang="en-US" sz="1600" dirty="0"/>
          </a:p>
        </p:txBody>
      </p:sp>
      <p:sp>
        <p:nvSpPr>
          <p:cNvPr id="5" name="TextBox 4">
            <a:extLst>
              <a:ext uri="{FF2B5EF4-FFF2-40B4-BE49-F238E27FC236}">
                <a16:creationId xmlns:a16="http://schemas.microsoft.com/office/drawing/2014/main" id="{82167E92-BBF5-4A9A-995A-145B64F0509A}"/>
              </a:ext>
            </a:extLst>
          </p:cNvPr>
          <p:cNvSpPr txBox="1"/>
          <p:nvPr/>
        </p:nvSpPr>
        <p:spPr>
          <a:xfrm>
            <a:off x="7252616" y="1633124"/>
            <a:ext cx="3468624" cy="1846659"/>
          </a:xfrm>
          <a:prstGeom prst="rect">
            <a:avLst/>
          </a:prstGeom>
          <a:noFill/>
        </p:spPr>
        <p:txBody>
          <a:bodyPr wrap="square" rtlCol="0">
            <a:spAutoFit/>
          </a:bodyPr>
          <a:lstStyle/>
          <a:p>
            <a:r>
              <a:rPr lang="en-US" b="1" dirty="0"/>
              <a:t>T-Test:</a:t>
            </a:r>
          </a:p>
          <a:p>
            <a:pPr marL="285750" indent="-285750">
              <a:buFont typeface="Arial" panose="020B0604020202020204" pitchFamily="34" charset="0"/>
              <a:buChar char="•"/>
            </a:pPr>
            <a:r>
              <a:rPr lang="en-US" sz="1600" dirty="0"/>
              <a:t>Mercury and Mar’s T-test was the only one that did not show a significant difference between the sample set’s means.</a:t>
            </a:r>
          </a:p>
          <a:p>
            <a:pPr marL="285750" indent="-285750">
              <a:buFont typeface="Arial" panose="020B0604020202020204" pitchFamily="34" charset="0"/>
              <a:buChar char="•"/>
            </a:pPr>
            <a:r>
              <a:rPr lang="en-US" sz="1600" b="1" dirty="0"/>
              <a:t>F-statistic</a:t>
            </a:r>
            <a:r>
              <a:rPr lang="en-US" sz="1600" dirty="0"/>
              <a:t>: 2.46485</a:t>
            </a:r>
          </a:p>
          <a:p>
            <a:pPr marL="285750" indent="-285750">
              <a:buFont typeface="Arial" panose="020B0604020202020204" pitchFamily="34" charset="0"/>
              <a:buChar char="•"/>
            </a:pPr>
            <a:r>
              <a:rPr lang="en-US" sz="1600" b="1" dirty="0"/>
              <a:t>P-Value</a:t>
            </a:r>
            <a:r>
              <a:rPr lang="en-US" sz="1600" dirty="0"/>
              <a:t>: 0.119577</a:t>
            </a:r>
          </a:p>
        </p:txBody>
      </p:sp>
    </p:spTree>
    <p:extLst>
      <p:ext uri="{BB962C8B-B14F-4D97-AF65-F5344CB8AC3E}">
        <p14:creationId xmlns:p14="http://schemas.microsoft.com/office/powerpoint/2010/main" val="22325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9D5BA1-38F5-4D76-9999-9DBA0CF889A9}"/>
              </a:ext>
            </a:extLst>
          </p:cNvPr>
          <p:cNvSpPr txBox="1"/>
          <p:nvPr/>
        </p:nvSpPr>
        <p:spPr>
          <a:xfrm>
            <a:off x="870120" y="310767"/>
            <a:ext cx="10048359" cy="4462760"/>
          </a:xfrm>
          <a:prstGeom prst="rect">
            <a:avLst/>
          </a:prstGeom>
          <a:noFill/>
        </p:spPr>
        <p:txBody>
          <a:bodyPr wrap="square" rtlCol="0">
            <a:spAutoFit/>
          </a:bodyPr>
          <a:lstStyle/>
          <a:p>
            <a:pPr algn="ctr"/>
            <a:r>
              <a:rPr lang="en-US" sz="4000" b="1" dirty="0"/>
              <a:t>Overview</a:t>
            </a:r>
          </a:p>
          <a:p>
            <a:pPr algn="ctr"/>
            <a:endParaRPr lang="en-US" sz="1000" b="1" dirty="0"/>
          </a:p>
          <a:p>
            <a:pPr marL="285750" indent="-285750">
              <a:buFont typeface="Arial" panose="020B0604020202020204" pitchFamily="34" charset="0"/>
              <a:buChar char="•"/>
            </a:pPr>
            <a:r>
              <a:rPr lang="en-US" sz="2000" dirty="0"/>
              <a:t>The known number of asteroid is estimated  to be 1,016,447. –</a:t>
            </a:r>
            <a:r>
              <a:rPr lang="en-US" sz="2000" dirty="0">
                <a:hlinkClick r:id="rId2"/>
              </a:rPr>
              <a:t>NASA</a:t>
            </a:r>
            <a:endParaRPr lang="en-US" sz="2000" dirty="0"/>
          </a:p>
          <a:p>
            <a:endParaRPr lang="en-US" sz="1400" b="0" i="0" dirty="0">
              <a:solidFill>
                <a:srgbClr val="3A3A3A"/>
              </a:solidFill>
              <a:effectLst/>
              <a:latin typeface="Metropolis"/>
            </a:endParaRPr>
          </a:p>
          <a:p>
            <a:pPr marL="285750" indent="-285750">
              <a:buFont typeface="Arial" panose="020B0604020202020204" pitchFamily="34" charset="0"/>
              <a:buChar char="•"/>
            </a:pPr>
            <a:r>
              <a:rPr lang="en-US" sz="2000" dirty="0">
                <a:solidFill>
                  <a:srgbClr val="3A3A3A"/>
                </a:solidFill>
                <a:latin typeface="Metropolis"/>
              </a:rPr>
              <a:t>The majority of asteroids </a:t>
            </a:r>
            <a:r>
              <a:rPr lang="en-US" sz="2000" b="0" i="0" dirty="0">
                <a:solidFill>
                  <a:srgbClr val="3A3A3A"/>
                </a:solidFill>
                <a:effectLst/>
                <a:latin typeface="Metropolis"/>
              </a:rPr>
              <a:t>orbiting the sun are located between Mars and Jupiter (estimated 1.1 to 1.9 million). These are known as the Main asteroid belt. –</a:t>
            </a:r>
            <a:r>
              <a:rPr lang="en-US" sz="2000" dirty="0">
                <a:hlinkClick r:id="rId2"/>
              </a:rPr>
              <a:t>NASA</a:t>
            </a:r>
            <a:endParaRPr lang="en-US" sz="2000" dirty="0"/>
          </a:p>
          <a:p>
            <a:pPr marL="285750" indent="-285750">
              <a:buFont typeface="Arial" panose="020B0604020202020204" pitchFamily="34" charset="0"/>
              <a:buChar char="•"/>
            </a:pPr>
            <a:endParaRPr lang="en-US" sz="1400" dirty="0">
              <a:solidFill>
                <a:srgbClr val="3A3A3A"/>
              </a:solidFill>
              <a:latin typeface="Metropolis"/>
            </a:endParaRPr>
          </a:p>
          <a:p>
            <a:pPr marL="285750" indent="-285750">
              <a:buFont typeface="Arial" panose="020B0604020202020204" pitchFamily="34" charset="0"/>
              <a:buChar char="•"/>
            </a:pPr>
            <a:r>
              <a:rPr lang="en-US" sz="2000" dirty="0">
                <a:solidFill>
                  <a:srgbClr val="3A3A3A"/>
                </a:solidFill>
                <a:latin typeface="Metropolis"/>
              </a:rPr>
              <a:t>Asteroids located near earth are estimated at 10,000. Roughly 800 are 1 kilometer in diameter.</a:t>
            </a:r>
            <a:r>
              <a:rPr lang="en-US" sz="2000" b="0" i="0" dirty="0">
                <a:solidFill>
                  <a:srgbClr val="3A3A3A"/>
                </a:solidFill>
                <a:effectLst/>
                <a:latin typeface="Metropolis"/>
              </a:rPr>
              <a:t> –</a:t>
            </a:r>
            <a:r>
              <a:rPr lang="en-US" sz="2000" dirty="0">
                <a:hlinkClick r:id="rId2"/>
              </a:rPr>
              <a:t>NASA</a:t>
            </a:r>
            <a:endParaRPr lang="en-US" sz="2000" dirty="0">
              <a:solidFill>
                <a:srgbClr val="3A3A3A"/>
              </a:solidFill>
              <a:latin typeface="Metropolis"/>
            </a:endParaRPr>
          </a:p>
          <a:p>
            <a:pPr marL="285750" indent="-285750">
              <a:buFont typeface="Arial" panose="020B0604020202020204" pitchFamily="34" charset="0"/>
              <a:buChar char="•"/>
            </a:pPr>
            <a:endParaRPr lang="en-US" sz="1400" dirty="0">
              <a:solidFill>
                <a:srgbClr val="3A3A3A"/>
              </a:solidFill>
              <a:latin typeface="Metropolis"/>
            </a:endParaRPr>
          </a:p>
          <a:p>
            <a:pPr marL="285750" indent="-285750">
              <a:buFont typeface="Arial" panose="020B0604020202020204" pitchFamily="34" charset="0"/>
              <a:buChar char="•"/>
            </a:pPr>
            <a:r>
              <a:rPr lang="en-US" sz="2000" dirty="0">
                <a:solidFill>
                  <a:srgbClr val="3A3A3A"/>
                </a:solidFill>
                <a:latin typeface="Metropolis"/>
              </a:rPr>
              <a:t>The composition of asteroids  predominately  contain chondrite (known as C-type), silicates (S-type) , and metals (M-type). </a:t>
            </a:r>
            <a:r>
              <a:rPr lang="en-US" sz="2000" b="0" i="0" dirty="0">
                <a:solidFill>
                  <a:srgbClr val="3A3A3A"/>
                </a:solidFill>
                <a:effectLst/>
                <a:latin typeface="Metropolis"/>
              </a:rPr>
              <a:t>–</a:t>
            </a:r>
            <a:r>
              <a:rPr lang="en-US" sz="2000" dirty="0">
                <a:hlinkClick r:id="rId2"/>
              </a:rPr>
              <a:t>NASA</a:t>
            </a:r>
            <a:endParaRPr lang="en-US" sz="20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2000" b="0" i="0" dirty="0">
                <a:solidFill>
                  <a:srgbClr val="3A3A3A"/>
                </a:solidFill>
                <a:effectLst/>
                <a:latin typeface="Metropolis"/>
              </a:rPr>
              <a:t>What can we learn from all this data?</a:t>
            </a:r>
          </a:p>
          <a:p>
            <a:endParaRPr lang="en-US" dirty="0"/>
          </a:p>
        </p:txBody>
      </p:sp>
      <p:pic>
        <p:nvPicPr>
          <p:cNvPr id="10" name="Picture 9">
            <a:extLst>
              <a:ext uri="{FF2B5EF4-FFF2-40B4-BE49-F238E27FC236}">
                <a16:creationId xmlns:a16="http://schemas.microsoft.com/office/drawing/2014/main" id="{A06A504E-C104-4EE7-BB13-6B6C05E3CA0C}"/>
              </a:ext>
            </a:extLst>
          </p:cNvPr>
          <p:cNvPicPr>
            <a:picLocks noChangeAspect="1"/>
          </p:cNvPicPr>
          <p:nvPr/>
        </p:nvPicPr>
        <p:blipFill>
          <a:blip r:embed="rId3"/>
          <a:stretch>
            <a:fillRect/>
          </a:stretch>
        </p:blipFill>
        <p:spPr>
          <a:xfrm>
            <a:off x="0" y="4828375"/>
            <a:ext cx="12192000" cy="1710659"/>
          </a:xfrm>
          <a:prstGeom prst="rect">
            <a:avLst/>
          </a:prstGeom>
          <a:solidFill>
            <a:srgbClr val="FFFFFF"/>
          </a:solidFill>
        </p:spPr>
      </p:pic>
      <p:sp>
        <p:nvSpPr>
          <p:cNvPr id="12" name="Arrow: Down 11">
            <a:extLst>
              <a:ext uri="{FF2B5EF4-FFF2-40B4-BE49-F238E27FC236}">
                <a16:creationId xmlns:a16="http://schemas.microsoft.com/office/drawing/2014/main" id="{203BBDE6-EF58-4AA8-93C4-8469BCF200B1}"/>
              </a:ext>
            </a:extLst>
          </p:cNvPr>
          <p:cNvSpPr/>
          <p:nvPr/>
        </p:nvSpPr>
        <p:spPr>
          <a:xfrm rot="16200000">
            <a:off x="2384418" y="3497943"/>
            <a:ext cx="739587" cy="340045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B244C330-F40D-4485-935C-C34FF4FBA5A3}"/>
              </a:ext>
            </a:extLst>
          </p:cNvPr>
          <p:cNvSpPr txBox="1"/>
          <p:nvPr/>
        </p:nvSpPr>
        <p:spPr>
          <a:xfrm>
            <a:off x="1058387" y="5013503"/>
            <a:ext cx="2989395" cy="369332"/>
          </a:xfrm>
          <a:prstGeom prst="rect">
            <a:avLst/>
          </a:prstGeom>
          <a:noFill/>
        </p:spPr>
        <p:txBody>
          <a:bodyPr wrap="square" rtlCol="0">
            <a:spAutoFit/>
          </a:bodyPr>
          <a:lstStyle/>
          <a:p>
            <a:r>
              <a:rPr lang="en-US" b="1" dirty="0">
                <a:solidFill>
                  <a:schemeClr val="bg1"/>
                </a:solidFill>
              </a:rPr>
              <a:t> 1 Astronomical Unit (AU)</a:t>
            </a:r>
          </a:p>
        </p:txBody>
      </p:sp>
      <p:sp>
        <p:nvSpPr>
          <p:cNvPr id="16" name="Oval 15">
            <a:extLst>
              <a:ext uri="{FF2B5EF4-FFF2-40B4-BE49-F238E27FC236}">
                <a16:creationId xmlns:a16="http://schemas.microsoft.com/office/drawing/2014/main" id="{1AF9BD6A-19EC-47FA-927D-A4470DFAB671}"/>
              </a:ext>
            </a:extLst>
          </p:cNvPr>
          <p:cNvSpPr/>
          <p:nvPr/>
        </p:nvSpPr>
        <p:spPr>
          <a:xfrm>
            <a:off x="5483748" y="4903809"/>
            <a:ext cx="1126693" cy="496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BC325E2-2A13-42B5-B977-EE0863CA45DE}"/>
              </a:ext>
            </a:extLst>
          </p:cNvPr>
          <p:cNvSpPr txBox="1"/>
          <p:nvPr/>
        </p:nvSpPr>
        <p:spPr>
          <a:xfrm>
            <a:off x="5369637" y="4903809"/>
            <a:ext cx="1452725" cy="461665"/>
          </a:xfrm>
          <a:prstGeom prst="rect">
            <a:avLst/>
          </a:prstGeom>
          <a:noFill/>
        </p:spPr>
        <p:txBody>
          <a:bodyPr wrap="square" rtlCol="0">
            <a:spAutoFit/>
          </a:bodyPr>
          <a:lstStyle/>
          <a:p>
            <a:pPr algn="ctr"/>
            <a:r>
              <a:rPr lang="en-US" sz="1200" b="1" dirty="0"/>
              <a:t>Main </a:t>
            </a:r>
          </a:p>
          <a:p>
            <a:pPr algn="ctr"/>
            <a:r>
              <a:rPr lang="en-US" sz="1200" b="1" dirty="0"/>
              <a:t>Asteroid belt</a:t>
            </a:r>
          </a:p>
        </p:txBody>
      </p:sp>
      <p:sp>
        <p:nvSpPr>
          <p:cNvPr id="19" name="Oval 18">
            <a:extLst>
              <a:ext uri="{FF2B5EF4-FFF2-40B4-BE49-F238E27FC236}">
                <a16:creationId xmlns:a16="http://schemas.microsoft.com/office/drawing/2014/main" id="{0FE11DB7-7405-4A18-8FE9-E044E2C4795F}"/>
              </a:ext>
            </a:extLst>
          </p:cNvPr>
          <p:cNvSpPr/>
          <p:nvPr/>
        </p:nvSpPr>
        <p:spPr>
          <a:xfrm>
            <a:off x="3570021" y="6042646"/>
            <a:ext cx="1741225" cy="49638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668407E-BBBE-4EB5-91A3-AC17915E5474}"/>
              </a:ext>
            </a:extLst>
          </p:cNvPr>
          <p:cNvSpPr txBox="1"/>
          <p:nvPr/>
        </p:nvSpPr>
        <p:spPr>
          <a:xfrm>
            <a:off x="3674790" y="6152340"/>
            <a:ext cx="1531686" cy="276999"/>
          </a:xfrm>
          <a:prstGeom prst="rect">
            <a:avLst/>
          </a:prstGeom>
          <a:noFill/>
        </p:spPr>
        <p:txBody>
          <a:bodyPr wrap="square" rtlCol="0">
            <a:spAutoFit/>
          </a:bodyPr>
          <a:lstStyle/>
          <a:p>
            <a:r>
              <a:rPr lang="en-US" sz="1200" b="1" dirty="0"/>
              <a:t>Near Earth Asteroids</a:t>
            </a:r>
          </a:p>
        </p:txBody>
      </p:sp>
    </p:spTree>
    <p:extLst>
      <p:ext uri="{BB962C8B-B14F-4D97-AF65-F5344CB8AC3E}">
        <p14:creationId xmlns:p14="http://schemas.microsoft.com/office/powerpoint/2010/main" val="137023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BDE28C-38A3-4CF2-8A78-223AC021826F}"/>
              </a:ext>
            </a:extLst>
          </p:cNvPr>
          <p:cNvSpPr txBox="1"/>
          <p:nvPr/>
        </p:nvSpPr>
        <p:spPr>
          <a:xfrm>
            <a:off x="709116" y="2341041"/>
            <a:ext cx="9741168" cy="2677656"/>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Null hypothesis  (H</a:t>
            </a:r>
            <a:r>
              <a:rPr lang="en-US" sz="2400" b="1" u="sng" baseline="-25000" dirty="0">
                <a:effectLst/>
                <a:latin typeface="Calibri" panose="020F0502020204030204" pitchFamily="34" charset="0"/>
                <a:ea typeface="Calibri" panose="020F0502020204030204" pitchFamily="34" charset="0"/>
                <a:cs typeface="Times New Roman" panose="02020603050405020304" pitchFamily="18" charset="0"/>
              </a:rPr>
              <a:t>o</a:t>
            </a: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an asteroid with rare earth elements are close to earth, then a measurable amount of rare earth elements will not be detected more or less observed.</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Alternative Hypothesis (H</a:t>
            </a:r>
            <a:r>
              <a:rPr lang="en-US" sz="2400" b="1" baseline="-25000" dirty="0">
                <a:effectLst/>
                <a:latin typeface="Calibri" panose="020F0502020204030204" pitchFamily="34" charset="0"/>
                <a:ea typeface="Calibri" panose="020F0502020204030204" pitchFamily="34" charset="0"/>
                <a:cs typeface="Times New Roman" panose="02020603050405020304" pitchFamily="18" charset="0"/>
              </a:rPr>
              <a:t>a</a:t>
            </a:r>
            <a:r>
              <a:rPr lang="en-US" sz="24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an asteroid with rare earth elements are close to earth, then a measurable amount of rare earth elements more or less will be detected.</a:t>
            </a:r>
          </a:p>
        </p:txBody>
      </p:sp>
      <p:sp>
        <p:nvSpPr>
          <p:cNvPr id="9" name="TextBox 8">
            <a:extLst>
              <a:ext uri="{FF2B5EF4-FFF2-40B4-BE49-F238E27FC236}">
                <a16:creationId xmlns:a16="http://schemas.microsoft.com/office/drawing/2014/main" id="{0E4D865E-3936-482F-BA42-E4CB93CE27E2}"/>
              </a:ext>
            </a:extLst>
          </p:cNvPr>
          <p:cNvSpPr txBox="1"/>
          <p:nvPr/>
        </p:nvSpPr>
        <p:spPr>
          <a:xfrm>
            <a:off x="709116" y="1008307"/>
            <a:ext cx="9741169" cy="830997"/>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Question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Do rare earth elements exist in significant quantities on asteroids near earth?</a:t>
            </a:r>
          </a:p>
        </p:txBody>
      </p:sp>
      <p:sp>
        <p:nvSpPr>
          <p:cNvPr id="10" name="TextBox 9">
            <a:extLst>
              <a:ext uri="{FF2B5EF4-FFF2-40B4-BE49-F238E27FC236}">
                <a16:creationId xmlns:a16="http://schemas.microsoft.com/office/drawing/2014/main" id="{CA764E2C-B1C8-4D69-9413-3FE90BCC33C3}"/>
              </a:ext>
            </a:extLst>
          </p:cNvPr>
          <p:cNvSpPr txBox="1"/>
          <p:nvPr/>
        </p:nvSpPr>
        <p:spPr>
          <a:xfrm>
            <a:off x="3726636" y="300421"/>
            <a:ext cx="3379451" cy="707886"/>
          </a:xfrm>
          <a:prstGeom prst="rect">
            <a:avLst/>
          </a:prstGeom>
          <a:noFill/>
        </p:spPr>
        <p:txBody>
          <a:bodyPr wrap="none" rtlCol="0">
            <a:spAutoFit/>
          </a:bodyPr>
          <a:lstStyle/>
          <a:p>
            <a:r>
              <a:rPr lang="en-US" sz="4000" dirty="0"/>
              <a:t>The Hypothesis</a:t>
            </a:r>
          </a:p>
        </p:txBody>
      </p:sp>
    </p:spTree>
    <p:extLst>
      <p:ext uri="{BB962C8B-B14F-4D97-AF65-F5344CB8AC3E}">
        <p14:creationId xmlns:p14="http://schemas.microsoft.com/office/powerpoint/2010/main" val="622145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C1A6-E9BF-4F59-8193-CDA41238A778}"/>
              </a:ext>
            </a:extLst>
          </p:cNvPr>
          <p:cNvSpPr>
            <a:spLocks noGrp="1"/>
          </p:cNvSpPr>
          <p:nvPr>
            <p:ph type="title"/>
          </p:nvPr>
        </p:nvSpPr>
        <p:spPr>
          <a:xfrm>
            <a:off x="3122023" y="152315"/>
            <a:ext cx="5201706" cy="662781"/>
          </a:xfrm>
        </p:spPr>
        <p:txBody>
          <a:bodyPr>
            <a:normAutofit fontScale="90000"/>
          </a:bodyPr>
          <a:lstStyle/>
          <a:p>
            <a:r>
              <a:rPr lang="en-US" dirty="0"/>
              <a:t>Resources and Methods</a:t>
            </a:r>
          </a:p>
        </p:txBody>
      </p:sp>
      <p:sp>
        <p:nvSpPr>
          <p:cNvPr id="6" name="TextBox 5">
            <a:extLst>
              <a:ext uri="{FF2B5EF4-FFF2-40B4-BE49-F238E27FC236}">
                <a16:creationId xmlns:a16="http://schemas.microsoft.com/office/drawing/2014/main" id="{0B43F56E-5E3B-4C90-8069-4AE1C1E5D874}"/>
              </a:ext>
            </a:extLst>
          </p:cNvPr>
          <p:cNvSpPr txBox="1"/>
          <p:nvPr/>
        </p:nvSpPr>
        <p:spPr>
          <a:xfrm>
            <a:off x="699437" y="804253"/>
            <a:ext cx="10851588" cy="4862870"/>
          </a:xfrm>
          <a:prstGeom prst="rect">
            <a:avLst/>
          </a:prstGeom>
          <a:noFill/>
        </p:spPr>
        <p:txBody>
          <a:bodyPr wrap="square" rtlCol="0">
            <a:spAutoFit/>
          </a:bodyPr>
          <a:lstStyle/>
          <a:p>
            <a:r>
              <a:rPr lang="en-US" sz="2000" b="1" dirty="0"/>
              <a:t>Asterank Database - </a:t>
            </a:r>
            <a:r>
              <a:rPr lang="en-US" sz="2000" b="1" dirty="0">
                <a:hlinkClick r:id="rId2"/>
              </a:rPr>
              <a:t>Link</a:t>
            </a:r>
            <a:endParaRPr lang="en-US" sz="2000" b="1" dirty="0"/>
          </a:p>
          <a:p>
            <a:r>
              <a:rPr lang="en-US" dirty="0"/>
              <a:t>Asterank is a scientific and economic database of over 600,000 asteroids.  The database is a collection of data consisting of asteroid mass, spectral data, orbits, and  other critical data points. Asteroid mass and spectral data are employed to estimate a financial value of an asteroid based on current metal prices. (examples: </a:t>
            </a:r>
            <a:r>
              <a:rPr lang="en-US" dirty="0" err="1"/>
              <a:t>Os</a:t>
            </a:r>
            <a:r>
              <a:rPr lang="en-US" dirty="0"/>
              <a:t>, </a:t>
            </a:r>
            <a:r>
              <a:rPr lang="en-US" dirty="0" err="1"/>
              <a:t>Ir</a:t>
            </a:r>
            <a:r>
              <a:rPr lang="en-US" dirty="0"/>
              <a:t>, Ru, Pt, Rh, Co, Au, Pd, Ni, and Cr) . These net values of an identified asteroid are reported on the Asterank website in a dollar amount.</a:t>
            </a:r>
          </a:p>
          <a:p>
            <a:endParaRPr lang="en-US" dirty="0"/>
          </a:p>
          <a:p>
            <a:r>
              <a:rPr lang="en-US" sz="2000" b="1" dirty="0"/>
              <a:t>Assumptions</a:t>
            </a:r>
          </a:p>
          <a:p>
            <a:r>
              <a:rPr lang="en-US" dirty="0"/>
              <a:t>For the purpose of this exercise, the financial value of each asteroid will serve as a metric to quantify the presence of  precious metals and or rare earth elements. An asteroid estimated to be valued at 1 trillion dollars  and above will be considered to have a significant amount of precious and rare earth metals. The categories assigned were as follows: less than one billion, Less than a trillion, 1 trillion to 99 trillion, greater than 100 trillion, and no observed metal.</a:t>
            </a:r>
          </a:p>
          <a:p>
            <a:endParaRPr lang="en-US" dirty="0"/>
          </a:p>
          <a:p>
            <a:r>
              <a:rPr lang="en-US" dirty="0"/>
              <a:t>A Dataset was constructed based on the proximity of an asteroid to earth.  A range of  0.8 to 1.2 Astronomical Units  (AU) will be used for this exercise. </a:t>
            </a:r>
          </a:p>
          <a:p>
            <a:endParaRPr lang="en-US" dirty="0"/>
          </a:p>
        </p:txBody>
      </p:sp>
      <p:sp>
        <p:nvSpPr>
          <p:cNvPr id="7" name="TextBox 6">
            <a:extLst>
              <a:ext uri="{FF2B5EF4-FFF2-40B4-BE49-F238E27FC236}">
                <a16:creationId xmlns:a16="http://schemas.microsoft.com/office/drawing/2014/main" id="{21D16E0B-3107-4CB1-AB32-AB054D42249A}"/>
              </a:ext>
            </a:extLst>
          </p:cNvPr>
          <p:cNvSpPr txBox="1"/>
          <p:nvPr/>
        </p:nvSpPr>
        <p:spPr>
          <a:xfrm>
            <a:off x="699436" y="5516199"/>
            <a:ext cx="5355770" cy="1200329"/>
          </a:xfrm>
          <a:prstGeom prst="rect">
            <a:avLst/>
          </a:prstGeom>
          <a:noFill/>
        </p:spPr>
        <p:txBody>
          <a:bodyPr wrap="square" numCol="1" rtlCol="0">
            <a:spAutoFit/>
          </a:bodyPr>
          <a:lstStyle/>
          <a:p>
            <a:r>
              <a:rPr lang="en-US" b="1" dirty="0"/>
              <a:t>Resources</a:t>
            </a:r>
          </a:p>
          <a:p>
            <a:pPr marL="285750" indent="-285750">
              <a:buFont typeface="Arial" panose="020B0604020202020204" pitchFamily="34" charset="0"/>
              <a:buChar char="•"/>
            </a:pPr>
            <a:r>
              <a:rPr lang="en-US" dirty="0"/>
              <a:t>Asterank Database </a:t>
            </a:r>
          </a:p>
          <a:p>
            <a:pPr marL="285750" indent="-285750">
              <a:buFont typeface="Arial" panose="020B0604020202020204" pitchFamily="34" charset="0"/>
              <a:buChar char="•"/>
            </a:pPr>
            <a:r>
              <a:rPr lang="en-US" dirty="0"/>
              <a:t>Juniper notebook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3162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52C8-9ADE-4FDF-9B3A-CDCAF500C013}"/>
              </a:ext>
            </a:extLst>
          </p:cNvPr>
          <p:cNvSpPr>
            <a:spLocks noGrp="1"/>
          </p:cNvSpPr>
          <p:nvPr>
            <p:ph type="title"/>
          </p:nvPr>
        </p:nvSpPr>
        <p:spPr>
          <a:xfrm>
            <a:off x="2510246" y="65842"/>
            <a:ext cx="10515600" cy="679904"/>
          </a:xfrm>
        </p:spPr>
        <p:txBody>
          <a:bodyPr>
            <a:normAutofit/>
          </a:bodyPr>
          <a:lstStyle/>
          <a:p>
            <a:r>
              <a:rPr lang="en-US" sz="3200" dirty="0"/>
              <a:t>Number of Asteroids Near Earth Evaluated</a:t>
            </a:r>
          </a:p>
        </p:txBody>
      </p:sp>
      <p:pic>
        <p:nvPicPr>
          <p:cNvPr id="5" name="Picture 4">
            <a:extLst>
              <a:ext uri="{FF2B5EF4-FFF2-40B4-BE49-F238E27FC236}">
                <a16:creationId xmlns:a16="http://schemas.microsoft.com/office/drawing/2014/main" id="{24C59FD2-CB35-4CB1-8A37-767D4628BD7C}"/>
              </a:ext>
            </a:extLst>
          </p:cNvPr>
          <p:cNvPicPr>
            <a:picLocks noChangeAspect="1"/>
          </p:cNvPicPr>
          <p:nvPr/>
        </p:nvPicPr>
        <p:blipFill>
          <a:blip r:embed="rId2"/>
          <a:stretch>
            <a:fillRect/>
          </a:stretch>
        </p:blipFill>
        <p:spPr>
          <a:xfrm>
            <a:off x="133584" y="760843"/>
            <a:ext cx="5273431" cy="4119868"/>
          </a:xfrm>
          <a:prstGeom prst="rect">
            <a:avLst/>
          </a:prstGeom>
        </p:spPr>
      </p:pic>
      <p:sp>
        <p:nvSpPr>
          <p:cNvPr id="7" name="TextBox 6">
            <a:extLst>
              <a:ext uri="{FF2B5EF4-FFF2-40B4-BE49-F238E27FC236}">
                <a16:creationId xmlns:a16="http://schemas.microsoft.com/office/drawing/2014/main" id="{5659E0F7-5F0D-4974-98BC-4CF8B281ABE8}"/>
              </a:ext>
            </a:extLst>
          </p:cNvPr>
          <p:cNvSpPr txBox="1"/>
          <p:nvPr/>
        </p:nvSpPr>
        <p:spPr>
          <a:xfrm>
            <a:off x="332880" y="4944442"/>
            <a:ext cx="5273431" cy="1815882"/>
          </a:xfrm>
          <a:prstGeom prst="rect">
            <a:avLst/>
          </a:prstGeom>
          <a:noFill/>
        </p:spPr>
        <p:txBody>
          <a:bodyPr wrap="none" rtlCol="0">
            <a:spAutoFit/>
          </a:bodyPr>
          <a:lstStyle/>
          <a:p>
            <a:pPr marL="285750" indent="-285750">
              <a:buFont typeface="Arial" panose="020B0604020202020204" pitchFamily="34" charset="0"/>
              <a:buChar char="•"/>
            </a:pPr>
            <a:r>
              <a:rPr lang="en-US" sz="1600" b="1" dirty="0"/>
              <a:t>4000 asteroids were considered </a:t>
            </a:r>
          </a:p>
          <a:p>
            <a:pPr marL="285750" indent="-285750">
              <a:buFont typeface="Arial" panose="020B0604020202020204" pitchFamily="34" charset="0"/>
              <a:buChar char="•"/>
            </a:pPr>
            <a:r>
              <a:rPr lang="en-US" sz="1600" b="1" dirty="0"/>
              <a:t>Max orbit 365 AU: Min orbit 0.642 AU</a:t>
            </a:r>
          </a:p>
          <a:p>
            <a:pPr marL="285750" indent="-285750">
              <a:buFont typeface="Arial" panose="020B0604020202020204" pitchFamily="34" charset="0"/>
              <a:buChar char="•"/>
            </a:pPr>
            <a:r>
              <a:rPr lang="en-US" sz="1600" dirty="0"/>
              <a:t>75%  asteroids have no observed metals.</a:t>
            </a:r>
          </a:p>
          <a:p>
            <a:pPr marL="285750" indent="-285750">
              <a:buFont typeface="Arial" panose="020B0604020202020204" pitchFamily="34" charset="0"/>
              <a:buChar char="•"/>
            </a:pPr>
            <a:r>
              <a:rPr lang="en-US" sz="1600" dirty="0"/>
              <a:t>18%  asteroids have over 110 trillion of identified metals</a:t>
            </a:r>
          </a:p>
          <a:p>
            <a:pPr marL="285750" indent="-285750">
              <a:buFont typeface="Arial" panose="020B0604020202020204" pitchFamily="34" charset="0"/>
              <a:buChar char="•"/>
            </a:pPr>
            <a:r>
              <a:rPr lang="en-US" sz="1600" dirty="0"/>
              <a:t>  2%  asteroids have between 1 to 110 trillion</a:t>
            </a:r>
          </a:p>
          <a:p>
            <a:pPr marL="285750" indent="-285750">
              <a:buFont typeface="Arial" panose="020B0604020202020204" pitchFamily="34" charset="0"/>
              <a:buChar char="•"/>
            </a:pPr>
            <a:r>
              <a:rPr lang="en-US" sz="1600" dirty="0"/>
              <a:t>  5%  asteroids have between 1 to 999 billion</a:t>
            </a:r>
          </a:p>
          <a:p>
            <a:pPr marL="285750" indent="-285750">
              <a:buFont typeface="Arial" panose="020B0604020202020204" pitchFamily="34" charset="0"/>
              <a:buChar char="•"/>
            </a:pPr>
            <a:r>
              <a:rPr lang="en-US" sz="1600" dirty="0"/>
              <a:t>  1%  asteroids have between 1 to 999 million</a:t>
            </a:r>
          </a:p>
        </p:txBody>
      </p:sp>
      <p:pic>
        <p:nvPicPr>
          <p:cNvPr id="9" name="Picture 8">
            <a:extLst>
              <a:ext uri="{FF2B5EF4-FFF2-40B4-BE49-F238E27FC236}">
                <a16:creationId xmlns:a16="http://schemas.microsoft.com/office/drawing/2014/main" id="{43A9488F-BEA3-41F5-A29A-AB4A57527ECD}"/>
              </a:ext>
            </a:extLst>
          </p:cNvPr>
          <p:cNvPicPr>
            <a:picLocks noChangeAspect="1"/>
          </p:cNvPicPr>
          <p:nvPr/>
        </p:nvPicPr>
        <p:blipFill>
          <a:blip r:embed="rId3"/>
          <a:stretch>
            <a:fillRect/>
          </a:stretch>
        </p:blipFill>
        <p:spPr>
          <a:xfrm>
            <a:off x="6537769" y="807503"/>
            <a:ext cx="5098965" cy="4075182"/>
          </a:xfrm>
          <a:prstGeom prst="rect">
            <a:avLst/>
          </a:prstGeom>
        </p:spPr>
      </p:pic>
      <p:sp>
        <p:nvSpPr>
          <p:cNvPr id="11" name="TextBox 10">
            <a:extLst>
              <a:ext uri="{FF2B5EF4-FFF2-40B4-BE49-F238E27FC236}">
                <a16:creationId xmlns:a16="http://schemas.microsoft.com/office/drawing/2014/main" id="{7CBF28D3-7830-46C5-99BD-C458D2B67C7B}"/>
              </a:ext>
            </a:extLst>
          </p:cNvPr>
          <p:cNvSpPr txBox="1"/>
          <p:nvPr/>
        </p:nvSpPr>
        <p:spPr>
          <a:xfrm>
            <a:off x="8358009" y="1807411"/>
            <a:ext cx="3163431" cy="1169551"/>
          </a:xfrm>
          <a:prstGeom prst="rect">
            <a:avLst/>
          </a:prstGeom>
          <a:noFill/>
        </p:spPr>
        <p:txBody>
          <a:bodyPr wrap="square">
            <a:spAutoFit/>
          </a:bodyPr>
          <a:lstStyle/>
          <a:p>
            <a:r>
              <a:rPr lang="en-US" sz="1400" dirty="0"/>
              <a:t>A _High Metal Content (over 100 trillion)</a:t>
            </a:r>
          </a:p>
          <a:p>
            <a:r>
              <a:rPr lang="en-US" sz="1400" dirty="0"/>
              <a:t>B_Metal Content  (1 to 100 trillion)</a:t>
            </a:r>
          </a:p>
          <a:p>
            <a:r>
              <a:rPr lang="en-US" sz="1400" dirty="0"/>
              <a:t>C_Low Metal Content( 1 to 999 billion)</a:t>
            </a:r>
          </a:p>
          <a:p>
            <a:r>
              <a:rPr lang="en-US" sz="1400" dirty="0"/>
              <a:t>D_Very Low Content (1 to 999 million)</a:t>
            </a:r>
          </a:p>
          <a:p>
            <a:r>
              <a:rPr lang="en-US" sz="1400" dirty="0"/>
              <a:t>E_No Metal Identified</a:t>
            </a:r>
          </a:p>
        </p:txBody>
      </p:sp>
      <p:sp>
        <p:nvSpPr>
          <p:cNvPr id="13" name="TextBox 12">
            <a:extLst>
              <a:ext uri="{FF2B5EF4-FFF2-40B4-BE49-F238E27FC236}">
                <a16:creationId xmlns:a16="http://schemas.microsoft.com/office/drawing/2014/main" id="{32DEDD53-DF9C-49F4-967B-0C4ABD47EA17}"/>
              </a:ext>
            </a:extLst>
          </p:cNvPr>
          <p:cNvSpPr txBox="1"/>
          <p:nvPr/>
        </p:nvSpPr>
        <p:spPr>
          <a:xfrm>
            <a:off x="1955634" y="1651226"/>
            <a:ext cx="3156954" cy="1169551"/>
          </a:xfrm>
          <a:prstGeom prst="rect">
            <a:avLst/>
          </a:prstGeom>
          <a:noFill/>
        </p:spPr>
        <p:txBody>
          <a:bodyPr wrap="none" rtlCol="0">
            <a:spAutoFit/>
          </a:bodyPr>
          <a:lstStyle/>
          <a:p>
            <a:r>
              <a:rPr lang="en-US" sz="1400" dirty="0"/>
              <a:t>A _High Metal Content (over 100 trillion)</a:t>
            </a:r>
          </a:p>
          <a:p>
            <a:r>
              <a:rPr lang="en-US" sz="1400" dirty="0"/>
              <a:t>B_Metal Content  (1 to 100 trillion)</a:t>
            </a:r>
          </a:p>
          <a:p>
            <a:r>
              <a:rPr lang="en-US" sz="1400" dirty="0"/>
              <a:t>C_Low Metal Content( 1 to 999 billion)</a:t>
            </a:r>
          </a:p>
          <a:p>
            <a:r>
              <a:rPr lang="en-US" sz="1400" dirty="0"/>
              <a:t>D_Very Low Content (1 to 999 million)</a:t>
            </a:r>
          </a:p>
          <a:p>
            <a:r>
              <a:rPr lang="en-US" sz="1400" dirty="0"/>
              <a:t>E_No Metal Identified</a:t>
            </a:r>
          </a:p>
        </p:txBody>
      </p:sp>
      <p:sp>
        <p:nvSpPr>
          <p:cNvPr id="15" name="TextBox 14">
            <a:extLst>
              <a:ext uri="{FF2B5EF4-FFF2-40B4-BE49-F238E27FC236}">
                <a16:creationId xmlns:a16="http://schemas.microsoft.com/office/drawing/2014/main" id="{13E133E7-E2B2-4CE2-811E-4476E898435F}"/>
              </a:ext>
            </a:extLst>
          </p:cNvPr>
          <p:cNvSpPr txBox="1"/>
          <p:nvPr/>
        </p:nvSpPr>
        <p:spPr>
          <a:xfrm>
            <a:off x="6795684" y="4976276"/>
            <a:ext cx="4841050"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dirty="0"/>
              <a:t>163 Asteroids met orbit criteria </a:t>
            </a:r>
          </a:p>
          <a:p>
            <a:pPr marL="285750" indent="-285750">
              <a:buFont typeface="Arial" panose="020B0604020202020204" pitchFamily="34" charset="0"/>
              <a:buChar char="•"/>
            </a:pPr>
            <a:r>
              <a:rPr lang="en-US" sz="1600" b="1" dirty="0"/>
              <a:t>Max orbit AU 1.2: Min  orbit 0.8 AU </a:t>
            </a:r>
          </a:p>
          <a:p>
            <a:pPr marL="285750" indent="-285750">
              <a:buFont typeface="Arial" panose="020B0604020202020204" pitchFamily="34" charset="0"/>
              <a:buChar char="•"/>
            </a:pPr>
            <a:r>
              <a:rPr lang="en-US" sz="1600" dirty="0"/>
              <a:t>82%  asteroids have no observed metals.</a:t>
            </a:r>
          </a:p>
          <a:p>
            <a:pPr marL="285750" indent="-285750">
              <a:buFont typeface="Arial" panose="020B0604020202020204" pitchFamily="34" charset="0"/>
              <a:buChar char="•"/>
            </a:pPr>
            <a:r>
              <a:rPr lang="en-US" sz="1600" dirty="0"/>
              <a:t>  5%  asteroids have between 1 to 110 trillion</a:t>
            </a:r>
          </a:p>
          <a:p>
            <a:pPr marL="285750" indent="-285750">
              <a:buFont typeface="Arial" panose="020B0604020202020204" pitchFamily="34" charset="0"/>
              <a:buChar char="•"/>
            </a:pPr>
            <a:r>
              <a:rPr lang="en-US" sz="1600" dirty="0"/>
              <a:t>11%  asteroids have between 1 to 999 billion</a:t>
            </a:r>
          </a:p>
          <a:p>
            <a:pPr marL="285750" indent="-285750">
              <a:buFont typeface="Arial" panose="020B0604020202020204" pitchFamily="34" charset="0"/>
              <a:buChar char="•"/>
            </a:pPr>
            <a:r>
              <a:rPr lang="en-US" sz="1600" dirty="0"/>
              <a:t>  4%  asteroids have between 1 to 999 million</a:t>
            </a:r>
          </a:p>
        </p:txBody>
      </p:sp>
    </p:spTree>
    <p:extLst>
      <p:ext uri="{BB962C8B-B14F-4D97-AF65-F5344CB8AC3E}">
        <p14:creationId xmlns:p14="http://schemas.microsoft.com/office/powerpoint/2010/main" val="87640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E4FB527E-A921-409D-B058-51643B36323D}"/>
              </a:ext>
            </a:extLst>
          </p:cNvPr>
          <p:cNvPicPr>
            <a:picLocks noChangeAspect="1"/>
          </p:cNvPicPr>
          <p:nvPr/>
        </p:nvPicPr>
        <p:blipFill>
          <a:blip r:embed="rId2"/>
          <a:stretch>
            <a:fillRect/>
          </a:stretch>
        </p:blipFill>
        <p:spPr>
          <a:xfrm>
            <a:off x="367842" y="753768"/>
            <a:ext cx="4541918" cy="3444636"/>
          </a:xfrm>
          <a:prstGeom prst="rect">
            <a:avLst/>
          </a:prstGeom>
        </p:spPr>
      </p:pic>
      <p:pic>
        <p:nvPicPr>
          <p:cNvPr id="29" name="Picture 28">
            <a:extLst>
              <a:ext uri="{FF2B5EF4-FFF2-40B4-BE49-F238E27FC236}">
                <a16:creationId xmlns:a16="http://schemas.microsoft.com/office/drawing/2014/main" id="{AB03EA58-CD40-41E9-A214-67E57E53862B}"/>
              </a:ext>
            </a:extLst>
          </p:cNvPr>
          <p:cNvPicPr>
            <a:picLocks noChangeAspect="1"/>
          </p:cNvPicPr>
          <p:nvPr/>
        </p:nvPicPr>
        <p:blipFill>
          <a:blip r:embed="rId3"/>
          <a:stretch>
            <a:fillRect/>
          </a:stretch>
        </p:blipFill>
        <p:spPr>
          <a:xfrm>
            <a:off x="6394485" y="757188"/>
            <a:ext cx="4806323" cy="3504460"/>
          </a:xfrm>
          <a:prstGeom prst="rect">
            <a:avLst/>
          </a:prstGeom>
        </p:spPr>
      </p:pic>
      <p:sp>
        <p:nvSpPr>
          <p:cNvPr id="31" name="TextBox 30">
            <a:extLst>
              <a:ext uri="{FF2B5EF4-FFF2-40B4-BE49-F238E27FC236}">
                <a16:creationId xmlns:a16="http://schemas.microsoft.com/office/drawing/2014/main" id="{2A3EE295-18EB-48CC-9460-A7C612EEC4E9}"/>
              </a:ext>
            </a:extLst>
          </p:cNvPr>
          <p:cNvSpPr txBox="1"/>
          <p:nvPr/>
        </p:nvSpPr>
        <p:spPr>
          <a:xfrm>
            <a:off x="117774" y="4542145"/>
            <a:ext cx="5042055" cy="2062103"/>
          </a:xfrm>
          <a:prstGeom prst="rect">
            <a:avLst/>
          </a:prstGeom>
          <a:noFill/>
        </p:spPr>
        <p:txBody>
          <a:bodyPr wrap="square">
            <a:spAutoFit/>
          </a:bodyPr>
          <a:lstStyle/>
          <a:p>
            <a:pPr algn="ctr"/>
            <a:r>
              <a:rPr lang="en-US" sz="1600" b="1" dirty="0"/>
              <a:t>Scatter plot</a:t>
            </a:r>
            <a:endParaRPr lang="en-US" sz="1600" dirty="0"/>
          </a:p>
          <a:p>
            <a:pPr marL="285750" indent="-285750">
              <a:buFont typeface="Arial" panose="020B0604020202020204" pitchFamily="34" charset="0"/>
              <a:buChar char="•"/>
            </a:pPr>
            <a:r>
              <a:rPr lang="en-US" sz="1600" dirty="0"/>
              <a:t>Plot represents 163 asteroids ranging from 0$ to 100$ trillion (Orbit of asteroids 0.8 to 1.2 AU).</a:t>
            </a:r>
          </a:p>
          <a:p>
            <a:pPr marL="285750" indent="-285750">
              <a:buFont typeface="Arial" panose="020B0604020202020204" pitchFamily="34" charset="0"/>
              <a:buChar char="•"/>
            </a:pPr>
            <a:r>
              <a:rPr lang="en-US" sz="1600" dirty="0"/>
              <a:t>X axis range is 0 (Low metal density) to 1.1 trillion (High metal density). </a:t>
            </a:r>
          </a:p>
          <a:p>
            <a:pPr marL="285750" indent="-285750">
              <a:buFont typeface="Arial" panose="020B0604020202020204" pitchFamily="34" charset="0"/>
              <a:buChar char="•"/>
            </a:pPr>
            <a:r>
              <a:rPr lang="en-US" sz="1600" dirty="0"/>
              <a:t>r</a:t>
            </a:r>
            <a:r>
              <a:rPr lang="en-US" sz="1600" baseline="30000" dirty="0"/>
              <a:t>2</a:t>
            </a:r>
            <a:r>
              <a:rPr lang="en-US" sz="1600" dirty="0"/>
              <a:t> value  suggests there is no correlation between orbit distance and quantity of metal on an asteroid</a:t>
            </a:r>
          </a:p>
          <a:p>
            <a:pPr marL="285750" indent="-285750">
              <a:buFont typeface="Arial" panose="020B0604020202020204" pitchFamily="34" charset="0"/>
              <a:buChar char="•"/>
            </a:pPr>
            <a:endParaRPr lang="en-US" sz="1600" dirty="0"/>
          </a:p>
        </p:txBody>
      </p:sp>
      <p:sp>
        <p:nvSpPr>
          <p:cNvPr id="33" name="TextBox 32">
            <a:extLst>
              <a:ext uri="{FF2B5EF4-FFF2-40B4-BE49-F238E27FC236}">
                <a16:creationId xmlns:a16="http://schemas.microsoft.com/office/drawing/2014/main" id="{C6427794-F3EE-4CB1-A66B-697D169EBE0B}"/>
              </a:ext>
            </a:extLst>
          </p:cNvPr>
          <p:cNvSpPr txBox="1"/>
          <p:nvPr/>
        </p:nvSpPr>
        <p:spPr>
          <a:xfrm>
            <a:off x="6096000" y="4542145"/>
            <a:ext cx="5613763" cy="2062103"/>
          </a:xfrm>
          <a:prstGeom prst="rect">
            <a:avLst/>
          </a:prstGeom>
          <a:noFill/>
        </p:spPr>
        <p:txBody>
          <a:bodyPr wrap="square">
            <a:spAutoFit/>
          </a:bodyPr>
          <a:lstStyle/>
          <a:p>
            <a:pPr algn="ctr"/>
            <a:r>
              <a:rPr lang="en-US" sz="1600" b="1" dirty="0"/>
              <a:t>Boxplot</a:t>
            </a:r>
          </a:p>
          <a:p>
            <a:pPr marL="285750" indent="-285750">
              <a:buFont typeface="Arial" panose="020B0604020202020204" pitchFamily="34" charset="0"/>
              <a:buChar char="•"/>
            </a:pPr>
            <a:r>
              <a:rPr lang="en-US" sz="1600" dirty="0"/>
              <a:t>Plot represents 163 asteroids ranging from 0$ to 100 trillion$.</a:t>
            </a:r>
          </a:p>
          <a:p>
            <a:r>
              <a:rPr lang="en-US" sz="1600" dirty="0"/>
              <a:t>      Orbit of asteroids 0.8 to 1.2 AU.</a:t>
            </a:r>
          </a:p>
          <a:p>
            <a:pPr marL="285750" indent="-285750">
              <a:buFont typeface="Arial" panose="020B0604020202020204" pitchFamily="34" charset="0"/>
              <a:buChar char="•"/>
            </a:pPr>
            <a:r>
              <a:rPr lang="en-US" sz="1600" dirty="0"/>
              <a:t>No asteroids over 110 trillion were observed in orbital restricted data set.</a:t>
            </a:r>
          </a:p>
          <a:p>
            <a:pPr marL="285750" indent="-285750">
              <a:buFont typeface="Arial" panose="020B0604020202020204" pitchFamily="34" charset="0"/>
              <a:buChar char="•"/>
            </a:pPr>
            <a:r>
              <a:rPr lang="en-US" sz="1600" dirty="0"/>
              <a:t>B_Metal content mean falls within the data distribution.</a:t>
            </a:r>
          </a:p>
          <a:p>
            <a:pPr marL="285750" indent="-285750">
              <a:buFont typeface="Arial" panose="020B0604020202020204" pitchFamily="34" charset="0"/>
              <a:buChar char="•"/>
            </a:pPr>
            <a:r>
              <a:rPr lang="en-US" sz="1600" dirty="0"/>
              <a:t>C_Low metal Content did have outliers. For this exercise not significant</a:t>
            </a:r>
          </a:p>
        </p:txBody>
      </p:sp>
      <p:sp>
        <p:nvSpPr>
          <p:cNvPr id="35" name="TextBox 34">
            <a:extLst>
              <a:ext uri="{FF2B5EF4-FFF2-40B4-BE49-F238E27FC236}">
                <a16:creationId xmlns:a16="http://schemas.microsoft.com/office/drawing/2014/main" id="{1D3AC675-BF07-4436-B680-0D3F71D36A98}"/>
              </a:ext>
            </a:extLst>
          </p:cNvPr>
          <p:cNvSpPr txBox="1"/>
          <p:nvPr/>
        </p:nvSpPr>
        <p:spPr>
          <a:xfrm>
            <a:off x="2001983" y="47613"/>
            <a:ext cx="8188034" cy="646331"/>
          </a:xfrm>
          <a:prstGeom prst="rect">
            <a:avLst/>
          </a:prstGeom>
          <a:noFill/>
        </p:spPr>
        <p:txBody>
          <a:bodyPr wrap="square">
            <a:spAutoFit/>
          </a:bodyPr>
          <a:lstStyle/>
          <a:p>
            <a:r>
              <a:rPr lang="en-US" sz="3600" dirty="0">
                <a:latin typeface="+mj-lt"/>
              </a:rPr>
              <a:t>Near Earth Orbit Asteroids (0.8 to 1.2 AU)</a:t>
            </a:r>
          </a:p>
        </p:txBody>
      </p:sp>
    </p:spTree>
    <p:extLst>
      <p:ext uri="{BB962C8B-B14F-4D97-AF65-F5344CB8AC3E}">
        <p14:creationId xmlns:p14="http://schemas.microsoft.com/office/powerpoint/2010/main" val="228255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675FA-D300-462C-AAA9-4FAB0C859A1E}"/>
              </a:ext>
            </a:extLst>
          </p:cNvPr>
          <p:cNvSpPr>
            <a:spLocks noGrp="1"/>
          </p:cNvSpPr>
          <p:nvPr>
            <p:ph type="title"/>
          </p:nvPr>
        </p:nvSpPr>
        <p:spPr>
          <a:xfrm>
            <a:off x="185057" y="357802"/>
            <a:ext cx="10515600" cy="510086"/>
          </a:xfrm>
        </p:spPr>
        <p:txBody>
          <a:bodyPr>
            <a:normAutofit fontScale="90000"/>
          </a:bodyPr>
          <a:lstStyle/>
          <a:p>
            <a:pPr algn="ctr"/>
            <a:r>
              <a:rPr lang="en-US" dirty="0"/>
              <a:t>One Sample t-test</a:t>
            </a:r>
          </a:p>
        </p:txBody>
      </p:sp>
      <p:sp>
        <p:nvSpPr>
          <p:cNvPr id="5" name="TextBox 4">
            <a:extLst>
              <a:ext uri="{FF2B5EF4-FFF2-40B4-BE49-F238E27FC236}">
                <a16:creationId xmlns:a16="http://schemas.microsoft.com/office/drawing/2014/main" id="{F4F761DA-B5A5-4939-B080-C47091D2AFF7}"/>
              </a:ext>
            </a:extLst>
          </p:cNvPr>
          <p:cNvSpPr txBox="1"/>
          <p:nvPr/>
        </p:nvSpPr>
        <p:spPr>
          <a:xfrm>
            <a:off x="838200" y="889843"/>
            <a:ext cx="10515599" cy="5632311"/>
          </a:xfrm>
          <a:prstGeom prst="rect">
            <a:avLst/>
          </a:prstGeom>
          <a:noFill/>
        </p:spPr>
        <p:txBody>
          <a:bodyPr wrap="square" rtlCol="0">
            <a:spAutoFit/>
          </a:bodyPr>
          <a:lstStyle/>
          <a:p>
            <a:r>
              <a:rPr lang="en-US" b="1" dirty="0"/>
              <a:t>One Sample t test criteria:</a:t>
            </a:r>
          </a:p>
          <a:p>
            <a:r>
              <a:rPr lang="en-US" dirty="0"/>
              <a:t>Asteroids orbiting in the range of 0.8 to 1.2 AU were considered</a:t>
            </a:r>
          </a:p>
          <a:p>
            <a:endParaRPr lang="en-US" dirty="0"/>
          </a:p>
          <a:p>
            <a:pPr marL="742950" lvl="1" indent="-285750">
              <a:buFont typeface="Arial" panose="020B0604020202020204" pitchFamily="34" charset="0"/>
              <a:buChar char="•"/>
            </a:pPr>
            <a:r>
              <a:rPr lang="en-US" dirty="0"/>
              <a:t>Sample 1 consisted of asteroids with no observed metals</a:t>
            </a:r>
          </a:p>
          <a:p>
            <a:pPr marL="742950" lvl="1" indent="-285750">
              <a:buFont typeface="Arial" panose="020B0604020202020204" pitchFamily="34" charset="0"/>
              <a:buChar char="•"/>
            </a:pPr>
            <a:r>
              <a:rPr lang="en-US" dirty="0"/>
              <a:t>Sample 2 consisted of asteroids believed to have Metal (1 to 100 trillion)</a:t>
            </a:r>
            <a:endParaRPr lang="en-US" b="1" dirty="0"/>
          </a:p>
          <a:p>
            <a:r>
              <a:rPr lang="en-US" b="1" dirty="0"/>
              <a:t>Results</a:t>
            </a:r>
          </a:p>
          <a:p>
            <a:r>
              <a:rPr lang="en-US" dirty="0"/>
              <a:t>	p-Value = </a:t>
            </a:r>
            <a:r>
              <a:rPr lang="en-US" sz="1800" dirty="0"/>
              <a:t>= 0.03398119 </a:t>
            </a:r>
          </a:p>
          <a:p>
            <a:r>
              <a:rPr lang="en-US" dirty="0"/>
              <a:t>	t-statistic = -31666205</a:t>
            </a:r>
          </a:p>
          <a:p>
            <a:endParaRPr lang="en-US" dirty="0"/>
          </a:p>
          <a:p>
            <a:endParaRPr lang="en-US" dirty="0"/>
          </a:p>
          <a:p>
            <a:endParaRPr lang="en-US" dirty="0"/>
          </a:p>
          <a:p>
            <a:endParaRPr lang="en-US" dirty="0"/>
          </a:p>
          <a:p>
            <a:r>
              <a:rPr lang="en-US" dirty="0"/>
              <a:t>The Null hypothesis can be rejected bassed on the p-value result. This would support the alternative hypothesis: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a:effectLst/>
                <a:latin typeface="Calibri" panose="020F0502020204030204" pitchFamily="34" charset="0"/>
                <a:ea typeface="Calibri" panose="020F0502020204030204" pitchFamily="34" charset="0"/>
                <a:cs typeface="Times New Roman" panose="02020603050405020304" pitchFamily="18" charset="0"/>
              </a:rPr>
              <a:t>If an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asteroid with rare earth elements are close to earth, then a measurable amount of </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	rare earth elements more or less will be detected.</a:t>
            </a:r>
          </a:p>
          <a:p>
            <a:endParaRPr lang="en-US" dirty="0"/>
          </a:p>
          <a:p>
            <a:r>
              <a:rPr lang="en-US" dirty="0"/>
              <a:t>The number of asteroids in proximity to the earth containing rare earth elements is significant bassed on the data accumulated. The p-value complimented with  the data presented would suggest that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rare earth elements exist in statistical meaningful quantities on asteroids near earth.</a:t>
            </a:r>
            <a:endParaRPr lang="en-US" dirty="0"/>
          </a:p>
        </p:txBody>
      </p:sp>
      <p:sp>
        <p:nvSpPr>
          <p:cNvPr id="7" name="Title 1">
            <a:extLst>
              <a:ext uri="{FF2B5EF4-FFF2-40B4-BE49-F238E27FC236}">
                <a16:creationId xmlns:a16="http://schemas.microsoft.com/office/drawing/2014/main" id="{FC951340-0931-4226-8A1D-D8155B29FCAD}"/>
              </a:ext>
            </a:extLst>
          </p:cNvPr>
          <p:cNvSpPr txBox="1">
            <a:spLocks/>
          </p:cNvSpPr>
          <p:nvPr/>
        </p:nvSpPr>
        <p:spPr>
          <a:xfrm>
            <a:off x="3150326" y="3176635"/>
            <a:ext cx="4177937" cy="1058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u="sng" dirty="0"/>
              <a:t>Conclusion</a:t>
            </a:r>
            <a:endParaRPr lang="en-US" dirty="0"/>
          </a:p>
        </p:txBody>
      </p:sp>
    </p:spTree>
    <p:extLst>
      <p:ext uri="{BB962C8B-B14F-4D97-AF65-F5344CB8AC3E}">
        <p14:creationId xmlns:p14="http://schemas.microsoft.com/office/powerpoint/2010/main" val="3571760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67AD-7A43-4613-BB13-2BD8681EB502}"/>
              </a:ext>
            </a:extLst>
          </p:cNvPr>
          <p:cNvSpPr>
            <a:spLocks noGrp="1"/>
          </p:cNvSpPr>
          <p:nvPr>
            <p:ph type="title"/>
          </p:nvPr>
        </p:nvSpPr>
        <p:spPr>
          <a:xfrm>
            <a:off x="838200" y="365126"/>
            <a:ext cx="4177937" cy="1058726"/>
          </a:xfrm>
        </p:spPr>
        <p:txBody>
          <a:bodyPr>
            <a:normAutofit/>
          </a:bodyPr>
          <a:lstStyle/>
          <a:p>
            <a:pPr algn="ctr"/>
            <a:r>
              <a:rPr lang="en-US" dirty="0"/>
              <a:t>Eric place Holder</a:t>
            </a:r>
          </a:p>
        </p:txBody>
      </p:sp>
      <p:sp>
        <p:nvSpPr>
          <p:cNvPr id="3" name="Content Placeholder 2">
            <a:extLst>
              <a:ext uri="{FF2B5EF4-FFF2-40B4-BE49-F238E27FC236}">
                <a16:creationId xmlns:a16="http://schemas.microsoft.com/office/drawing/2014/main" id="{1EB92A6F-0933-4F55-A7E3-1BD1D4DC15C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15479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317F-B021-4296-8E8B-615E882C12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C4CF92-FA6C-4EC0-84D9-78AAEAC07E6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5122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1313</TotalTime>
  <Words>1284</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Metropolis</vt:lpstr>
      <vt:lpstr>Monaco</vt:lpstr>
      <vt:lpstr>Office Theme</vt:lpstr>
      <vt:lpstr>An Analysis of Asteroid Orbits </vt:lpstr>
      <vt:lpstr>PowerPoint Presentation</vt:lpstr>
      <vt:lpstr>PowerPoint Presentation</vt:lpstr>
      <vt:lpstr>Resources and Methods</vt:lpstr>
      <vt:lpstr>Number of Asteroids Near Earth Evaluated</vt:lpstr>
      <vt:lpstr>PowerPoint Presentation</vt:lpstr>
      <vt:lpstr>One Sample t-test</vt:lpstr>
      <vt:lpstr>Eric place Holder</vt:lpstr>
      <vt:lpstr>PowerPoint Presentation</vt:lpstr>
      <vt:lpstr>PowerPoint Presentation</vt:lpstr>
      <vt:lpstr>Narrowing the Scope</vt:lpstr>
      <vt:lpstr>Close Approaches with Mercury</vt:lpstr>
      <vt:lpstr>Close Approaches with Venus</vt:lpstr>
      <vt:lpstr>Close Approaches with Mars</vt:lpstr>
      <vt:lpstr>Close Approaches with Earth</vt:lpstr>
      <vt:lpstr>Analysis of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HOOGESTRAAT</dc:creator>
  <cp:lastModifiedBy>Brent Sergent</cp:lastModifiedBy>
  <cp:revision>106</cp:revision>
  <dcterms:created xsi:type="dcterms:W3CDTF">2020-10-25T20:04:09Z</dcterms:created>
  <dcterms:modified xsi:type="dcterms:W3CDTF">2020-10-28T04:53:47Z</dcterms:modified>
</cp:coreProperties>
</file>