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76" r:id="rId4"/>
    <p:sldId id="279" r:id="rId5"/>
    <p:sldId id="258" r:id="rId6"/>
    <p:sldId id="266" r:id="rId7"/>
    <p:sldId id="264" r:id="rId8"/>
    <p:sldId id="280" r:id="rId9"/>
    <p:sldId id="267" r:id="rId10"/>
    <p:sldId id="268" r:id="rId11"/>
    <p:sldId id="273" r:id="rId12"/>
    <p:sldId id="277" r:id="rId13"/>
    <p:sldId id="278" r:id="rId14"/>
    <p:sldId id="274" r:id="rId15"/>
    <p:sldId id="272" r:id="rId16"/>
    <p:sldId id="256" r:id="rId17"/>
    <p:sldId id="259" r:id="rId18"/>
    <p:sldId id="260" r:id="rId19"/>
    <p:sldId id="270" r:id="rId20"/>
    <p:sldId id="262" r:id="rId21"/>
    <p:sldId id="271"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Sergent" initials="BS" lastIdx="1" clrIdx="0">
    <p:extLst>
      <p:ext uri="{19B8F6BF-5375-455C-9EA6-DF929625EA0E}">
        <p15:presenceInfo xmlns:p15="http://schemas.microsoft.com/office/powerpoint/2012/main" userId="c6e8d3dff88fe6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06" d="100"/>
          <a:sy n="106" d="100"/>
        </p:scale>
        <p:origin x="1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B73B-7844-42A4-88B9-63A5CFA50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BEC1A-63CA-462A-8827-920F01F06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7DBE6-4263-4CD7-BF3C-C194AAC8F76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7AC6F799-A023-41D5-BF1F-E3B84579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269D7-455E-48BA-AF39-A60FD78740E2}"/>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85946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5193-C6D1-488E-9680-F335C3674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DFFED-58A3-4CD8-B264-5615ADD34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0C1AE-8D51-4B6F-9515-58E8A4E7AA8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C179769A-222F-4B08-84C3-DE5BDC680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51DC9-6F72-4481-9141-122309C6FA1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024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F4640-B28D-4B54-8B1E-0A3C28274F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C49CA-1961-4A39-8229-7EC3FFEAD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235E3-DFB8-42B5-BACD-6A8AE7F4CB87}"/>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76D783CF-A9BD-4F70-BB73-D220822CC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ED9A7-034D-4174-AE7B-9940EC742178}"/>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33732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70E8-E89B-43B7-9EC8-38C57A807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B746A-6B7C-4380-8FDC-19C4C5631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1D8C7-78AC-47E8-939F-BE8387CD5593}"/>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1FEEE077-B00E-4465-978D-1A09B61B1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0A18F-509C-45C6-8BFF-8D9852FB4F9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96724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B395-4336-4FCF-B625-B2DE591AD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C9268-FA82-4EA4-BC1B-C997564F2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3F934-E811-4960-B713-5E87D720FBFB}"/>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9570C0C5-D0F3-468A-B9D7-57A7C2B4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E4F7B-6B59-4A1D-9B5B-1AD375A0E3A5}"/>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74901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41DD-191A-41F8-A38E-018E9633E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3938A-B109-4116-B386-3DB02F5D7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23360-94A9-45FC-BFEB-71613BFEB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AB973E-0A08-4C19-9DF4-5C8BCDBB337D}"/>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1600E7DA-D792-4B8E-B7C9-F72C3D3A2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09DF2-2D15-4AB5-85B5-EC5A9B4B958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6780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BABE-E1B7-41F2-A528-4A9959A07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0EE56A-0449-41D9-9A02-60F25F2A4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68CB4-CE44-455F-B04D-AB197BBD8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1E21D-FF92-4321-8712-B7357D37F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BB217-6D62-4E9D-87A2-3854B8C89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EB529-AE5E-46CA-9204-9AB7EAEA2ABE}"/>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8" name="Footer Placeholder 7">
            <a:extLst>
              <a:ext uri="{FF2B5EF4-FFF2-40B4-BE49-F238E27FC236}">
                <a16:creationId xmlns:a16="http://schemas.microsoft.com/office/drawing/2014/main" id="{701FCF9F-C623-433F-A8A1-6ED55E9A8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87E7DE-8476-49B4-850E-3F81C8528E1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64610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BDDE-6E1C-423F-B392-9EF518DCD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D8269F-E6F3-4533-8B84-191F5EB9107C}"/>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4" name="Footer Placeholder 3">
            <a:extLst>
              <a:ext uri="{FF2B5EF4-FFF2-40B4-BE49-F238E27FC236}">
                <a16:creationId xmlns:a16="http://schemas.microsoft.com/office/drawing/2014/main" id="{04C65B54-AEF3-4224-9F9E-19657AA7A8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32F947-68CB-48EB-8B86-77E96CB1F4B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55888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4EBC7-7871-48AE-A86B-B496A34DAFD0}"/>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3" name="Footer Placeholder 2">
            <a:extLst>
              <a:ext uri="{FF2B5EF4-FFF2-40B4-BE49-F238E27FC236}">
                <a16:creationId xmlns:a16="http://schemas.microsoft.com/office/drawing/2014/main" id="{7AC7EA8D-9199-4C50-90C4-048CE998F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BF507C-148B-4AF9-A26B-DFDB703D971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6094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73F0-FD18-44B9-85D6-18D75562E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B2694-1434-4ED5-8216-0A078904B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0324EA-FFCB-465C-A153-F047CAC31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DB6DF-8E40-4A6A-9FC4-3541E0C9EFCF}"/>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D5B6E9CD-218E-452A-997B-B028E7C73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24AD9-EA6C-4757-8DCC-D256B3C605A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87798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D86E-4674-423A-BF7F-C474023E0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4BF137-8084-473C-9558-E9EAA828F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8A63C-F15B-4BB7-9495-E618F9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02E41-707A-4162-B0C5-4167D5170C7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id="{E569B76D-E724-48DA-8296-E039219B8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FF7E1-5D8D-455F-8C97-1D1B84DEAD2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1990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D8CA1-1CF4-4B06-9FC3-F9B9BF3AC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DFDBD-AE34-421C-9FCF-494E87347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A1AAD-97BC-40C9-8182-33103AF2A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id="{4AFA2789-AC8A-4DA4-90F2-CF35F8815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1EB5C-62D7-4C72-A3F0-63C160BCC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BA663-13DF-4B89-88AC-EEAAB0F75B8D}" type="slidenum">
              <a:rPr lang="en-US" smtClean="0"/>
              <a:t>‹#›</a:t>
            </a:fld>
            <a:endParaRPr lang="en-US"/>
          </a:p>
        </p:txBody>
      </p:sp>
    </p:spTree>
    <p:extLst>
      <p:ext uri="{BB962C8B-B14F-4D97-AF65-F5344CB8AC3E}">
        <p14:creationId xmlns:p14="http://schemas.microsoft.com/office/powerpoint/2010/main" val="3013549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i.nasa.go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larsystem.nasa.gov/asteroids-comets-and-meteors/asteroids/in-depth/#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Efritch/asteroids_group_g/tree/main/Platinum_asterois" TargetMode="External"/><Relationship Id="rId13" Type="http://schemas.openxmlformats.org/officeDocument/2006/relationships/hyperlink" Target="https://github.com/Efritch/asteroids_group_g/tree/main/AsteroidsAmongstPlanets25Oct2020BS" TargetMode="External"/><Relationship Id="rId3" Type="http://schemas.openxmlformats.org/officeDocument/2006/relationships/hyperlink" Target="https://github.com/Efritch/asteroids_group_g/blob/main/asteroid_analysisFinal.pptx?raw=true" TargetMode="External"/><Relationship Id="rId7" Type="http://schemas.openxmlformats.org/officeDocument/2006/relationships/hyperlink" Target="https://github.com/Efritch/asteroids_group_g/blob/main/asteroid4.ipynb" TargetMode="External"/><Relationship Id="rId12" Type="http://schemas.openxmlformats.org/officeDocument/2006/relationships/hyperlink" Target="https://github.com/Efritch/asteroids_group_g/blob/main/AsteroidsAmongstPlanets25Oct2020BS/GraphInfoBS25Oct2020.ipynb" TargetMode="External"/><Relationship Id="rId2" Type="http://schemas.openxmlformats.org/officeDocument/2006/relationships/hyperlink" Target="https://github.com/Efritch/asteroids_group_g/blob/main/README.md" TargetMode="External"/><Relationship Id="rId1" Type="http://schemas.openxmlformats.org/officeDocument/2006/relationships/slideLayout" Target="../slideLayouts/slideLayout2.xml"/><Relationship Id="rId6" Type="http://schemas.openxmlformats.org/officeDocument/2006/relationships/hyperlink" Target="https://www.asterank.com/" TargetMode="External"/><Relationship Id="rId11" Type="http://schemas.openxmlformats.org/officeDocument/2006/relationships/hyperlink" Target="https://github.com/Efritch/asteroids_group_g/blob/main/neo_asteroids.ipynb" TargetMode="External"/><Relationship Id="rId5" Type="http://schemas.openxmlformats.org/officeDocument/2006/relationships/hyperlink" Target="https://api.nasa.gov/" TargetMode="External"/><Relationship Id="rId10" Type="http://schemas.openxmlformats.org/officeDocument/2006/relationships/hyperlink" Target="https://github.com/Efritch/asteroids_group_g/blob/main/Platinum_asterois/An%20Analysis%20of%20Asteroids%20(Paul%20Hoogestraat).pdf" TargetMode="External"/><Relationship Id="rId4" Type="http://schemas.openxmlformats.org/officeDocument/2006/relationships/hyperlink" Target="https://github.com/Efritch/asteroids_group_g" TargetMode="External"/><Relationship Id="rId9" Type="http://schemas.openxmlformats.org/officeDocument/2006/relationships/hyperlink" Target="https://ui.adsabs.harvard.edu/link_gateway/2012P&amp;SS...73...98C/doi:10.1016/j.pss.2012.03.0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steran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83CA99-65CE-4897-97C7-B6EA994A0283}"/>
              </a:ext>
            </a:extLst>
          </p:cNvPr>
          <p:cNvPicPr>
            <a:picLocks noChangeAspect="1"/>
          </p:cNvPicPr>
          <p:nvPr/>
        </p:nvPicPr>
        <p:blipFill>
          <a:blip r:embed="rId2"/>
          <a:stretch>
            <a:fillRect/>
          </a:stretch>
        </p:blipFill>
        <p:spPr>
          <a:xfrm>
            <a:off x="0" y="0"/>
            <a:ext cx="12192000" cy="6858000"/>
          </a:xfrm>
          <a:prstGeom prst="rect">
            <a:avLst/>
          </a:prstGeom>
        </p:spPr>
      </p:pic>
      <p:sp>
        <p:nvSpPr>
          <p:cNvPr id="6" name="Content Placeholder 2">
            <a:extLst>
              <a:ext uri="{FF2B5EF4-FFF2-40B4-BE49-F238E27FC236}">
                <a16:creationId xmlns:a16="http://schemas.microsoft.com/office/drawing/2014/main" id="{D812C91D-34A0-4B66-9891-E8AD3BCFDCBE}"/>
              </a:ext>
            </a:extLst>
          </p:cNvPr>
          <p:cNvSpPr>
            <a:spLocks noGrp="1"/>
          </p:cNvSpPr>
          <p:nvPr>
            <p:ph idx="1"/>
          </p:nvPr>
        </p:nvSpPr>
        <p:spPr>
          <a:xfrm>
            <a:off x="3007622" y="1384906"/>
            <a:ext cx="5031855" cy="3124201"/>
          </a:xfrm>
        </p:spPr>
        <p:txBody>
          <a:bodyPr>
            <a:noAutofit/>
          </a:bodyPr>
          <a:lstStyle/>
          <a:p>
            <a:pPr marL="0" indent="0">
              <a:buNone/>
            </a:pPr>
            <a:r>
              <a:rPr lang="en-US" sz="4400" b="1" dirty="0">
                <a:solidFill>
                  <a:srgbClr val="FFFF00"/>
                </a:solidFill>
              </a:rPr>
              <a:t>Group Members:</a:t>
            </a:r>
          </a:p>
          <a:p>
            <a:r>
              <a:rPr lang="en-US" sz="4400" b="1" dirty="0">
                <a:solidFill>
                  <a:srgbClr val="FFFF00"/>
                </a:solidFill>
              </a:rPr>
              <a:t>Paul Hoogestraat</a:t>
            </a:r>
          </a:p>
          <a:p>
            <a:r>
              <a:rPr lang="en-US" sz="4400" b="1" dirty="0">
                <a:solidFill>
                  <a:srgbClr val="FFFF00"/>
                </a:solidFill>
              </a:rPr>
              <a:t>Brent Sergent</a:t>
            </a:r>
          </a:p>
          <a:p>
            <a:r>
              <a:rPr lang="en-US" sz="4400" b="1" dirty="0">
                <a:solidFill>
                  <a:srgbClr val="FFFF00"/>
                </a:solidFill>
              </a:rPr>
              <a:t>Erik Fritzsche</a:t>
            </a:r>
          </a:p>
        </p:txBody>
      </p:sp>
      <p:sp>
        <p:nvSpPr>
          <p:cNvPr id="7" name="Rectangle 1">
            <a:extLst>
              <a:ext uri="{FF2B5EF4-FFF2-40B4-BE49-F238E27FC236}">
                <a16:creationId xmlns:a16="http://schemas.microsoft.com/office/drawing/2014/main" id="{D4283597-0576-4FB8-844A-7E3E90D3A053}"/>
              </a:ext>
            </a:extLst>
          </p:cNvPr>
          <p:cNvSpPr>
            <a:spLocks noGrp="1" noChangeArrowheads="1"/>
          </p:cNvSpPr>
          <p:nvPr>
            <p:ph type="title"/>
          </p:nvPr>
        </p:nvSpPr>
        <p:spPr bwMode="auto">
          <a:xfrm>
            <a:off x="2882882" y="604556"/>
            <a:ext cx="5809091" cy="6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B0F0"/>
                </a:solidFill>
                <a:effectLst/>
                <a:latin typeface="Monaco"/>
              </a:rPr>
              <a:t>An Analysis of Asteroid Orbits</a:t>
            </a:r>
            <a:r>
              <a:rPr kumimoji="0" lang="en-US" altLang="en-US" sz="3600" b="1" i="0" u="none" strike="noStrike" cap="none" normalizeH="0" baseline="0" dirty="0">
                <a:ln>
                  <a:noFill/>
                </a:ln>
                <a:solidFill>
                  <a:srgbClr val="00B0F0"/>
                </a:solidFill>
                <a:effectLst/>
              </a:rPr>
              <a:t> </a:t>
            </a:r>
            <a:endParaRPr kumimoji="0" lang="en-US" altLang="en-US" sz="3600" b="1" i="0" u="none" strike="noStrike" cap="none" normalizeH="0" baseline="0" dirty="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101490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8170" y="1112090"/>
            <a:ext cx="8736227" cy="461665"/>
          </a:xfrm>
          <a:prstGeom prst="rect">
            <a:avLst/>
          </a:prstGeom>
          <a:noFill/>
        </p:spPr>
        <p:txBody>
          <a:bodyPr wrap="square" rtlCol="0">
            <a:spAutoFit/>
          </a:bodyPr>
          <a:lstStyle/>
          <a:p>
            <a:r>
              <a:rPr lang="en-US" sz="2400" b="1" u="sng" dirty="0"/>
              <a:t>Question:</a:t>
            </a:r>
          </a:p>
        </p:txBody>
      </p:sp>
      <p:sp>
        <p:nvSpPr>
          <p:cNvPr id="5" name="TextBox 4"/>
          <p:cNvSpPr txBox="1"/>
          <p:nvPr/>
        </p:nvSpPr>
        <p:spPr>
          <a:xfrm>
            <a:off x="1668171" y="1507513"/>
            <a:ext cx="8773298" cy="830997"/>
          </a:xfrm>
          <a:prstGeom prst="rect">
            <a:avLst/>
          </a:prstGeom>
          <a:noFill/>
        </p:spPr>
        <p:txBody>
          <a:bodyPr wrap="square" rtlCol="0">
            <a:spAutoFit/>
          </a:bodyPr>
          <a:lstStyle/>
          <a:p>
            <a:r>
              <a:rPr lang="en-US" sz="2400" dirty="0"/>
              <a:t>Are more asteroids posing an impact threat to Earth today then the did 15 years ago?</a:t>
            </a:r>
          </a:p>
        </p:txBody>
      </p:sp>
      <p:sp>
        <p:nvSpPr>
          <p:cNvPr id="6" name="TextBox 5"/>
          <p:cNvSpPr txBox="1"/>
          <p:nvPr/>
        </p:nvSpPr>
        <p:spPr>
          <a:xfrm>
            <a:off x="1668171" y="2544114"/>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Null hypothesis  (H</a:t>
            </a:r>
            <a:r>
              <a:rPr lang="en-US" sz="2400" b="1" u="sng" baseline="-25000" dirty="0">
                <a:ea typeface="Calibri" panose="020F0502020204030204" pitchFamily="34" charset="0"/>
                <a:cs typeface="Times New Roman" panose="02020603050405020304" pitchFamily="18" charset="0"/>
              </a:rPr>
              <a:t>o</a:t>
            </a:r>
            <a:r>
              <a:rPr lang="en-US" sz="2400" b="1" u="sng" dirty="0">
                <a:ea typeface="Calibri" panose="020F0502020204030204" pitchFamily="34"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p:txBody>
      </p:sp>
      <p:sp>
        <p:nvSpPr>
          <p:cNvPr id="7" name="TextBox 6"/>
          <p:cNvSpPr txBox="1"/>
          <p:nvPr/>
        </p:nvSpPr>
        <p:spPr>
          <a:xfrm>
            <a:off x="1668171" y="2975912"/>
            <a:ext cx="8736227" cy="1569660"/>
          </a:xfrm>
          <a:prstGeom prst="rect">
            <a:avLst/>
          </a:prstGeom>
          <a:noFill/>
        </p:spPr>
        <p:txBody>
          <a:bodyPr wrap="square" rtlCol="0">
            <a:spAutoFit/>
          </a:bodyPr>
          <a:lstStyle/>
          <a:p>
            <a:r>
              <a:rPr lang="en-US" sz="2400" dirty="0"/>
              <a:t>If the number of asteroids posing an impact threat is unchanged per year over the last 15 years, then no changes in the number of asteroids posing an impact threat will be seen comparing the current year to the last 15 years.</a:t>
            </a:r>
          </a:p>
        </p:txBody>
      </p:sp>
      <p:sp>
        <p:nvSpPr>
          <p:cNvPr id="8" name="TextBox 7"/>
          <p:cNvSpPr txBox="1"/>
          <p:nvPr/>
        </p:nvSpPr>
        <p:spPr>
          <a:xfrm>
            <a:off x="1668171" y="4655752"/>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Alternative Hypothesis (H</a:t>
            </a:r>
            <a:r>
              <a:rPr lang="en-US" sz="2400" b="1" u="sng" baseline="-25000" dirty="0">
                <a:ea typeface="Calibri" panose="020F0502020204030204" pitchFamily="34" charset="0"/>
                <a:cs typeface="Times New Roman" panose="02020603050405020304" pitchFamily="18" charset="0"/>
              </a:rPr>
              <a:t>a</a:t>
            </a:r>
            <a:r>
              <a:rPr lang="en-US" sz="2400" b="1" u="sng" dirty="0">
                <a:ea typeface="Calibri" panose="020F0502020204030204" pitchFamily="34" charset="0"/>
                <a:cs typeface="Times New Roman" panose="02020603050405020304" pitchFamily="18" charset="0"/>
              </a:rPr>
              <a:t>):</a:t>
            </a:r>
            <a:endParaRPr lang="en-US" sz="2400" u="sng" dirty="0">
              <a:ea typeface="Calibri" panose="020F0502020204030204" pitchFamily="34" charset="0"/>
              <a:cs typeface="Times New Roman" panose="02020603050405020304" pitchFamily="18" charset="0"/>
            </a:endParaRPr>
          </a:p>
        </p:txBody>
      </p:sp>
      <p:sp>
        <p:nvSpPr>
          <p:cNvPr id="9" name="TextBox 8"/>
          <p:cNvSpPr txBox="1"/>
          <p:nvPr/>
        </p:nvSpPr>
        <p:spPr>
          <a:xfrm>
            <a:off x="1668171" y="5073484"/>
            <a:ext cx="8736227" cy="1569660"/>
          </a:xfrm>
          <a:prstGeom prst="rect">
            <a:avLst/>
          </a:prstGeom>
          <a:noFill/>
        </p:spPr>
        <p:txBody>
          <a:bodyPr wrap="square" rtlCol="0">
            <a:spAutoFit/>
          </a:bodyPr>
          <a:lstStyle/>
          <a:p>
            <a:r>
              <a:rPr lang="en-US" sz="2400" dirty="0"/>
              <a:t>If the number of asteroids posing an impact threat is changed per year over the last 15 years, then changes in the number of asteroids posing an impact threat will be seen comparing the current year to the last 15 years.</a:t>
            </a:r>
          </a:p>
        </p:txBody>
      </p:sp>
      <p:sp>
        <p:nvSpPr>
          <p:cNvPr id="10" name="TextBox 9">
            <a:extLst>
              <a:ext uri="{FF2B5EF4-FFF2-40B4-BE49-F238E27FC236}">
                <a16:creationId xmlns:a16="http://schemas.microsoft.com/office/drawing/2014/main" id="{CA764E2C-B1C8-4D69-9413-3FE90BCC33C3}"/>
              </a:ext>
            </a:extLst>
          </p:cNvPr>
          <p:cNvSpPr txBox="1"/>
          <p:nvPr/>
        </p:nvSpPr>
        <p:spPr>
          <a:xfrm>
            <a:off x="1668170" y="300421"/>
            <a:ext cx="8736227" cy="707886"/>
          </a:xfrm>
          <a:prstGeom prst="rect">
            <a:avLst/>
          </a:prstGeom>
          <a:noFill/>
        </p:spPr>
        <p:txBody>
          <a:bodyPr wrap="square" rtlCol="0">
            <a:spAutoFit/>
          </a:bodyPr>
          <a:lstStyle/>
          <a:p>
            <a:pPr algn="ctr"/>
            <a:r>
              <a:rPr lang="en-US" sz="4000" dirty="0"/>
              <a:t>The Hypothesis</a:t>
            </a:r>
          </a:p>
        </p:txBody>
      </p:sp>
    </p:spTree>
    <p:extLst>
      <p:ext uri="{BB962C8B-B14F-4D97-AF65-F5344CB8AC3E}">
        <p14:creationId xmlns:p14="http://schemas.microsoft.com/office/powerpoint/2010/main" val="7512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Resources</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902044"/>
            <a:ext cx="10515600" cy="4930345"/>
          </a:xfrm>
        </p:spPr>
        <p:txBody>
          <a:bodyPr>
            <a:normAutofit/>
          </a:bodyPr>
          <a:lstStyle/>
          <a:p>
            <a:pPr marL="0" indent="0">
              <a:buNone/>
            </a:pPr>
            <a:r>
              <a:rPr lang="en-US" sz="2400" b="1" dirty="0"/>
              <a:t>NASA: </a:t>
            </a:r>
            <a:r>
              <a:rPr lang="en-US" sz="2400" dirty="0">
                <a:hlinkClick r:id="rId2"/>
              </a:rPr>
              <a:t>Link</a:t>
            </a:r>
            <a:endParaRPr lang="en-US" sz="2400" dirty="0"/>
          </a:p>
          <a:p>
            <a:pPr marL="0" indent="0">
              <a:buNone/>
            </a:pPr>
            <a:r>
              <a:rPr lang="en-US" sz="2100" dirty="0"/>
              <a:t>NASA has many APIs available to the public. The one I choose is the Asteroid </a:t>
            </a:r>
            <a:r>
              <a:rPr lang="en-US" sz="2100" dirty="0" err="1"/>
              <a:t>NeoWS</a:t>
            </a:r>
            <a:r>
              <a:rPr lang="en-US" sz="2100" dirty="0"/>
              <a:t> API. This data contains all asteroids that have traveled within 10 Lunar Distances from Earth. Some of the data available for each asteroid in the database includes:</a:t>
            </a:r>
          </a:p>
          <a:p>
            <a:r>
              <a:rPr lang="en-US" sz="2100" dirty="0"/>
              <a:t>ID</a:t>
            </a:r>
          </a:p>
          <a:p>
            <a:r>
              <a:rPr lang="en-US" sz="2100" dirty="0"/>
              <a:t>Name</a:t>
            </a:r>
          </a:p>
          <a:p>
            <a:r>
              <a:rPr lang="en-US" sz="2100" dirty="0"/>
              <a:t>Distance from Earth at Approach</a:t>
            </a:r>
          </a:p>
          <a:p>
            <a:r>
              <a:rPr lang="en-US" sz="2100" dirty="0"/>
              <a:t>Velocity</a:t>
            </a:r>
          </a:p>
          <a:p>
            <a:r>
              <a:rPr lang="en-US" sz="2100" dirty="0"/>
              <a:t>Whether it is potentially hazardous to Earth</a:t>
            </a:r>
          </a:p>
          <a:p>
            <a:pPr marL="0" indent="0">
              <a:buNone/>
            </a:pPr>
            <a:endParaRPr lang="en-US" sz="2100" dirty="0"/>
          </a:p>
          <a:p>
            <a:pPr marL="0" indent="0">
              <a:buNone/>
            </a:pPr>
            <a:r>
              <a:rPr lang="en-US" sz="2100" dirty="0"/>
              <a:t>NASA has another API (SSD/CNEOS) that contains data about near-earth objects, but this data set did not include information on whether the asteroid would be potentially hazardous to Earth.</a:t>
            </a:r>
          </a:p>
          <a:p>
            <a:endParaRPr lang="en-US" sz="2100" dirty="0"/>
          </a:p>
          <a:p>
            <a:endParaRPr lang="en-US" dirty="0"/>
          </a:p>
        </p:txBody>
      </p:sp>
    </p:spTree>
    <p:extLst>
      <p:ext uri="{BB962C8B-B14F-4D97-AF65-F5344CB8AC3E}">
        <p14:creationId xmlns:p14="http://schemas.microsoft.com/office/powerpoint/2010/main" val="149684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Challenges in Gathering Data</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1136827"/>
            <a:ext cx="10515600" cy="5152762"/>
          </a:xfrm>
        </p:spPr>
        <p:txBody>
          <a:bodyPr>
            <a:normAutofit fontScale="92500"/>
          </a:bodyPr>
          <a:lstStyle/>
          <a:p>
            <a:pPr marL="0" indent="0">
              <a:buNone/>
            </a:pPr>
            <a:r>
              <a:rPr lang="en-US" sz="2100" dirty="0"/>
              <a:t>While working to gather the necessary data from the Asteroid </a:t>
            </a:r>
            <a:r>
              <a:rPr lang="en-US" sz="2100" dirty="0" err="1"/>
              <a:t>NeoWS</a:t>
            </a:r>
            <a:r>
              <a:rPr lang="en-US" sz="2100" dirty="0"/>
              <a:t> API, I experienced the following challenges.</a:t>
            </a:r>
          </a:p>
          <a:p>
            <a:r>
              <a:rPr lang="en-US" sz="2100" dirty="0"/>
              <a:t>A user is limited to 1,000 API requests in a 24-hour period.</a:t>
            </a:r>
          </a:p>
          <a:p>
            <a:r>
              <a:rPr lang="en-US" sz="2100" dirty="0"/>
              <a:t>Each request to the API is limited to a 7-day date range. In order to gather enough data for an analysis I had to create a loop that would pass a 7-day date range to the API for a span of 15 years. That works out to 825 requests.</a:t>
            </a:r>
          </a:p>
          <a:p>
            <a:r>
              <a:rPr lang="en-US" sz="2100" dirty="0"/>
              <a:t>Data returned in the request is organized by date. This posed the challenge of creating a loop that would run through each date in the response in order to gather data for each asteroid observed.</a:t>
            </a:r>
          </a:p>
          <a:p>
            <a:r>
              <a:rPr lang="en-US" sz="2100" dirty="0"/>
              <a:t>The data set for each date in the response was organized with multiple levels of lists nested inside dictionaries. This required me to have several nested For loops which added to the complexity of keeping the code clean.</a:t>
            </a:r>
          </a:p>
          <a:p>
            <a:r>
              <a:rPr lang="en-US" sz="2100" dirty="0"/>
              <a:t>I found the best way to keep my code clean was to break it down into functions. While I was able to see data being returned from the API, I could not figure out how to pass the lists of data from one function to another in order to create a </a:t>
            </a:r>
            <a:r>
              <a:rPr lang="en-US" sz="2100" dirty="0" err="1"/>
              <a:t>dataframe</a:t>
            </a:r>
            <a:r>
              <a:rPr lang="en-US" sz="2100" dirty="0"/>
              <a:t>.</a:t>
            </a:r>
          </a:p>
          <a:p>
            <a:r>
              <a:rPr lang="en-US" sz="2100" dirty="0"/>
              <a:t>Due to the complexity in the organization of the response object, I was not able to determine how to write the data to a .csv file which would have allowed me to analyze the data.</a:t>
            </a:r>
          </a:p>
          <a:p>
            <a:endParaRPr lang="en-US" dirty="0"/>
          </a:p>
        </p:txBody>
      </p:sp>
    </p:spTree>
    <p:extLst>
      <p:ext uri="{BB962C8B-B14F-4D97-AF65-F5344CB8AC3E}">
        <p14:creationId xmlns:p14="http://schemas.microsoft.com/office/powerpoint/2010/main" val="118139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a:t>Planned Analysis</a:t>
            </a:r>
          </a:p>
        </p:txBody>
      </p:sp>
      <p:sp>
        <p:nvSpPr>
          <p:cNvPr id="3" name="Content Placeholder 2">
            <a:extLst>
              <a:ext uri="{FF2B5EF4-FFF2-40B4-BE49-F238E27FC236}">
                <a16:creationId xmlns:a16="http://schemas.microsoft.com/office/drawing/2014/main" id="{97C4CF92-FA6C-4EC0-84D9-78AAEAC07E60}"/>
              </a:ext>
            </a:extLst>
          </p:cNvPr>
          <p:cNvSpPr>
            <a:spLocks noGrp="1"/>
          </p:cNvSpPr>
          <p:nvPr>
            <p:ph idx="1"/>
          </p:nvPr>
        </p:nvSpPr>
        <p:spPr>
          <a:xfrm>
            <a:off x="838200" y="1136827"/>
            <a:ext cx="10515600" cy="4707919"/>
          </a:xfrm>
        </p:spPr>
        <p:txBody>
          <a:bodyPr>
            <a:normAutofit/>
          </a:bodyPr>
          <a:lstStyle/>
          <a:p>
            <a:pPr marL="0" indent="0">
              <a:buNone/>
            </a:pPr>
            <a:r>
              <a:rPr lang="en-US" sz="2100" dirty="0"/>
              <a:t>In the analysis of the data I wanted to gather I planned to complete the following for the time period of 1/1/2005 to 10/24/2020:</a:t>
            </a:r>
          </a:p>
          <a:p>
            <a:r>
              <a:rPr lang="en-US" sz="2100" dirty="0"/>
              <a:t>Find number of asteroids determined hazardous over the past 15 years</a:t>
            </a:r>
          </a:p>
          <a:p>
            <a:r>
              <a:rPr lang="en-US" sz="2100" dirty="0"/>
              <a:t>Find the number of asteroids labeled not hazardous over the past 15 years</a:t>
            </a:r>
          </a:p>
          <a:p>
            <a:r>
              <a:rPr lang="en-US" sz="2100" dirty="0"/>
              <a:t>Find the mean of asteroids observed each year (2005 to 2020). This would also include the mean of the asteroids labeled hazardous and not hazardous</a:t>
            </a:r>
          </a:p>
          <a:p>
            <a:r>
              <a:rPr lang="en-US" sz="2100" dirty="0"/>
              <a:t>Compare the number of asteroids observed in 2005 and 2006 that were labeled hazardous to the number of asteroids observed in 2019 and 2020 that were labeled hazardous.</a:t>
            </a:r>
          </a:p>
          <a:p>
            <a:r>
              <a:rPr lang="en-US" sz="2100" dirty="0"/>
              <a:t>Determine if there is an increase in the number of asteroids being labeled hazardous</a:t>
            </a:r>
          </a:p>
          <a:p>
            <a:r>
              <a:rPr lang="en-US" sz="2100" dirty="0"/>
              <a:t>Determine if there is an increate in the number of asteroids being labeled not hazardous</a:t>
            </a:r>
          </a:p>
          <a:p>
            <a:r>
              <a:rPr lang="en-US" sz="2100" dirty="0"/>
              <a:t>Determine if the data supports or rejects the Null hypothesis</a:t>
            </a:r>
            <a:endParaRPr lang="en-US" dirty="0"/>
          </a:p>
        </p:txBody>
      </p:sp>
    </p:spTree>
    <p:extLst>
      <p:ext uri="{BB962C8B-B14F-4D97-AF65-F5344CB8AC3E}">
        <p14:creationId xmlns:p14="http://schemas.microsoft.com/office/powerpoint/2010/main" val="3354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1307382"/>
          </a:xfrm>
        </p:spPr>
        <p:txBody>
          <a:bodyPr>
            <a:normAutofit/>
          </a:bodyPr>
          <a:lstStyle/>
          <a:p>
            <a:pPr algn="ctr"/>
            <a:r>
              <a:rPr lang="en-US" dirty="0"/>
              <a:t>Analysis </a:t>
            </a:r>
            <a:r>
              <a:rPr lang="en-US" sz="4000" dirty="0"/>
              <a:t>of</a:t>
            </a:r>
            <a:r>
              <a:rPr lang="en-US" dirty="0"/>
              <a:t> Asteroids and the Inner Planets</a:t>
            </a:r>
          </a:p>
        </p:txBody>
      </p:sp>
    </p:spTree>
    <p:extLst>
      <p:ext uri="{BB962C8B-B14F-4D97-AF65-F5344CB8AC3E}">
        <p14:creationId xmlns:p14="http://schemas.microsoft.com/office/powerpoint/2010/main" val="172206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709116" y="2341041"/>
            <a:ext cx="9741168" cy="3416320"/>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unchanged per year over the last 50 years, then no changes in the average close approaches count will be seen comparing the most recent decade to the last 4 decades from now. </a:t>
            </a:r>
          </a:p>
          <a:p>
            <a:pPr marL="0" marR="0">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changing per year over the last 50 years, then changes in the average close approaches count will be seen comparing the most recent decade to the last 4 decades from now.</a:t>
            </a:r>
          </a:p>
        </p:txBody>
      </p:sp>
      <p:sp>
        <p:nvSpPr>
          <p:cNvPr id="9" name="TextBox 8">
            <a:extLst>
              <a:ext uri="{FF2B5EF4-FFF2-40B4-BE49-F238E27FC236}">
                <a16:creationId xmlns:a16="http://schemas.microsoft.com/office/drawing/2014/main" id="{0E4D865E-3936-482F-BA42-E4CB93CE27E2}"/>
              </a:ext>
            </a:extLst>
          </p:cNvPr>
          <p:cNvSpPr txBox="1"/>
          <p:nvPr/>
        </p:nvSpPr>
        <p:spPr>
          <a:xfrm>
            <a:off x="709116" y="1008307"/>
            <a:ext cx="9741169" cy="1200329"/>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Are inner planets receiving more close approaches on average in the recent decade they did in the last 5 decades? </a:t>
            </a:r>
          </a:p>
        </p:txBody>
      </p:sp>
      <p:sp>
        <p:nvSpPr>
          <p:cNvPr id="10" name="TextBox 9">
            <a:extLst>
              <a:ext uri="{FF2B5EF4-FFF2-40B4-BE49-F238E27FC236}">
                <a16:creationId xmlns:a16="http://schemas.microsoft.com/office/drawing/2014/main" id="{CA764E2C-B1C8-4D69-9413-3FE90BCC33C3}"/>
              </a:ext>
            </a:extLst>
          </p:cNvPr>
          <p:cNvSpPr txBox="1"/>
          <p:nvPr/>
        </p:nvSpPr>
        <p:spPr>
          <a:xfrm>
            <a:off x="3726636" y="300421"/>
            <a:ext cx="3379451" cy="707886"/>
          </a:xfrm>
          <a:prstGeom prst="rect">
            <a:avLst/>
          </a:prstGeom>
          <a:noFill/>
        </p:spPr>
        <p:txBody>
          <a:bodyPr wrap="none" rtlCol="0">
            <a:spAutoFit/>
          </a:bodyPr>
          <a:lstStyle/>
          <a:p>
            <a:r>
              <a:rPr lang="en-US" sz="4000" dirty="0"/>
              <a:t>The Hypothesis</a:t>
            </a:r>
          </a:p>
        </p:txBody>
      </p:sp>
    </p:spTree>
    <p:extLst>
      <p:ext uri="{BB962C8B-B14F-4D97-AF65-F5344CB8AC3E}">
        <p14:creationId xmlns:p14="http://schemas.microsoft.com/office/powerpoint/2010/main" val="319824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203880"/>
            <a:ext cx="9144000" cy="825023"/>
          </a:xfrm>
        </p:spPr>
        <p:txBody>
          <a:bodyPr>
            <a:normAutofit/>
          </a:bodyPr>
          <a:lstStyle/>
          <a:p>
            <a:r>
              <a:rPr lang="en-US" sz="4400" b="1" dirty="0"/>
              <a:t>Narrowing the Scope</a:t>
            </a:r>
          </a:p>
        </p:txBody>
      </p:sp>
      <p:sp>
        <p:nvSpPr>
          <p:cNvPr id="3" name="Subtitle 2">
            <a:extLst>
              <a:ext uri="{FF2B5EF4-FFF2-40B4-BE49-F238E27FC236}">
                <a16:creationId xmlns:a16="http://schemas.microsoft.com/office/drawing/2014/main" id="{0B8832C5-0114-49B6-9282-B09381785FF5}"/>
              </a:ext>
            </a:extLst>
          </p:cNvPr>
          <p:cNvSpPr>
            <a:spLocks noGrp="1"/>
          </p:cNvSpPr>
          <p:nvPr>
            <p:ph type="subTitle" idx="1"/>
          </p:nvPr>
        </p:nvSpPr>
        <p:spPr>
          <a:xfrm>
            <a:off x="950351" y="4861155"/>
            <a:ext cx="4150321" cy="1616248"/>
          </a:xfrm>
        </p:spPr>
        <p:txBody>
          <a:bodyPr/>
          <a:lstStyle/>
          <a:p>
            <a:r>
              <a:rPr lang="en-US" dirty="0"/>
              <a:t>Observations across outer planets are not well documented as the events are harder to obtain.</a:t>
            </a:r>
          </a:p>
          <a:p>
            <a:endParaRPr lang="en-US" dirty="0"/>
          </a:p>
        </p:txBody>
      </p:sp>
      <p:pic>
        <p:nvPicPr>
          <p:cNvPr id="5" name="Picture 4">
            <a:extLst>
              <a:ext uri="{FF2B5EF4-FFF2-40B4-BE49-F238E27FC236}">
                <a16:creationId xmlns:a16="http://schemas.microsoft.com/office/drawing/2014/main" id="{7E66AE8B-C975-4EC1-92E1-A43091777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51" y="1188721"/>
            <a:ext cx="4618044" cy="3352799"/>
          </a:xfrm>
          <a:prstGeom prst="rect">
            <a:avLst/>
          </a:prstGeom>
        </p:spPr>
      </p:pic>
      <p:pic>
        <p:nvPicPr>
          <p:cNvPr id="4" name="Picture 3">
            <a:extLst>
              <a:ext uri="{FF2B5EF4-FFF2-40B4-BE49-F238E27FC236}">
                <a16:creationId xmlns:a16="http://schemas.microsoft.com/office/drawing/2014/main" id="{351CBEA4-F354-4943-AE1D-41F267230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024" y="2565243"/>
            <a:ext cx="6168254" cy="4112169"/>
          </a:xfrm>
          <a:prstGeom prst="rect">
            <a:avLst/>
          </a:prstGeom>
        </p:spPr>
      </p:pic>
      <p:sp>
        <p:nvSpPr>
          <p:cNvPr id="7" name="TextBox 6">
            <a:extLst>
              <a:ext uri="{FF2B5EF4-FFF2-40B4-BE49-F238E27FC236}">
                <a16:creationId xmlns:a16="http://schemas.microsoft.com/office/drawing/2014/main" id="{73E92FE5-A661-49E2-9B9A-90E5B075E83D}"/>
              </a:ext>
            </a:extLst>
          </p:cNvPr>
          <p:cNvSpPr txBox="1"/>
          <p:nvPr/>
        </p:nvSpPr>
        <p:spPr>
          <a:xfrm>
            <a:off x="6455664" y="1127531"/>
            <a:ext cx="5376672" cy="1200329"/>
          </a:xfrm>
          <a:prstGeom prst="rect">
            <a:avLst/>
          </a:prstGeom>
          <a:noFill/>
        </p:spPr>
        <p:txBody>
          <a:bodyPr wrap="square" rtlCol="0">
            <a:spAutoFit/>
          </a:bodyPr>
          <a:lstStyle/>
          <a:p>
            <a:pPr algn="ctr"/>
            <a:r>
              <a:rPr lang="en-US" b="1" dirty="0"/>
              <a:t>Variables:</a:t>
            </a:r>
          </a:p>
          <a:p>
            <a:pPr marL="285750" indent="-285750" algn="l">
              <a:buFont typeface="Arial" panose="020B0604020202020204" pitchFamily="34" charset="0"/>
              <a:buChar char="•"/>
            </a:pPr>
            <a:r>
              <a:rPr lang="en-US" sz="1800" b="1" dirty="0"/>
              <a:t>Range: </a:t>
            </a:r>
            <a:r>
              <a:rPr lang="en-US" sz="1800" dirty="0"/>
              <a:t>within 21 Lunar distances; ~5,000,000 miles</a:t>
            </a:r>
          </a:p>
          <a:p>
            <a:pPr marL="285750" indent="-285750" algn="l">
              <a:buFont typeface="Arial" panose="020B0604020202020204" pitchFamily="34" charset="0"/>
              <a:buChar char="•"/>
            </a:pPr>
            <a:r>
              <a:rPr lang="en-US" sz="1800" b="1" dirty="0"/>
              <a:t>Date Range</a:t>
            </a:r>
            <a:r>
              <a:rPr lang="en-US" sz="1800" dirty="0"/>
              <a:t>: 1969 to 2019</a:t>
            </a:r>
          </a:p>
          <a:p>
            <a:pPr marL="285750" indent="-285750" algn="l">
              <a:buFont typeface="Arial" panose="020B0604020202020204" pitchFamily="34" charset="0"/>
              <a:buChar char="•"/>
            </a:pPr>
            <a:r>
              <a:rPr lang="en-US" sz="1800" b="1" dirty="0"/>
              <a:t>Inner Planets</a:t>
            </a:r>
            <a:r>
              <a:rPr lang="en-US" sz="1800" dirty="0"/>
              <a:t>: Mercury, Venus, Earth, Mars</a:t>
            </a:r>
          </a:p>
        </p:txBody>
      </p:sp>
    </p:spTree>
    <p:extLst>
      <p:ext uri="{BB962C8B-B14F-4D97-AF65-F5344CB8AC3E}">
        <p14:creationId xmlns:p14="http://schemas.microsoft.com/office/powerpoint/2010/main" val="201539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Mercury</a:t>
            </a:r>
          </a:p>
        </p:txBody>
      </p:sp>
      <p:pic>
        <p:nvPicPr>
          <p:cNvPr id="5" name="Picture 4">
            <a:extLst>
              <a:ext uri="{FF2B5EF4-FFF2-40B4-BE49-F238E27FC236}">
                <a16:creationId xmlns:a16="http://schemas.microsoft.com/office/drawing/2014/main" id="{13B96306-120F-4816-90BF-D3BF2F1DB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491875"/>
            <a:ext cx="7635674" cy="4329973"/>
          </a:xfrm>
          <a:prstGeom prst="rect">
            <a:avLst/>
          </a:prstGeom>
        </p:spPr>
      </p:pic>
      <p:sp>
        <p:nvSpPr>
          <p:cNvPr id="4" name="TextBox 3">
            <a:extLst>
              <a:ext uri="{FF2B5EF4-FFF2-40B4-BE49-F238E27FC236}">
                <a16:creationId xmlns:a16="http://schemas.microsoft.com/office/drawing/2014/main" id="{95C270D9-6F59-41CD-AF21-D85C7B251649}"/>
              </a:ext>
            </a:extLst>
          </p:cNvPr>
          <p:cNvSpPr txBox="1"/>
          <p:nvPr/>
        </p:nvSpPr>
        <p:spPr>
          <a:xfrm>
            <a:off x="8372048" y="1900267"/>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0.070729</a:t>
            </a:r>
          </a:p>
          <a:p>
            <a:pPr marL="285750" indent="-285750">
              <a:buFont typeface="Arial" panose="020B0604020202020204" pitchFamily="34" charset="0"/>
              <a:buChar char="•"/>
            </a:pPr>
            <a:r>
              <a:rPr lang="en-US" sz="1600" b="1" dirty="0"/>
              <a:t>Correlation Coefficient</a:t>
            </a:r>
            <a:r>
              <a:rPr lang="en-US" sz="1600" dirty="0"/>
              <a:t>: 0.065116</a:t>
            </a:r>
          </a:p>
        </p:txBody>
      </p:sp>
      <p:sp>
        <p:nvSpPr>
          <p:cNvPr id="6" name="TextBox 5">
            <a:extLst>
              <a:ext uri="{FF2B5EF4-FFF2-40B4-BE49-F238E27FC236}">
                <a16:creationId xmlns:a16="http://schemas.microsoft.com/office/drawing/2014/main" id="{CC041F36-EE45-4B8E-B8B0-58793661CF2C}"/>
              </a:ext>
            </a:extLst>
          </p:cNvPr>
          <p:cNvSpPr txBox="1"/>
          <p:nvPr/>
        </p:nvSpPr>
        <p:spPr>
          <a:xfrm>
            <a:off x="8384240" y="321865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Cannot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79871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Venus</a:t>
            </a:r>
          </a:p>
        </p:txBody>
      </p:sp>
      <p:pic>
        <p:nvPicPr>
          <p:cNvPr id="6" name="Picture 5">
            <a:extLst>
              <a:ext uri="{FF2B5EF4-FFF2-40B4-BE49-F238E27FC236}">
                <a16:creationId xmlns:a16="http://schemas.microsoft.com/office/drawing/2014/main" id="{A5E4FA7F-6AC5-4CB3-8623-69D03D59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7" y="1234439"/>
            <a:ext cx="8187425" cy="4139993"/>
          </a:xfrm>
          <a:prstGeom prst="rect">
            <a:avLst/>
          </a:prstGeom>
        </p:spPr>
      </p:pic>
      <p:sp>
        <p:nvSpPr>
          <p:cNvPr id="4" name="TextBox 3">
            <a:extLst>
              <a:ext uri="{FF2B5EF4-FFF2-40B4-BE49-F238E27FC236}">
                <a16:creationId xmlns:a16="http://schemas.microsoft.com/office/drawing/2014/main" id="{B1F06323-06A9-4982-8FDA-5356D2499146}"/>
              </a:ext>
            </a:extLst>
          </p:cNvPr>
          <p:cNvSpPr txBox="1"/>
          <p:nvPr/>
        </p:nvSpPr>
        <p:spPr>
          <a:xfrm>
            <a:off x="8723376" y="1824135"/>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0.000970</a:t>
            </a:r>
          </a:p>
          <a:p>
            <a:pPr marL="285750" indent="-285750">
              <a:buFont typeface="Arial" panose="020B0604020202020204" pitchFamily="34" charset="0"/>
              <a:buChar char="•"/>
            </a:pPr>
            <a:r>
              <a:rPr lang="en-US" sz="1600" b="1" dirty="0"/>
              <a:t>Correlation Coefficient</a:t>
            </a:r>
            <a:r>
              <a:rPr lang="en-US" sz="1600" dirty="0"/>
              <a:t>: 0.200959</a:t>
            </a:r>
          </a:p>
        </p:txBody>
      </p:sp>
      <p:sp>
        <p:nvSpPr>
          <p:cNvPr id="5" name="TextBox 4">
            <a:extLst>
              <a:ext uri="{FF2B5EF4-FFF2-40B4-BE49-F238E27FC236}">
                <a16:creationId xmlns:a16="http://schemas.microsoft.com/office/drawing/2014/main" id="{8BE5CE07-4EA2-4F4D-85D3-394BCC0A68A2}"/>
              </a:ext>
            </a:extLst>
          </p:cNvPr>
          <p:cNvSpPr txBox="1"/>
          <p:nvPr/>
        </p:nvSpPr>
        <p:spPr>
          <a:xfrm>
            <a:off x="8723376" y="2825075"/>
            <a:ext cx="4791456" cy="1354217"/>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Significant enough to Reject </a:t>
            </a:r>
          </a:p>
          <a:p>
            <a:r>
              <a:rPr lang="en-US" sz="1600" dirty="0"/>
              <a:t>      the Null Hypothesis</a:t>
            </a:r>
          </a:p>
          <a:p>
            <a:pPr marL="285750" indent="-285750">
              <a:buFont typeface="Arial" panose="020B0604020202020204" pitchFamily="34" charset="0"/>
              <a:buChar char="•"/>
            </a:pPr>
            <a:r>
              <a:rPr lang="en-US" sz="1600" dirty="0"/>
              <a:t>There is a weak positive </a:t>
            </a:r>
          </a:p>
          <a:p>
            <a:r>
              <a:rPr lang="en-US" sz="1600" dirty="0"/>
              <a:t>       correlation occurring.</a:t>
            </a:r>
          </a:p>
        </p:txBody>
      </p:sp>
    </p:spTree>
    <p:extLst>
      <p:ext uri="{BB962C8B-B14F-4D97-AF65-F5344CB8AC3E}">
        <p14:creationId xmlns:p14="http://schemas.microsoft.com/office/powerpoint/2010/main" val="341823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Mars</a:t>
            </a:r>
          </a:p>
        </p:txBody>
      </p:sp>
      <p:pic>
        <p:nvPicPr>
          <p:cNvPr id="5" name="Picture 4">
            <a:extLst>
              <a:ext uri="{FF2B5EF4-FFF2-40B4-BE49-F238E27FC236}">
                <a16:creationId xmlns:a16="http://schemas.microsoft.com/office/drawing/2014/main" id="{C343577E-1783-4620-8A22-6F381A39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 y="1675996"/>
            <a:ext cx="7815072" cy="3506008"/>
          </a:xfrm>
          <a:prstGeom prst="rect">
            <a:avLst/>
          </a:prstGeom>
        </p:spPr>
      </p:pic>
      <p:sp>
        <p:nvSpPr>
          <p:cNvPr id="4" name="TextBox 3">
            <a:extLst>
              <a:ext uri="{FF2B5EF4-FFF2-40B4-BE49-F238E27FC236}">
                <a16:creationId xmlns:a16="http://schemas.microsoft.com/office/drawing/2014/main" id="{C828555D-73C1-4C95-A363-344B2966C4FD}"/>
              </a:ext>
            </a:extLst>
          </p:cNvPr>
          <p:cNvSpPr txBox="1"/>
          <p:nvPr/>
        </p:nvSpPr>
        <p:spPr>
          <a:xfrm>
            <a:off x="8577072" y="1782340"/>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0.005003</a:t>
            </a:r>
          </a:p>
          <a:p>
            <a:pPr marL="285750" indent="-285750">
              <a:buFont typeface="Arial" panose="020B0604020202020204" pitchFamily="34" charset="0"/>
              <a:buChar char="•"/>
            </a:pPr>
            <a:r>
              <a:rPr lang="en-US" sz="1600" b="1" dirty="0"/>
              <a:t>Correlation Coefficient</a:t>
            </a:r>
            <a:r>
              <a:rPr lang="en-US" sz="1600" dirty="0"/>
              <a:t>: 0.149908</a:t>
            </a:r>
          </a:p>
        </p:txBody>
      </p:sp>
      <p:sp>
        <p:nvSpPr>
          <p:cNvPr id="7" name="TextBox 6">
            <a:extLst>
              <a:ext uri="{FF2B5EF4-FFF2-40B4-BE49-F238E27FC236}">
                <a16:creationId xmlns:a16="http://schemas.microsoft.com/office/drawing/2014/main" id="{555F485D-4E93-4167-9B7B-267109B76F49}"/>
              </a:ext>
            </a:extLst>
          </p:cNvPr>
          <p:cNvSpPr txBox="1"/>
          <p:nvPr/>
        </p:nvSpPr>
        <p:spPr>
          <a:xfrm>
            <a:off x="8522208" y="312721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91882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9D5BA1-38F5-4D76-9999-9DBA0CF889A9}"/>
              </a:ext>
            </a:extLst>
          </p:cNvPr>
          <p:cNvSpPr txBox="1"/>
          <p:nvPr/>
        </p:nvSpPr>
        <p:spPr>
          <a:xfrm>
            <a:off x="870120" y="310767"/>
            <a:ext cx="10048359" cy="4462760"/>
          </a:xfrm>
          <a:prstGeom prst="rect">
            <a:avLst/>
          </a:prstGeom>
          <a:noFill/>
        </p:spPr>
        <p:txBody>
          <a:bodyPr wrap="square" rtlCol="0">
            <a:spAutoFit/>
          </a:bodyPr>
          <a:lstStyle/>
          <a:p>
            <a:pPr algn="ctr"/>
            <a:r>
              <a:rPr lang="en-US" sz="4000" b="1" dirty="0"/>
              <a:t>Overview</a:t>
            </a:r>
          </a:p>
          <a:p>
            <a:pPr algn="ctr"/>
            <a:endParaRPr lang="en-US" sz="1000" b="1" dirty="0"/>
          </a:p>
          <a:p>
            <a:pPr marL="285750" indent="-285750">
              <a:buFont typeface="Arial" panose="020B0604020202020204" pitchFamily="34" charset="0"/>
              <a:buChar char="•"/>
            </a:pPr>
            <a:r>
              <a:rPr lang="en-US" sz="2000" dirty="0"/>
              <a:t>The known number of asteroid is estimated  to be 1,016,447. –</a:t>
            </a:r>
            <a:r>
              <a:rPr lang="en-US" sz="2000" dirty="0">
                <a:hlinkClick r:id="rId2"/>
              </a:rPr>
              <a:t>NASA</a:t>
            </a:r>
            <a:endParaRPr lang="en-US" sz="2000" dirty="0"/>
          </a:p>
          <a:p>
            <a:endParaRPr lang="en-US" sz="1400" b="0" i="0" dirty="0">
              <a:solidFill>
                <a:srgbClr val="3A3A3A"/>
              </a:solidFill>
              <a:effectLst/>
              <a:latin typeface="Metropolis"/>
            </a:endParaRPr>
          </a:p>
          <a:p>
            <a:pPr marL="285750" indent="-285750">
              <a:buFont typeface="Arial" panose="020B0604020202020204" pitchFamily="34" charset="0"/>
              <a:buChar char="•"/>
            </a:pPr>
            <a:r>
              <a:rPr lang="en-US" sz="2000" dirty="0">
                <a:solidFill>
                  <a:srgbClr val="3A3A3A"/>
                </a:solidFill>
                <a:latin typeface="Metropolis"/>
              </a:rPr>
              <a:t>The majority of asteroids </a:t>
            </a:r>
            <a:r>
              <a:rPr lang="en-US" sz="2000" b="0" i="0" dirty="0">
                <a:solidFill>
                  <a:srgbClr val="3A3A3A"/>
                </a:solidFill>
                <a:effectLst/>
                <a:latin typeface="Metropolis"/>
              </a:rPr>
              <a:t>orbiting the sun are located between Mars and Jupiter (estimated 1.1 to 1.9 million). These are known as the Main asteroid belt. –</a:t>
            </a:r>
            <a:r>
              <a:rPr lang="en-US" sz="2000" dirty="0">
                <a:hlinkClick r:id="rId2"/>
              </a:rPr>
              <a:t>NASA</a:t>
            </a:r>
            <a:endParaRPr lang="en-US" sz="2000" dirty="0"/>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Asteroids located near earth are estimated at 10,000. Roughly 800 are 1 kilometer in diameter.</a:t>
            </a:r>
            <a:r>
              <a:rPr lang="en-US" sz="2000" b="0" i="0" dirty="0">
                <a:solidFill>
                  <a:srgbClr val="3A3A3A"/>
                </a:solidFill>
                <a:effectLst/>
                <a:latin typeface="Metropolis"/>
              </a:rPr>
              <a:t> –</a:t>
            </a:r>
            <a:r>
              <a:rPr lang="en-US" sz="2000" dirty="0">
                <a:hlinkClick r:id="rId2"/>
              </a:rPr>
              <a:t>NASA</a:t>
            </a:r>
            <a:endParaRPr lang="en-US" sz="2000" dirty="0">
              <a:solidFill>
                <a:srgbClr val="3A3A3A"/>
              </a:solidFill>
              <a:latin typeface="Metropolis"/>
            </a:endParaRPr>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The composition of asteroids  predominately  contain chondrite (known as C-type), silicates (S-type) , and metals (M-type). </a:t>
            </a:r>
            <a:r>
              <a:rPr lang="en-US" sz="2000" b="0" i="0" dirty="0">
                <a:solidFill>
                  <a:srgbClr val="3A3A3A"/>
                </a:solidFill>
                <a:effectLst/>
                <a:latin typeface="Metropolis"/>
              </a:rPr>
              <a:t>–</a:t>
            </a:r>
            <a:r>
              <a:rPr lang="en-US" sz="2000" dirty="0">
                <a:hlinkClick r:id="rId2"/>
              </a:rPr>
              <a:t>NASA</a:t>
            </a:r>
            <a:endParaRPr lang="en-US" sz="20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000" b="0" i="0" dirty="0">
                <a:solidFill>
                  <a:srgbClr val="3A3A3A"/>
                </a:solidFill>
                <a:effectLst/>
                <a:latin typeface="Metropolis"/>
              </a:rPr>
              <a:t>What can we learn from all this data?</a:t>
            </a:r>
          </a:p>
          <a:p>
            <a:endParaRPr lang="en-US" dirty="0"/>
          </a:p>
        </p:txBody>
      </p:sp>
      <p:pic>
        <p:nvPicPr>
          <p:cNvPr id="10" name="Picture 9">
            <a:extLst>
              <a:ext uri="{FF2B5EF4-FFF2-40B4-BE49-F238E27FC236}">
                <a16:creationId xmlns:a16="http://schemas.microsoft.com/office/drawing/2014/main" id="{A06A504E-C104-4EE7-BB13-6B6C05E3CA0C}"/>
              </a:ext>
            </a:extLst>
          </p:cNvPr>
          <p:cNvPicPr>
            <a:picLocks noChangeAspect="1"/>
          </p:cNvPicPr>
          <p:nvPr/>
        </p:nvPicPr>
        <p:blipFill>
          <a:blip r:embed="rId3"/>
          <a:stretch>
            <a:fillRect/>
          </a:stretch>
        </p:blipFill>
        <p:spPr>
          <a:xfrm>
            <a:off x="0" y="4828375"/>
            <a:ext cx="12192000" cy="1710659"/>
          </a:xfrm>
          <a:prstGeom prst="rect">
            <a:avLst/>
          </a:prstGeom>
          <a:solidFill>
            <a:srgbClr val="FFFFFF"/>
          </a:solidFill>
        </p:spPr>
      </p:pic>
      <p:sp>
        <p:nvSpPr>
          <p:cNvPr id="12" name="Arrow: Down 11">
            <a:extLst>
              <a:ext uri="{FF2B5EF4-FFF2-40B4-BE49-F238E27FC236}">
                <a16:creationId xmlns:a16="http://schemas.microsoft.com/office/drawing/2014/main" id="{203BBDE6-EF58-4AA8-93C4-8469BCF200B1}"/>
              </a:ext>
            </a:extLst>
          </p:cNvPr>
          <p:cNvSpPr/>
          <p:nvPr/>
        </p:nvSpPr>
        <p:spPr>
          <a:xfrm rot="16200000">
            <a:off x="2384418" y="3497943"/>
            <a:ext cx="739587" cy="340045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244C330-F40D-4485-935C-C34FF4FBA5A3}"/>
              </a:ext>
            </a:extLst>
          </p:cNvPr>
          <p:cNvSpPr txBox="1"/>
          <p:nvPr/>
        </p:nvSpPr>
        <p:spPr>
          <a:xfrm>
            <a:off x="1058387" y="5013503"/>
            <a:ext cx="2989395" cy="369332"/>
          </a:xfrm>
          <a:prstGeom prst="rect">
            <a:avLst/>
          </a:prstGeom>
          <a:noFill/>
        </p:spPr>
        <p:txBody>
          <a:bodyPr wrap="square" rtlCol="0">
            <a:spAutoFit/>
          </a:bodyPr>
          <a:lstStyle/>
          <a:p>
            <a:r>
              <a:rPr lang="en-US" b="1" dirty="0">
                <a:solidFill>
                  <a:schemeClr val="bg1"/>
                </a:solidFill>
              </a:rPr>
              <a:t> 1 Astronomical Unit (AU)</a:t>
            </a:r>
          </a:p>
        </p:txBody>
      </p:sp>
      <p:sp>
        <p:nvSpPr>
          <p:cNvPr id="16" name="Oval 15">
            <a:extLst>
              <a:ext uri="{FF2B5EF4-FFF2-40B4-BE49-F238E27FC236}">
                <a16:creationId xmlns:a16="http://schemas.microsoft.com/office/drawing/2014/main" id="{1AF9BD6A-19EC-47FA-927D-A4470DFAB671}"/>
              </a:ext>
            </a:extLst>
          </p:cNvPr>
          <p:cNvSpPr/>
          <p:nvPr/>
        </p:nvSpPr>
        <p:spPr>
          <a:xfrm>
            <a:off x="5483748" y="4903809"/>
            <a:ext cx="1126693" cy="496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BC325E2-2A13-42B5-B977-EE0863CA45DE}"/>
              </a:ext>
            </a:extLst>
          </p:cNvPr>
          <p:cNvSpPr txBox="1"/>
          <p:nvPr/>
        </p:nvSpPr>
        <p:spPr>
          <a:xfrm>
            <a:off x="5369637" y="4903809"/>
            <a:ext cx="1452725" cy="461665"/>
          </a:xfrm>
          <a:prstGeom prst="rect">
            <a:avLst/>
          </a:prstGeom>
          <a:noFill/>
        </p:spPr>
        <p:txBody>
          <a:bodyPr wrap="square" rtlCol="0">
            <a:spAutoFit/>
          </a:bodyPr>
          <a:lstStyle/>
          <a:p>
            <a:pPr algn="ctr"/>
            <a:r>
              <a:rPr lang="en-US" sz="1200" b="1" dirty="0"/>
              <a:t>Main </a:t>
            </a:r>
          </a:p>
          <a:p>
            <a:pPr algn="ctr"/>
            <a:r>
              <a:rPr lang="en-US" sz="1200" b="1" dirty="0"/>
              <a:t>Asteroid belt</a:t>
            </a:r>
          </a:p>
        </p:txBody>
      </p:sp>
      <p:sp>
        <p:nvSpPr>
          <p:cNvPr id="19" name="Oval 18">
            <a:extLst>
              <a:ext uri="{FF2B5EF4-FFF2-40B4-BE49-F238E27FC236}">
                <a16:creationId xmlns:a16="http://schemas.microsoft.com/office/drawing/2014/main" id="{0FE11DB7-7405-4A18-8FE9-E044E2C4795F}"/>
              </a:ext>
            </a:extLst>
          </p:cNvPr>
          <p:cNvSpPr/>
          <p:nvPr/>
        </p:nvSpPr>
        <p:spPr>
          <a:xfrm>
            <a:off x="3570021" y="6042646"/>
            <a:ext cx="1741225" cy="49638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68407E-BBBE-4EB5-91A3-AC17915E5474}"/>
              </a:ext>
            </a:extLst>
          </p:cNvPr>
          <p:cNvSpPr txBox="1"/>
          <p:nvPr/>
        </p:nvSpPr>
        <p:spPr>
          <a:xfrm>
            <a:off x="3674790" y="6152340"/>
            <a:ext cx="1531686" cy="276999"/>
          </a:xfrm>
          <a:prstGeom prst="rect">
            <a:avLst/>
          </a:prstGeom>
          <a:noFill/>
        </p:spPr>
        <p:txBody>
          <a:bodyPr wrap="square" rtlCol="0">
            <a:spAutoFit/>
          </a:bodyPr>
          <a:lstStyle/>
          <a:p>
            <a:r>
              <a:rPr lang="en-US" sz="1200" b="1" dirty="0"/>
              <a:t>Near Earth Asteroids</a:t>
            </a:r>
          </a:p>
        </p:txBody>
      </p:sp>
    </p:spTree>
    <p:extLst>
      <p:ext uri="{BB962C8B-B14F-4D97-AF65-F5344CB8AC3E}">
        <p14:creationId xmlns:p14="http://schemas.microsoft.com/office/powerpoint/2010/main" val="137023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Earth</a:t>
            </a:r>
          </a:p>
        </p:txBody>
      </p:sp>
      <p:pic>
        <p:nvPicPr>
          <p:cNvPr id="8" name="Picture 7">
            <a:extLst>
              <a:ext uri="{FF2B5EF4-FFF2-40B4-BE49-F238E27FC236}">
                <a16:creationId xmlns:a16="http://schemas.microsoft.com/office/drawing/2014/main" id="{51C1A904-B1E9-4991-9D09-FF92B75E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0" y="3849822"/>
            <a:ext cx="5836113" cy="2705670"/>
          </a:xfrm>
          <a:prstGeom prst="rect">
            <a:avLst/>
          </a:prstGeom>
        </p:spPr>
      </p:pic>
      <p:sp>
        <p:nvSpPr>
          <p:cNvPr id="4" name="TextBox 3">
            <a:extLst>
              <a:ext uri="{FF2B5EF4-FFF2-40B4-BE49-F238E27FC236}">
                <a16:creationId xmlns:a16="http://schemas.microsoft.com/office/drawing/2014/main" id="{27347AB7-0685-4718-B2D2-969BAB70595D}"/>
              </a:ext>
            </a:extLst>
          </p:cNvPr>
          <p:cNvSpPr txBox="1"/>
          <p:nvPr/>
        </p:nvSpPr>
        <p:spPr>
          <a:xfrm>
            <a:off x="6874664" y="1302583"/>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0.0000001</a:t>
            </a:r>
          </a:p>
          <a:p>
            <a:pPr marL="285750" indent="-285750">
              <a:buFont typeface="Arial" panose="020B0604020202020204" pitchFamily="34" charset="0"/>
              <a:buChar char="•"/>
            </a:pPr>
            <a:r>
              <a:rPr lang="en-US" sz="1600" b="1" dirty="0"/>
              <a:t>Correlation Coefficient</a:t>
            </a:r>
            <a:r>
              <a:rPr lang="en-US" sz="1600" dirty="0"/>
              <a:t>: .551913</a:t>
            </a:r>
          </a:p>
        </p:txBody>
      </p:sp>
      <p:sp>
        <p:nvSpPr>
          <p:cNvPr id="5" name="TextBox 4">
            <a:extLst>
              <a:ext uri="{FF2B5EF4-FFF2-40B4-BE49-F238E27FC236}">
                <a16:creationId xmlns:a16="http://schemas.microsoft.com/office/drawing/2014/main" id="{5126CD73-C522-4B5F-8934-4F8D8AC8B860}"/>
              </a:ext>
            </a:extLst>
          </p:cNvPr>
          <p:cNvSpPr txBox="1"/>
          <p:nvPr/>
        </p:nvSpPr>
        <p:spPr>
          <a:xfrm>
            <a:off x="6886856" y="2583933"/>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moderately positive </a:t>
            </a:r>
          </a:p>
          <a:p>
            <a:r>
              <a:rPr lang="en-US" sz="1600" dirty="0"/>
              <a:t>       correlation occurring.</a:t>
            </a:r>
          </a:p>
        </p:txBody>
      </p:sp>
      <p:pic>
        <p:nvPicPr>
          <p:cNvPr id="13" name="Picture 12">
            <a:extLst>
              <a:ext uri="{FF2B5EF4-FFF2-40B4-BE49-F238E27FC236}">
                <a16:creationId xmlns:a16="http://schemas.microsoft.com/office/drawing/2014/main" id="{9D845889-13EC-4824-97EC-724BB0B52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6" y="1133513"/>
            <a:ext cx="5844247" cy="2705670"/>
          </a:xfrm>
          <a:prstGeom prst="rect">
            <a:avLst/>
          </a:prstGeom>
        </p:spPr>
      </p:pic>
    </p:spTree>
    <p:extLst>
      <p:ext uri="{BB962C8B-B14F-4D97-AF65-F5344CB8AC3E}">
        <p14:creationId xmlns:p14="http://schemas.microsoft.com/office/powerpoint/2010/main" val="347315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Analysis of the Data</a:t>
            </a:r>
          </a:p>
        </p:txBody>
      </p:sp>
      <p:pic>
        <p:nvPicPr>
          <p:cNvPr id="6" name="Picture 5">
            <a:extLst>
              <a:ext uri="{FF2B5EF4-FFF2-40B4-BE49-F238E27FC236}">
                <a16:creationId xmlns:a16="http://schemas.microsoft.com/office/drawing/2014/main" id="{85ED74F1-E6AD-4855-B930-2E15927C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8" y="1240413"/>
            <a:ext cx="5487650" cy="3658433"/>
          </a:xfrm>
          <a:prstGeom prst="rect">
            <a:avLst/>
          </a:prstGeom>
        </p:spPr>
      </p:pic>
      <p:sp>
        <p:nvSpPr>
          <p:cNvPr id="4" name="TextBox 3">
            <a:extLst>
              <a:ext uri="{FF2B5EF4-FFF2-40B4-BE49-F238E27FC236}">
                <a16:creationId xmlns:a16="http://schemas.microsoft.com/office/drawing/2014/main" id="{87959C1B-6BF4-45C8-9116-C11385E9BFCC}"/>
              </a:ext>
            </a:extLst>
          </p:cNvPr>
          <p:cNvSpPr txBox="1"/>
          <p:nvPr/>
        </p:nvSpPr>
        <p:spPr>
          <a:xfrm>
            <a:off x="7252616" y="3582888"/>
            <a:ext cx="3456432" cy="1846659"/>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High evidence to Reject the Null Hypothesis</a:t>
            </a:r>
          </a:p>
          <a:p>
            <a:pPr marL="285750" indent="-285750">
              <a:buFont typeface="Arial" panose="020B0604020202020204" pitchFamily="34" charset="0"/>
              <a:buChar char="•"/>
            </a:pPr>
            <a:r>
              <a:rPr lang="en-US" sz="1600" dirty="0"/>
              <a:t>There is a positive trend of asteroids detected across all inner planets, however at different rates.</a:t>
            </a:r>
          </a:p>
          <a:p>
            <a:pPr marL="285750" indent="-285750">
              <a:buFont typeface="Arial" panose="020B0604020202020204" pitchFamily="34" charset="0"/>
              <a:buChar char="•"/>
            </a:pPr>
            <a:endParaRPr lang="en-US" sz="1600" dirty="0"/>
          </a:p>
        </p:txBody>
      </p:sp>
      <p:sp>
        <p:nvSpPr>
          <p:cNvPr id="5" name="TextBox 4">
            <a:extLst>
              <a:ext uri="{FF2B5EF4-FFF2-40B4-BE49-F238E27FC236}">
                <a16:creationId xmlns:a16="http://schemas.microsoft.com/office/drawing/2014/main" id="{82167E92-BBF5-4A9A-995A-145B64F0509A}"/>
              </a:ext>
            </a:extLst>
          </p:cNvPr>
          <p:cNvSpPr txBox="1"/>
          <p:nvPr/>
        </p:nvSpPr>
        <p:spPr>
          <a:xfrm>
            <a:off x="7252616" y="1633124"/>
            <a:ext cx="3468624" cy="1846659"/>
          </a:xfrm>
          <a:prstGeom prst="rect">
            <a:avLst/>
          </a:prstGeom>
          <a:noFill/>
        </p:spPr>
        <p:txBody>
          <a:bodyPr wrap="square" rtlCol="0">
            <a:spAutoFit/>
          </a:bodyPr>
          <a:lstStyle/>
          <a:p>
            <a:r>
              <a:rPr lang="en-US" b="1" dirty="0"/>
              <a:t>T-Test:</a:t>
            </a:r>
          </a:p>
          <a:p>
            <a:pPr marL="285750" indent="-285750">
              <a:buFont typeface="Arial" panose="020B0604020202020204" pitchFamily="34" charset="0"/>
              <a:buChar char="•"/>
            </a:pPr>
            <a:r>
              <a:rPr lang="en-US" sz="1600" dirty="0"/>
              <a:t>Mercury and Mar’s T-test was the only one that did not show a significant difference between the sample set’s means.</a:t>
            </a:r>
          </a:p>
          <a:p>
            <a:pPr marL="285750" indent="-285750">
              <a:buFont typeface="Arial" panose="020B0604020202020204" pitchFamily="34" charset="0"/>
              <a:buChar char="•"/>
            </a:pPr>
            <a:r>
              <a:rPr lang="en-US" sz="1600" b="1" dirty="0"/>
              <a:t>F-statistic</a:t>
            </a:r>
            <a:r>
              <a:rPr lang="en-US" sz="1600" dirty="0"/>
              <a:t>: 2.46485</a:t>
            </a:r>
          </a:p>
          <a:p>
            <a:pPr marL="285750" indent="-285750">
              <a:buFont typeface="Arial" panose="020B0604020202020204" pitchFamily="34" charset="0"/>
              <a:buChar char="•"/>
            </a:pPr>
            <a:r>
              <a:rPr lang="en-US" sz="1600" b="1" dirty="0"/>
              <a:t>P-Value</a:t>
            </a:r>
            <a:r>
              <a:rPr lang="en-US" sz="1600" dirty="0"/>
              <a:t>: 0.119577</a:t>
            </a:r>
          </a:p>
        </p:txBody>
      </p:sp>
    </p:spTree>
    <p:extLst>
      <p:ext uri="{BB962C8B-B14F-4D97-AF65-F5344CB8AC3E}">
        <p14:creationId xmlns:p14="http://schemas.microsoft.com/office/powerpoint/2010/main" val="22325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BC64-8621-4E42-B7D2-72DCBC53C1B8}"/>
              </a:ext>
            </a:extLst>
          </p:cNvPr>
          <p:cNvSpPr>
            <a:spLocks noGrp="1"/>
          </p:cNvSpPr>
          <p:nvPr>
            <p:ph type="title"/>
          </p:nvPr>
        </p:nvSpPr>
        <p:spPr>
          <a:xfrm>
            <a:off x="4261757" y="-105138"/>
            <a:ext cx="3668486" cy="1325563"/>
          </a:xfrm>
        </p:spPr>
        <p:txBody>
          <a:bodyPr>
            <a:normAutofit/>
          </a:bodyPr>
          <a:lstStyle/>
          <a:p>
            <a:r>
              <a:rPr lang="en-US" sz="4000" dirty="0"/>
              <a:t>References</a:t>
            </a:r>
          </a:p>
        </p:txBody>
      </p:sp>
      <p:sp>
        <p:nvSpPr>
          <p:cNvPr id="5" name="TextBox 4">
            <a:extLst>
              <a:ext uri="{FF2B5EF4-FFF2-40B4-BE49-F238E27FC236}">
                <a16:creationId xmlns:a16="http://schemas.microsoft.com/office/drawing/2014/main" id="{C667B110-6141-445B-BE0C-2C812CFFEC2C}"/>
              </a:ext>
            </a:extLst>
          </p:cNvPr>
          <p:cNvSpPr txBox="1"/>
          <p:nvPr/>
        </p:nvSpPr>
        <p:spPr>
          <a:xfrm>
            <a:off x="333103" y="893853"/>
            <a:ext cx="11201399" cy="55707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References for the presentation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 Analysis of Asteroids Orbits overview: 	</a:t>
            </a:r>
            <a:r>
              <a:rPr kumimoji="0" lang="en-US" sz="1600" b="0" i="0" u="none" strike="noStrike" kern="1200" cap="none" spc="0" normalizeH="0" baseline="0" noProof="0" dirty="0">
                <a:ln>
                  <a:noFill/>
                </a:ln>
                <a:solidFill>
                  <a:prstClr val="black"/>
                </a:solidFill>
                <a:effectLst/>
                <a:uLnTx/>
                <a:uFillTx/>
                <a:latin typeface="-apple-system"/>
                <a:ea typeface="+mn-ea"/>
                <a:cs typeface="+mn-cs"/>
                <a:hlinkClick r:id="rId2" tooltip="README.md"/>
              </a:rPr>
              <a:t>README.md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Final Report 				</a:t>
            </a:r>
            <a:r>
              <a:rPr kumimoji="0" lang="en-US" sz="1600" b="0" i="0" u="sng" strike="noStrike" kern="1200" cap="none" spc="0" normalizeH="0" baseline="0" noProof="0" dirty="0">
                <a:ln>
                  <a:noFill/>
                </a:ln>
                <a:solidFill>
                  <a:srgbClr val="24292E"/>
                </a:solidFill>
                <a:effectLst/>
                <a:uLnTx/>
                <a:uFillTx/>
                <a:latin typeface="-apple-system"/>
                <a:ea typeface="+mn-ea"/>
                <a:cs typeface="+mn-cs"/>
                <a:hlinkClick r:id="rId3" tooltip="asteroid_analysisFinal.pptx"/>
              </a:rPr>
              <a:t>analysisFinal.pptx</a:t>
            </a:r>
            <a:endParaRPr kumimoji="0" lang="en-US" sz="1600" b="0" i="0" u="sng"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GitHub  Parent Repository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Link</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4292E"/>
                </a:solidFill>
                <a:effectLst/>
                <a:uLnTx/>
                <a:uFillTx/>
                <a:latin typeface="-apple-system"/>
                <a:ea typeface="+mn-ea"/>
                <a:cs typeface="+mn-cs"/>
              </a:rPr>
              <a:t>NASA API				</a:t>
            </a:r>
            <a:r>
              <a:rPr kumimoji="0" lang="en-US" sz="1600" b="0" i="0" u="none" strike="noStrike" kern="1200" cap="none" spc="0" normalizeH="0" baseline="0" noProof="0" dirty="0">
                <a:ln>
                  <a:noFill/>
                </a:ln>
                <a:solidFill>
                  <a:srgbClr val="24292E"/>
                </a:solidFill>
                <a:effectLst/>
                <a:uLnTx/>
                <a:uFillTx/>
                <a:latin typeface="-apple-system"/>
                <a:ea typeface="+mn-ea"/>
                <a:cs typeface="+mn-cs"/>
                <a:hlinkClick r:id="rId5"/>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24292E"/>
                </a:solidFill>
                <a:effectLst/>
                <a:uLnTx/>
                <a:uFillTx/>
                <a:latin typeface="-apple-system"/>
                <a:ea typeface="+mn-ea"/>
                <a:cs typeface="+mn-cs"/>
              </a:rPr>
              <a:t>Asterrank</a:t>
            </a:r>
            <a:r>
              <a:rPr kumimoji="0" lang="en-US" sz="1600" b="0" i="0" u="none" strike="noStrike" kern="1200" cap="none" spc="0" normalizeH="0" baseline="0" noProof="0" dirty="0">
                <a:ln>
                  <a:noFill/>
                </a:ln>
                <a:solidFill>
                  <a:srgbClr val="24292E"/>
                </a:solidFill>
                <a:effectLst/>
                <a:uLnTx/>
                <a:uFillTx/>
                <a:latin typeface="-apple-system"/>
                <a:ea typeface="+mn-ea"/>
                <a:cs typeface="+mn-cs"/>
              </a:rPr>
              <a:t>				</a:t>
            </a:r>
            <a:r>
              <a:rPr kumimoji="0" lang="en-US" sz="1600" b="0" i="0" u="none" strike="noStrike" kern="1200" cap="none" spc="0" normalizeH="0" baseline="0" noProof="0" dirty="0">
                <a:ln>
                  <a:noFill/>
                </a:ln>
                <a:solidFill>
                  <a:srgbClr val="24292E"/>
                </a:solidFill>
                <a:effectLst/>
                <a:uLnTx/>
                <a:uFillTx/>
                <a:latin typeface="-apple-system"/>
                <a:ea typeface="+mn-ea"/>
                <a:cs typeface="+mn-cs"/>
                <a:hlinkClick r:id="rId6"/>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Do rare earth elements exist in significant quantities on asteroids near earth?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kumimoji="0" lang="en-US" sz="1600" b="0" i="0" u="sng" strike="noStrike" kern="1200" cap="none" spc="0" normalizeH="0" baseline="0" noProof="0" dirty="0">
                <a:ln>
                  <a:noFill/>
                </a:ln>
                <a:solidFill>
                  <a:prstClr val="black"/>
                </a:solidFill>
                <a:effectLst/>
                <a:uLnTx/>
                <a:uFillTx/>
                <a:latin typeface="-apple-system"/>
                <a:ea typeface="+mn-ea"/>
                <a:cs typeface="+mn-cs"/>
                <a:hlinkClick r:id="rId7" tooltip="asteroid4.ipynb"/>
              </a:rPr>
              <a:t>asteroid4.ipynb</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GitHub Parent folder Link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Link</a:t>
            </a:r>
            <a:endParaRPr kumimoji="0" lang="en-US" sz="1600" b="0" i="0" u="none" strike="noStrike" kern="1200" cap="none" spc="0" normalizeH="0" baseline="0" noProof="0" dirty="0">
              <a:ln>
                <a:noFill/>
              </a:ln>
              <a:solidFill>
                <a:prstClr val="black"/>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Density of asteroids  			</a:t>
            </a:r>
            <a:r>
              <a:rPr kumimoji="0" lang="en-US" sz="1600" b="0" i="0" u="none" strike="noStrike" kern="1200" cap="none" spc="0" normalizeH="0" baseline="0" noProof="0" dirty="0">
                <a:ln>
                  <a:noFill/>
                </a:ln>
                <a:solidFill>
                  <a:srgbClr val="4073DD"/>
                </a:solidFill>
                <a:effectLst/>
                <a:uLnTx/>
                <a:uFillTx/>
                <a:latin typeface="Calibri" panose="020F0502020204030204"/>
                <a:ea typeface="+mn-ea"/>
                <a:cs typeface="+mn-cs"/>
                <a:hlinkClick r:id="rId9"/>
              </a:rPr>
              <a:t>10.1016/j.pss.2012.03.009</a:t>
            </a:r>
            <a:r>
              <a:rPr kumimoji="0" lang="en-US" sz="1600" b="0" i="0" u="none" strike="noStrike" kern="1200" cap="none" spc="0" normalizeH="0" baseline="0" noProof="0" dirty="0">
                <a:ln>
                  <a:noFill/>
                </a:ln>
                <a:solidFill>
                  <a:srgbClr val="5D5D5D"/>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Review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Review</a:t>
            </a:r>
            <a:endParaRPr kumimoji="0" lang="en-US" sz="1600" b="0" i="0" u="none" strike="noStrike" kern="1200" cap="none" spc="0" normalizeH="0" baseline="0" noProof="0" dirty="0">
              <a:ln>
                <a:noFill/>
              </a:ln>
              <a:solidFill>
                <a:srgbClr val="5D5D5D"/>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Are more asteroids posing an impact threat to Earth today than they did 15 years ago?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lang="en-US" sz="1600" b="0" i="0" u="sng" dirty="0">
                <a:effectLst/>
                <a:latin typeface="-apple-system"/>
                <a:hlinkClick r:id="rId11" tooltip="neo_asteroids.ipynb"/>
              </a:rPr>
              <a:t>neo_asteroids.ipynb</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Parent Repository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Link</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24292E"/>
                </a:solidFill>
                <a:effectLst/>
                <a:uLnTx/>
                <a:uFillTx/>
                <a:latin typeface="-apple-system"/>
                <a:ea typeface="+mn-ea"/>
                <a:cs typeface="+mn-cs"/>
              </a:rPr>
              <a:t>Are inner planets receiving more close approaches on average in the recent decade they did in the last 5 decades?</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Jupyter</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lab Notebook 			</a:t>
            </a:r>
            <a:r>
              <a:rPr kumimoji="0" lang="en-US" sz="1600" b="0" i="0" u="sng" strike="noStrike" kern="1200" cap="none" spc="0" normalizeH="0" baseline="0" noProof="0" dirty="0">
                <a:ln>
                  <a:noFill/>
                </a:ln>
                <a:solidFill>
                  <a:prstClr val="black"/>
                </a:solidFill>
                <a:effectLst/>
                <a:uLnTx/>
                <a:uFillTx/>
                <a:latin typeface="-apple-system"/>
                <a:ea typeface="+mn-ea"/>
                <a:cs typeface="+mn-cs"/>
                <a:hlinkClick r:id="rId12" tooltip="GraphInfoBS25Oct2020.ipynb"/>
              </a:rPr>
              <a:t>GraphInfoBS25Oct2020.ipynb</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4292E"/>
                </a:solidFill>
                <a:effectLst/>
                <a:uLnTx/>
                <a:uFillTx/>
                <a:latin typeface="-apple-system"/>
                <a:ea typeface="+mn-ea"/>
                <a:cs typeface="+mn-cs"/>
              </a:rPr>
              <a:t>GitHub  Parent Folder link			</a:t>
            </a:r>
            <a:r>
              <a:rPr kumimoji="0" lang="en-US" sz="1600" b="0" i="0" u="sng" strike="noStrike" kern="1200" cap="none" spc="0" normalizeH="0" baseline="0" noProof="0" dirty="0">
                <a:ln>
                  <a:noFill/>
                </a:ln>
                <a:solidFill>
                  <a:srgbClr val="24292E"/>
                </a:solidFill>
                <a:effectLst/>
                <a:uLnTx/>
                <a:uFillTx/>
                <a:latin typeface="-apple-system"/>
                <a:ea typeface="+mn-ea"/>
                <a:cs typeface="+mn-cs"/>
                <a:hlinkClick r:id="rId13" tooltip="AsteroidsAmongstPlanets25Oct2020BS"/>
              </a:rPr>
              <a:t>AsteroidsAmongstPlanets25Oct2020BS</a:t>
            </a:r>
            <a:endParaRPr kumimoji="0" lang="en-US" sz="1600" b="0" i="0" u="none" strike="noStrike" kern="1200" cap="none" spc="0" normalizeH="0" baseline="0" noProof="0" dirty="0">
              <a:ln>
                <a:noFill/>
              </a:ln>
              <a:solidFill>
                <a:srgbClr val="24292E"/>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srgbClr val="24292E"/>
              </a:solidFill>
              <a:effectLst/>
              <a:uLnTx/>
              <a:uFillTx/>
              <a:latin typeface="-apple-system"/>
              <a:ea typeface="+mn-ea"/>
              <a:cs typeface="+mn-cs"/>
            </a:endParaRPr>
          </a:p>
        </p:txBody>
      </p:sp>
    </p:spTree>
    <p:extLst>
      <p:ext uri="{BB962C8B-B14F-4D97-AF65-F5344CB8AC3E}">
        <p14:creationId xmlns:p14="http://schemas.microsoft.com/office/powerpoint/2010/main" val="233038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924322"/>
          </a:xfrm>
        </p:spPr>
        <p:txBody>
          <a:bodyPr>
            <a:normAutofit/>
          </a:bodyPr>
          <a:lstStyle/>
          <a:p>
            <a:pPr algn="ctr"/>
            <a:r>
              <a:rPr lang="en-US" dirty="0"/>
              <a:t>Composition of Asteroids</a:t>
            </a:r>
          </a:p>
        </p:txBody>
      </p:sp>
    </p:spTree>
    <p:extLst>
      <p:ext uri="{BB962C8B-B14F-4D97-AF65-F5344CB8AC3E}">
        <p14:creationId xmlns:p14="http://schemas.microsoft.com/office/powerpoint/2010/main" val="497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BDE28C-38A3-4CF2-8A78-223AC021826F}"/>
              </a:ext>
            </a:extLst>
          </p:cNvPr>
          <p:cNvSpPr txBox="1"/>
          <p:nvPr/>
        </p:nvSpPr>
        <p:spPr>
          <a:xfrm>
            <a:off x="1381124" y="2496081"/>
            <a:ext cx="8355371" cy="3416320"/>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will not be detected more or less observed.</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more or less will be detected.</a:t>
            </a:r>
          </a:p>
        </p:txBody>
      </p:sp>
      <p:sp>
        <p:nvSpPr>
          <p:cNvPr id="9" name="TextBox 8">
            <a:extLst>
              <a:ext uri="{FF2B5EF4-FFF2-40B4-BE49-F238E27FC236}">
                <a16:creationId xmlns:a16="http://schemas.microsoft.com/office/drawing/2014/main" id="{0E4D865E-3936-482F-BA42-E4CB93CE27E2}"/>
              </a:ext>
            </a:extLst>
          </p:cNvPr>
          <p:cNvSpPr txBox="1"/>
          <p:nvPr/>
        </p:nvSpPr>
        <p:spPr>
          <a:xfrm>
            <a:off x="1381124" y="1046709"/>
            <a:ext cx="7546987" cy="1200329"/>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Do rare earth elements exist in significant quantities on asteroids near earth?</a:t>
            </a:r>
          </a:p>
        </p:txBody>
      </p:sp>
      <p:sp>
        <p:nvSpPr>
          <p:cNvPr id="10" name="TextBox 9">
            <a:extLst>
              <a:ext uri="{FF2B5EF4-FFF2-40B4-BE49-F238E27FC236}">
                <a16:creationId xmlns:a16="http://schemas.microsoft.com/office/drawing/2014/main" id="{CA764E2C-B1C8-4D69-9413-3FE90BCC33C3}"/>
              </a:ext>
            </a:extLst>
          </p:cNvPr>
          <p:cNvSpPr txBox="1"/>
          <p:nvPr/>
        </p:nvSpPr>
        <p:spPr>
          <a:xfrm>
            <a:off x="3669245" y="235619"/>
            <a:ext cx="3379451" cy="707886"/>
          </a:xfrm>
          <a:prstGeom prst="rect">
            <a:avLst/>
          </a:prstGeom>
          <a:noFill/>
        </p:spPr>
        <p:txBody>
          <a:bodyPr wrap="none" rtlCol="0">
            <a:spAutoFit/>
          </a:bodyPr>
          <a:lstStyle/>
          <a:p>
            <a:r>
              <a:rPr lang="en-US" sz="4000" dirty="0"/>
              <a:t>The Hypothesis</a:t>
            </a:r>
          </a:p>
        </p:txBody>
      </p:sp>
      <p:pic>
        <p:nvPicPr>
          <p:cNvPr id="6" name="Picture 5">
            <a:extLst>
              <a:ext uri="{FF2B5EF4-FFF2-40B4-BE49-F238E27FC236}">
                <a16:creationId xmlns:a16="http://schemas.microsoft.com/office/drawing/2014/main" id="{D0907A0C-AF14-4E25-B86B-F192D765584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82" b="90811" l="9524" r="91369">
                        <a14:foregroundMark x1="55357" y1="6306" x2="55357" y2="6306"/>
                        <a14:foregroundMark x1="49405" y1="2342" x2="49405" y2="2342"/>
                        <a14:foregroundMark x1="27381" y1="90811" x2="27381" y2="90811"/>
                        <a14:foregroundMark x1="38393" y1="30991" x2="38393" y2="30991"/>
                        <a14:foregroundMark x1="36310" y1="29730" x2="36310" y2="29730"/>
                        <a14:foregroundMark x1="91369" y1="27928" x2="91369" y2="27928"/>
                        <a14:foregroundMark x1="53869" y1="85045" x2="53869" y2="85045"/>
                        <a14:foregroundMark x1="45238" y1="82883" x2="45238" y2="82883"/>
                        <a14:backgroundMark x1="42560" y1="92432" x2="42560" y2="92432"/>
                      </a14:backgroundRemoval>
                    </a14:imgEffect>
                  </a14:imgLayer>
                </a14:imgProps>
              </a:ext>
            </a:extLst>
          </a:blip>
          <a:stretch>
            <a:fillRect/>
          </a:stretch>
        </p:blipFill>
        <p:spPr>
          <a:xfrm>
            <a:off x="9398785" y="756143"/>
            <a:ext cx="2824182" cy="4664943"/>
          </a:xfrm>
          <a:prstGeom prst="rect">
            <a:avLst/>
          </a:prstGeom>
        </p:spPr>
      </p:pic>
    </p:spTree>
    <p:extLst>
      <p:ext uri="{BB962C8B-B14F-4D97-AF65-F5344CB8AC3E}">
        <p14:creationId xmlns:p14="http://schemas.microsoft.com/office/powerpoint/2010/main" val="395807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C1A6-E9BF-4F59-8193-CDA41238A778}"/>
              </a:ext>
            </a:extLst>
          </p:cNvPr>
          <p:cNvSpPr>
            <a:spLocks noGrp="1"/>
          </p:cNvSpPr>
          <p:nvPr>
            <p:ph type="title"/>
          </p:nvPr>
        </p:nvSpPr>
        <p:spPr>
          <a:xfrm>
            <a:off x="3122023" y="152315"/>
            <a:ext cx="5201706" cy="662781"/>
          </a:xfrm>
        </p:spPr>
        <p:txBody>
          <a:bodyPr>
            <a:normAutofit fontScale="90000"/>
          </a:bodyPr>
          <a:lstStyle/>
          <a:p>
            <a:r>
              <a:rPr lang="en-US" dirty="0"/>
              <a:t>Resources and Methods</a:t>
            </a:r>
          </a:p>
        </p:txBody>
      </p:sp>
      <p:sp>
        <p:nvSpPr>
          <p:cNvPr id="6" name="TextBox 5">
            <a:extLst>
              <a:ext uri="{FF2B5EF4-FFF2-40B4-BE49-F238E27FC236}">
                <a16:creationId xmlns:a16="http://schemas.microsoft.com/office/drawing/2014/main" id="{0B43F56E-5E3B-4C90-8069-4AE1C1E5D874}"/>
              </a:ext>
            </a:extLst>
          </p:cNvPr>
          <p:cNvSpPr txBox="1"/>
          <p:nvPr/>
        </p:nvSpPr>
        <p:spPr>
          <a:xfrm>
            <a:off x="699437" y="804253"/>
            <a:ext cx="10851588" cy="4862870"/>
          </a:xfrm>
          <a:prstGeom prst="rect">
            <a:avLst/>
          </a:prstGeom>
          <a:noFill/>
        </p:spPr>
        <p:txBody>
          <a:bodyPr wrap="square" rtlCol="0">
            <a:spAutoFit/>
          </a:bodyPr>
          <a:lstStyle/>
          <a:p>
            <a:r>
              <a:rPr lang="en-US" sz="2000" b="1" dirty="0"/>
              <a:t>Asterank Database - </a:t>
            </a:r>
            <a:r>
              <a:rPr lang="en-US" sz="2000" b="1" dirty="0">
                <a:hlinkClick r:id="rId2"/>
              </a:rPr>
              <a:t>Link</a:t>
            </a:r>
            <a:endParaRPr lang="en-US" sz="2000" b="1" dirty="0"/>
          </a:p>
          <a:p>
            <a:r>
              <a:rPr lang="en-US" dirty="0"/>
              <a:t>Asterank is a scientific and economic database of over 600,000 asteroids.  The database is a collection of data consisting of asteroid mass, spectral data, orbits, and  other critical data points. Asteroid mass and spectral data are employed to estimate a financial value of an asteroid based on current metal prices. (examples: </a:t>
            </a:r>
            <a:r>
              <a:rPr lang="en-US" dirty="0" err="1"/>
              <a:t>Os</a:t>
            </a:r>
            <a:r>
              <a:rPr lang="en-US" dirty="0"/>
              <a:t>, </a:t>
            </a:r>
            <a:r>
              <a:rPr lang="en-US" dirty="0" err="1"/>
              <a:t>Ir</a:t>
            </a:r>
            <a:r>
              <a:rPr lang="en-US" dirty="0"/>
              <a:t>, Ru, Pt, Rh, Co, Au, Pd, Ni, and Cr) . These net values of an identified asteroid are reported on the Asterank website in a dollar amount.</a:t>
            </a:r>
          </a:p>
          <a:p>
            <a:endParaRPr lang="en-US" dirty="0"/>
          </a:p>
          <a:p>
            <a:r>
              <a:rPr lang="en-US" sz="2000" b="1" dirty="0"/>
              <a:t>Assumptions</a:t>
            </a:r>
          </a:p>
          <a:p>
            <a:r>
              <a:rPr lang="en-US" dirty="0"/>
              <a:t>For the purpose of this exercise, the financial value of each asteroid will serve as a metric to quantify the presence of  precious metals and or rare earth elements. An asteroid estimated to be valued at 1 trillion dollars  and above will be considered to have a significant amount of precious and rare earth metals. The categories assigned were as follows: less than one billion, Less than a trillion, 1 trillion to 99 trillion, greater than 100 trillion, and no observed metal.</a:t>
            </a:r>
          </a:p>
          <a:p>
            <a:endParaRPr lang="en-US" dirty="0"/>
          </a:p>
          <a:p>
            <a:r>
              <a:rPr lang="en-US" dirty="0"/>
              <a:t>A Dataset was constructed based on the proximity of an asteroid to earth.  A range of  0.8 to 1.2 Astronomical Units  (AU) will be used for this exercise. </a:t>
            </a:r>
          </a:p>
          <a:p>
            <a:endParaRPr lang="en-US" dirty="0"/>
          </a:p>
        </p:txBody>
      </p:sp>
      <p:sp>
        <p:nvSpPr>
          <p:cNvPr id="7" name="TextBox 6">
            <a:extLst>
              <a:ext uri="{FF2B5EF4-FFF2-40B4-BE49-F238E27FC236}">
                <a16:creationId xmlns:a16="http://schemas.microsoft.com/office/drawing/2014/main" id="{21D16E0B-3107-4CB1-AB32-AB054D42249A}"/>
              </a:ext>
            </a:extLst>
          </p:cNvPr>
          <p:cNvSpPr txBox="1"/>
          <p:nvPr/>
        </p:nvSpPr>
        <p:spPr>
          <a:xfrm>
            <a:off x="699436" y="5516199"/>
            <a:ext cx="5355770" cy="1200329"/>
          </a:xfrm>
          <a:prstGeom prst="rect">
            <a:avLst/>
          </a:prstGeom>
          <a:noFill/>
        </p:spPr>
        <p:txBody>
          <a:bodyPr wrap="square" numCol="1" rtlCol="0">
            <a:spAutoFit/>
          </a:bodyPr>
          <a:lstStyle/>
          <a:p>
            <a:r>
              <a:rPr lang="en-US" b="1" dirty="0"/>
              <a:t>Resources</a:t>
            </a:r>
          </a:p>
          <a:p>
            <a:pPr marL="285750" indent="-285750">
              <a:buFont typeface="Arial" panose="020B0604020202020204" pitchFamily="34" charset="0"/>
              <a:buChar char="•"/>
            </a:pPr>
            <a:r>
              <a:rPr lang="en-US" dirty="0"/>
              <a:t>Asterank Database </a:t>
            </a:r>
          </a:p>
          <a:p>
            <a:pPr marL="285750" indent="-285750">
              <a:buFont typeface="Arial" panose="020B0604020202020204" pitchFamily="34" charset="0"/>
              <a:buChar char="•"/>
            </a:pPr>
            <a:r>
              <a:rPr lang="en-US" dirty="0"/>
              <a:t>Juniper notebook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162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52C8-9ADE-4FDF-9B3A-CDCAF500C013}"/>
              </a:ext>
            </a:extLst>
          </p:cNvPr>
          <p:cNvSpPr>
            <a:spLocks noGrp="1"/>
          </p:cNvSpPr>
          <p:nvPr>
            <p:ph type="title"/>
          </p:nvPr>
        </p:nvSpPr>
        <p:spPr>
          <a:xfrm>
            <a:off x="2510246" y="65842"/>
            <a:ext cx="10515600" cy="679904"/>
          </a:xfrm>
        </p:spPr>
        <p:txBody>
          <a:bodyPr>
            <a:normAutofit/>
          </a:bodyPr>
          <a:lstStyle/>
          <a:p>
            <a:r>
              <a:rPr lang="en-US" sz="3200" dirty="0"/>
              <a:t>Number of Asteroids Near Earth Evaluated</a:t>
            </a:r>
          </a:p>
        </p:txBody>
      </p:sp>
      <p:pic>
        <p:nvPicPr>
          <p:cNvPr id="5" name="Picture 4">
            <a:extLst>
              <a:ext uri="{FF2B5EF4-FFF2-40B4-BE49-F238E27FC236}">
                <a16:creationId xmlns:a16="http://schemas.microsoft.com/office/drawing/2014/main" id="{24C59FD2-CB35-4CB1-8A37-767D4628BD7C}"/>
              </a:ext>
            </a:extLst>
          </p:cNvPr>
          <p:cNvPicPr>
            <a:picLocks noChangeAspect="1"/>
          </p:cNvPicPr>
          <p:nvPr/>
        </p:nvPicPr>
        <p:blipFill>
          <a:blip r:embed="rId2"/>
          <a:stretch>
            <a:fillRect/>
          </a:stretch>
        </p:blipFill>
        <p:spPr>
          <a:xfrm>
            <a:off x="133584" y="760843"/>
            <a:ext cx="5273431" cy="4119868"/>
          </a:xfrm>
          <a:prstGeom prst="rect">
            <a:avLst/>
          </a:prstGeom>
        </p:spPr>
      </p:pic>
      <p:sp>
        <p:nvSpPr>
          <p:cNvPr id="7" name="TextBox 6">
            <a:extLst>
              <a:ext uri="{FF2B5EF4-FFF2-40B4-BE49-F238E27FC236}">
                <a16:creationId xmlns:a16="http://schemas.microsoft.com/office/drawing/2014/main" id="{5659E0F7-5F0D-4974-98BC-4CF8B281ABE8}"/>
              </a:ext>
            </a:extLst>
          </p:cNvPr>
          <p:cNvSpPr txBox="1"/>
          <p:nvPr/>
        </p:nvSpPr>
        <p:spPr>
          <a:xfrm>
            <a:off x="332880" y="4944442"/>
            <a:ext cx="5273431" cy="1815882"/>
          </a:xfrm>
          <a:prstGeom prst="rect">
            <a:avLst/>
          </a:prstGeom>
          <a:noFill/>
        </p:spPr>
        <p:txBody>
          <a:bodyPr wrap="none" rtlCol="0">
            <a:spAutoFit/>
          </a:bodyPr>
          <a:lstStyle/>
          <a:p>
            <a:pPr marL="285750" indent="-285750">
              <a:buFont typeface="Arial" panose="020B0604020202020204" pitchFamily="34" charset="0"/>
              <a:buChar char="•"/>
            </a:pPr>
            <a:r>
              <a:rPr lang="en-US" sz="1600" b="1" dirty="0"/>
              <a:t>4000 asteroids were considered </a:t>
            </a:r>
          </a:p>
          <a:p>
            <a:pPr marL="285750" indent="-285750">
              <a:buFont typeface="Arial" panose="020B0604020202020204" pitchFamily="34" charset="0"/>
              <a:buChar char="•"/>
            </a:pPr>
            <a:r>
              <a:rPr lang="en-US" sz="1600" b="1" dirty="0"/>
              <a:t>Max orbit 365 AU: Min orbit 0.642 AU</a:t>
            </a:r>
          </a:p>
          <a:p>
            <a:pPr marL="285750" indent="-285750">
              <a:buFont typeface="Arial" panose="020B0604020202020204" pitchFamily="34" charset="0"/>
              <a:buChar char="•"/>
            </a:pPr>
            <a:r>
              <a:rPr lang="en-US" sz="1600" dirty="0"/>
              <a:t>75%  asteroids have no observed metals.</a:t>
            </a:r>
          </a:p>
          <a:p>
            <a:pPr marL="285750" indent="-285750">
              <a:buFont typeface="Arial" panose="020B0604020202020204" pitchFamily="34" charset="0"/>
              <a:buChar char="•"/>
            </a:pPr>
            <a:r>
              <a:rPr lang="en-US" sz="1600" dirty="0"/>
              <a:t>18%  asteroids have over 110 trillion of identified metals</a:t>
            </a:r>
          </a:p>
          <a:p>
            <a:pPr marL="285750" indent="-285750">
              <a:buFont typeface="Arial" panose="020B0604020202020204" pitchFamily="34" charset="0"/>
              <a:buChar char="•"/>
            </a:pPr>
            <a:r>
              <a:rPr lang="en-US" sz="1600" dirty="0"/>
              <a:t>  2%  asteroids have between 1 to 110 trillion</a:t>
            </a:r>
          </a:p>
          <a:p>
            <a:pPr marL="285750" indent="-285750">
              <a:buFont typeface="Arial" panose="020B0604020202020204" pitchFamily="34" charset="0"/>
              <a:buChar char="•"/>
            </a:pPr>
            <a:r>
              <a:rPr lang="en-US" sz="1600" dirty="0"/>
              <a:t>  5%  asteroids have between 1 to 999 billion</a:t>
            </a:r>
          </a:p>
          <a:p>
            <a:pPr marL="285750" indent="-285750">
              <a:buFont typeface="Arial" panose="020B0604020202020204" pitchFamily="34" charset="0"/>
              <a:buChar char="•"/>
            </a:pPr>
            <a:r>
              <a:rPr lang="en-US" sz="1600" dirty="0"/>
              <a:t>  1%  asteroids have between 1 to 999 million</a:t>
            </a:r>
          </a:p>
        </p:txBody>
      </p:sp>
      <p:pic>
        <p:nvPicPr>
          <p:cNvPr id="9" name="Picture 8">
            <a:extLst>
              <a:ext uri="{FF2B5EF4-FFF2-40B4-BE49-F238E27FC236}">
                <a16:creationId xmlns:a16="http://schemas.microsoft.com/office/drawing/2014/main" id="{43A9488F-BEA3-41F5-A29A-AB4A57527ECD}"/>
              </a:ext>
            </a:extLst>
          </p:cNvPr>
          <p:cNvPicPr>
            <a:picLocks noChangeAspect="1"/>
          </p:cNvPicPr>
          <p:nvPr/>
        </p:nvPicPr>
        <p:blipFill>
          <a:blip r:embed="rId3"/>
          <a:stretch>
            <a:fillRect/>
          </a:stretch>
        </p:blipFill>
        <p:spPr>
          <a:xfrm>
            <a:off x="6537769" y="807503"/>
            <a:ext cx="5098965" cy="4075182"/>
          </a:xfrm>
          <a:prstGeom prst="rect">
            <a:avLst/>
          </a:prstGeom>
        </p:spPr>
      </p:pic>
      <p:sp>
        <p:nvSpPr>
          <p:cNvPr id="11" name="TextBox 10">
            <a:extLst>
              <a:ext uri="{FF2B5EF4-FFF2-40B4-BE49-F238E27FC236}">
                <a16:creationId xmlns:a16="http://schemas.microsoft.com/office/drawing/2014/main" id="{7CBF28D3-7830-46C5-99BD-C458D2B67C7B}"/>
              </a:ext>
            </a:extLst>
          </p:cNvPr>
          <p:cNvSpPr txBox="1"/>
          <p:nvPr/>
        </p:nvSpPr>
        <p:spPr>
          <a:xfrm>
            <a:off x="8358009" y="1807411"/>
            <a:ext cx="3163431" cy="1169551"/>
          </a:xfrm>
          <a:prstGeom prst="rect">
            <a:avLst/>
          </a:prstGeom>
          <a:noFill/>
        </p:spPr>
        <p:txBody>
          <a:bodyPr wrap="square">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3" name="TextBox 12">
            <a:extLst>
              <a:ext uri="{FF2B5EF4-FFF2-40B4-BE49-F238E27FC236}">
                <a16:creationId xmlns:a16="http://schemas.microsoft.com/office/drawing/2014/main" id="{32DEDD53-DF9C-49F4-967B-0C4ABD47EA17}"/>
              </a:ext>
            </a:extLst>
          </p:cNvPr>
          <p:cNvSpPr txBox="1"/>
          <p:nvPr/>
        </p:nvSpPr>
        <p:spPr>
          <a:xfrm>
            <a:off x="1955634" y="1651226"/>
            <a:ext cx="3156954" cy="1169551"/>
          </a:xfrm>
          <a:prstGeom prst="rect">
            <a:avLst/>
          </a:prstGeom>
          <a:noFill/>
        </p:spPr>
        <p:txBody>
          <a:bodyPr wrap="none" rtlCol="0">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5" name="TextBox 14">
            <a:extLst>
              <a:ext uri="{FF2B5EF4-FFF2-40B4-BE49-F238E27FC236}">
                <a16:creationId xmlns:a16="http://schemas.microsoft.com/office/drawing/2014/main" id="{13E133E7-E2B2-4CE2-811E-4476E898435F}"/>
              </a:ext>
            </a:extLst>
          </p:cNvPr>
          <p:cNvSpPr txBox="1"/>
          <p:nvPr/>
        </p:nvSpPr>
        <p:spPr>
          <a:xfrm>
            <a:off x="6795684" y="4976276"/>
            <a:ext cx="4841050"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163 Asteroids met orbit criteria </a:t>
            </a:r>
          </a:p>
          <a:p>
            <a:pPr marL="285750" indent="-285750">
              <a:buFont typeface="Arial" panose="020B0604020202020204" pitchFamily="34" charset="0"/>
              <a:buChar char="•"/>
            </a:pPr>
            <a:r>
              <a:rPr lang="en-US" sz="1600" b="1" dirty="0"/>
              <a:t>Max orbit AU 1.2: Min  orbit 0.8 AU </a:t>
            </a:r>
          </a:p>
          <a:p>
            <a:pPr marL="285750" indent="-285750">
              <a:buFont typeface="Arial" panose="020B0604020202020204" pitchFamily="34" charset="0"/>
              <a:buChar char="•"/>
            </a:pPr>
            <a:r>
              <a:rPr lang="en-US" sz="1600" dirty="0"/>
              <a:t>82%  asteroids have no observed metals.</a:t>
            </a:r>
          </a:p>
          <a:p>
            <a:pPr marL="285750" indent="-285750">
              <a:buFont typeface="Arial" panose="020B0604020202020204" pitchFamily="34" charset="0"/>
              <a:buChar char="•"/>
            </a:pPr>
            <a:r>
              <a:rPr lang="en-US" sz="1600" dirty="0"/>
              <a:t>  5%  asteroids have between 1 to 110 trillion</a:t>
            </a:r>
          </a:p>
          <a:p>
            <a:pPr marL="285750" indent="-285750">
              <a:buFont typeface="Arial" panose="020B0604020202020204" pitchFamily="34" charset="0"/>
              <a:buChar char="•"/>
            </a:pPr>
            <a:r>
              <a:rPr lang="en-US" sz="1600" dirty="0"/>
              <a:t>11%  asteroids have between 1 to 999 billion</a:t>
            </a:r>
          </a:p>
          <a:p>
            <a:pPr marL="285750" indent="-285750">
              <a:buFont typeface="Arial" panose="020B0604020202020204" pitchFamily="34" charset="0"/>
              <a:buChar char="•"/>
            </a:pPr>
            <a:r>
              <a:rPr lang="en-US" sz="1600" dirty="0"/>
              <a:t>  4%  asteroids have between 1 to 999 million</a:t>
            </a:r>
          </a:p>
        </p:txBody>
      </p:sp>
    </p:spTree>
    <p:extLst>
      <p:ext uri="{BB962C8B-B14F-4D97-AF65-F5344CB8AC3E}">
        <p14:creationId xmlns:p14="http://schemas.microsoft.com/office/powerpoint/2010/main" val="87640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4FB527E-A921-409D-B058-51643B36323D}"/>
              </a:ext>
            </a:extLst>
          </p:cNvPr>
          <p:cNvPicPr>
            <a:picLocks noChangeAspect="1"/>
          </p:cNvPicPr>
          <p:nvPr/>
        </p:nvPicPr>
        <p:blipFill>
          <a:blip r:embed="rId2"/>
          <a:stretch>
            <a:fillRect/>
          </a:stretch>
        </p:blipFill>
        <p:spPr>
          <a:xfrm>
            <a:off x="367842" y="753768"/>
            <a:ext cx="4541918" cy="3444636"/>
          </a:xfrm>
          <a:prstGeom prst="rect">
            <a:avLst/>
          </a:prstGeom>
        </p:spPr>
      </p:pic>
      <p:pic>
        <p:nvPicPr>
          <p:cNvPr id="29" name="Picture 28">
            <a:extLst>
              <a:ext uri="{FF2B5EF4-FFF2-40B4-BE49-F238E27FC236}">
                <a16:creationId xmlns:a16="http://schemas.microsoft.com/office/drawing/2014/main" id="{AB03EA58-CD40-41E9-A214-67E57E53862B}"/>
              </a:ext>
            </a:extLst>
          </p:cNvPr>
          <p:cNvPicPr>
            <a:picLocks noChangeAspect="1"/>
          </p:cNvPicPr>
          <p:nvPr/>
        </p:nvPicPr>
        <p:blipFill>
          <a:blip r:embed="rId3"/>
          <a:stretch>
            <a:fillRect/>
          </a:stretch>
        </p:blipFill>
        <p:spPr>
          <a:xfrm>
            <a:off x="6394485" y="757188"/>
            <a:ext cx="4806323" cy="3504460"/>
          </a:xfrm>
          <a:prstGeom prst="rect">
            <a:avLst/>
          </a:prstGeom>
        </p:spPr>
      </p:pic>
      <p:sp>
        <p:nvSpPr>
          <p:cNvPr id="31" name="TextBox 30">
            <a:extLst>
              <a:ext uri="{FF2B5EF4-FFF2-40B4-BE49-F238E27FC236}">
                <a16:creationId xmlns:a16="http://schemas.microsoft.com/office/drawing/2014/main" id="{2A3EE295-18EB-48CC-9460-A7C612EEC4E9}"/>
              </a:ext>
            </a:extLst>
          </p:cNvPr>
          <p:cNvSpPr txBox="1"/>
          <p:nvPr/>
        </p:nvSpPr>
        <p:spPr>
          <a:xfrm>
            <a:off x="117774" y="4542145"/>
            <a:ext cx="5042055" cy="2062103"/>
          </a:xfrm>
          <a:prstGeom prst="rect">
            <a:avLst/>
          </a:prstGeom>
          <a:noFill/>
        </p:spPr>
        <p:txBody>
          <a:bodyPr wrap="square">
            <a:spAutoFit/>
          </a:bodyPr>
          <a:lstStyle/>
          <a:p>
            <a:pPr algn="ctr"/>
            <a:r>
              <a:rPr lang="en-US" sz="1600" b="1" dirty="0"/>
              <a:t>Scatter plot</a:t>
            </a:r>
            <a:endParaRPr lang="en-US" sz="1600" dirty="0"/>
          </a:p>
          <a:p>
            <a:pPr marL="285750" indent="-285750">
              <a:buFont typeface="Arial" panose="020B0604020202020204" pitchFamily="34" charset="0"/>
              <a:buChar char="•"/>
            </a:pPr>
            <a:r>
              <a:rPr lang="en-US" sz="1600" dirty="0"/>
              <a:t>Plot represents 163 asteroids ranging from 0$ to 100$ trillion (Orbit of asteroids 0.8 to 1.2 AU).</a:t>
            </a:r>
          </a:p>
          <a:p>
            <a:pPr marL="285750" indent="-285750">
              <a:buFont typeface="Arial" panose="020B0604020202020204" pitchFamily="34" charset="0"/>
              <a:buChar char="•"/>
            </a:pPr>
            <a:r>
              <a:rPr lang="en-US" sz="1600" dirty="0"/>
              <a:t>X axis range is 0 (Low metal density) to 1.1 trillion (High metal density). </a:t>
            </a:r>
          </a:p>
          <a:p>
            <a:pPr marL="285750" indent="-285750">
              <a:buFont typeface="Arial" panose="020B0604020202020204" pitchFamily="34" charset="0"/>
              <a:buChar char="•"/>
            </a:pPr>
            <a:r>
              <a:rPr lang="en-US" sz="1600" dirty="0"/>
              <a:t>r</a:t>
            </a:r>
            <a:r>
              <a:rPr lang="en-US" sz="1600" baseline="30000" dirty="0"/>
              <a:t>2</a:t>
            </a:r>
            <a:r>
              <a:rPr lang="en-US" sz="1600" dirty="0"/>
              <a:t> value  suggests there is no correlation between orbit distance and quantity of metal on an asteroid</a:t>
            </a:r>
          </a:p>
          <a:p>
            <a:pPr marL="285750" indent="-285750">
              <a:buFont typeface="Arial" panose="020B0604020202020204" pitchFamily="34" charset="0"/>
              <a:buChar char="•"/>
            </a:pPr>
            <a:endParaRPr lang="en-US" sz="1600" dirty="0"/>
          </a:p>
        </p:txBody>
      </p:sp>
      <p:sp>
        <p:nvSpPr>
          <p:cNvPr id="33" name="TextBox 32">
            <a:extLst>
              <a:ext uri="{FF2B5EF4-FFF2-40B4-BE49-F238E27FC236}">
                <a16:creationId xmlns:a16="http://schemas.microsoft.com/office/drawing/2014/main" id="{C6427794-F3EE-4CB1-A66B-697D169EBE0B}"/>
              </a:ext>
            </a:extLst>
          </p:cNvPr>
          <p:cNvSpPr txBox="1"/>
          <p:nvPr/>
        </p:nvSpPr>
        <p:spPr>
          <a:xfrm>
            <a:off x="6096000" y="4542145"/>
            <a:ext cx="5613763" cy="2062103"/>
          </a:xfrm>
          <a:prstGeom prst="rect">
            <a:avLst/>
          </a:prstGeom>
          <a:noFill/>
        </p:spPr>
        <p:txBody>
          <a:bodyPr wrap="square">
            <a:spAutoFit/>
          </a:bodyPr>
          <a:lstStyle/>
          <a:p>
            <a:pPr algn="ctr"/>
            <a:r>
              <a:rPr lang="en-US" sz="1600" b="1" dirty="0"/>
              <a:t>Boxplot</a:t>
            </a:r>
          </a:p>
          <a:p>
            <a:pPr marL="285750" indent="-285750">
              <a:buFont typeface="Arial" panose="020B0604020202020204" pitchFamily="34" charset="0"/>
              <a:buChar char="•"/>
            </a:pPr>
            <a:r>
              <a:rPr lang="en-US" sz="1600" dirty="0"/>
              <a:t>Plot represents 163 asteroids ranging from 0$ to 100 trillion$.</a:t>
            </a:r>
          </a:p>
          <a:p>
            <a:r>
              <a:rPr lang="en-US" sz="1600" dirty="0"/>
              <a:t>      Orbit of asteroids 0.8 to 1.2 AU.</a:t>
            </a:r>
          </a:p>
          <a:p>
            <a:pPr marL="285750" indent="-285750">
              <a:buFont typeface="Arial" panose="020B0604020202020204" pitchFamily="34" charset="0"/>
              <a:buChar char="•"/>
            </a:pPr>
            <a:r>
              <a:rPr lang="en-US" sz="1600" dirty="0"/>
              <a:t>No asteroids over 110 trillion were observed in orbital restricted data set.</a:t>
            </a:r>
          </a:p>
          <a:p>
            <a:pPr marL="285750" indent="-285750">
              <a:buFont typeface="Arial" panose="020B0604020202020204" pitchFamily="34" charset="0"/>
              <a:buChar char="•"/>
            </a:pPr>
            <a:r>
              <a:rPr lang="en-US" sz="1600" dirty="0"/>
              <a:t>B_Metal content mean falls within the data distribution.</a:t>
            </a:r>
          </a:p>
          <a:p>
            <a:pPr marL="285750" indent="-285750">
              <a:buFont typeface="Arial" panose="020B0604020202020204" pitchFamily="34" charset="0"/>
              <a:buChar char="•"/>
            </a:pPr>
            <a:r>
              <a:rPr lang="en-US" sz="1600" dirty="0"/>
              <a:t>C_Low metal Content did have outliers. For this exercise not significant</a:t>
            </a:r>
          </a:p>
        </p:txBody>
      </p:sp>
      <p:sp>
        <p:nvSpPr>
          <p:cNvPr id="35" name="TextBox 34">
            <a:extLst>
              <a:ext uri="{FF2B5EF4-FFF2-40B4-BE49-F238E27FC236}">
                <a16:creationId xmlns:a16="http://schemas.microsoft.com/office/drawing/2014/main" id="{1D3AC675-BF07-4436-B680-0D3F71D36A98}"/>
              </a:ext>
            </a:extLst>
          </p:cNvPr>
          <p:cNvSpPr txBox="1"/>
          <p:nvPr/>
        </p:nvSpPr>
        <p:spPr>
          <a:xfrm>
            <a:off x="2001983" y="47613"/>
            <a:ext cx="8188034" cy="646331"/>
          </a:xfrm>
          <a:prstGeom prst="rect">
            <a:avLst/>
          </a:prstGeom>
          <a:noFill/>
        </p:spPr>
        <p:txBody>
          <a:bodyPr wrap="square">
            <a:spAutoFit/>
          </a:bodyPr>
          <a:lstStyle/>
          <a:p>
            <a:r>
              <a:rPr lang="en-US" sz="3600" dirty="0">
                <a:latin typeface="+mj-lt"/>
              </a:rPr>
              <a:t>Near Earth Orbit Asteroids (0.8 to 1.2 AU)</a:t>
            </a:r>
          </a:p>
        </p:txBody>
      </p:sp>
    </p:spTree>
    <p:extLst>
      <p:ext uri="{BB962C8B-B14F-4D97-AF65-F5344CB8AC3E}">
        <p14:creationId xmlns:p14="http://schemas.microsoft.com/office/powerpoint/2010/main" val="228255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75FA-D300-462C-AAA9-4FAB0C859A1E}"/>
              </a:ext>
            </a:extLst>
          </p:cNvPr>
          <p:cNvSpPr>
            <a:spLocks noGrp="1"/>
          </p:cNvSpPr>
          <p:nvPr>
            <p:ph type="title"/>
          </p:nvPr>
        </p:nvSpPr>
        <p:spPr>
          <a:xfrm>
            <a:off x="185057" y="357802"/>
            <a:ext cx="10515600" cy="510086"/>
          </a:xfrm>
        </p:spPr>
        <p:txBody>
          <a:bodyPr>
            <a:normAutofit fontScale="90000"/>
          </a:bodyPr>
          <a:lstStyle/>
          <a:p>
            <a:pPr algn="ctr"/>
            <a:r>
              <a:rPr lang="en-US" u="sng" dirty="0"/>
              <a:t>One Sample t-test</a:t>
            </a:r>
          </a:p>
        </p:txBody>
      </p:sp>
      <p:sp>
        <p:nvSpPr>
          <p:cNvPr id="5" name="TextBox 4">
            <a:extLst>
              <a:ext uri="{FF2B5EF4-FFF2-40B4-BE49-F238E27FC236}">
                <a16:creationId xmlns:a16="http://schemas.microsoft.com/office/drawing/2014/main" id="{F4F761DA-B5A5-4939-B080-C47091D2AFF7}"/>
              </a:ext>
            </a:extLst>
          </p:cNvPr>
          <p:cNvSpPr txBox="1"/>
          <p:nvPr/>
        </p:nvSpPr>
        <p:spPr>
          <a:xfrm>
            <a:off x="838200" y="889843"/>
            <a:ext cx="10515599" cy="5632311"/>
          </a:xfrm>
          <a:prstGeom prst="rect">
            <a:avLst/>
          </a:prstGeom>
          <a:noFill/>
        </p:spPr>
        <p:txBody>
          <a:bodyPr wrap="square" rtlCol="0">
            <a:spAutoFit/>
          </a:bodyPr>
          <a:lstStyle/>
          <a:p>
            <a:r>
              <a:rPr lang="en-US" b="1" dirty="0"/>
              <a:t>One Sample t test criteria:</a:t>
            </a:r>
          </a:p>
          <a:p>
            <a:r>
              <a:rPr lang="en-US" dirty="0"/>
              <a:t>Asteroids orbiting in the range of 0.8 to 1.2 AU were considered</a:t>
            </a:r>
          </a:p>
          <a:p>
            <a:endParaRPr lang="en-US" dirty="0"/>
          </a:p>
          <a:p>
            <a:pPr marL="742950" lvl="1" indent="-285750">
              <a:buFont typeface="Arial" panose="020B0604020202020204" pitchFamily="34" charset="0"/>
              <a:buChar char="•"/>
            </a:pPr>
            <a:r>
              <a:rPr lang="en-US" dirty="0"/>
              <a:t>Sample 1 consisted of asteroids with no observed metals</a:t>
            </a:r>
          </a:p>
          <a:p>
            <a:pPr marL="742950" lvl="1" indent="-285750">
              <a:buFont typeface="Arial" panose="020B0604020202020204" pitchFamily="34" charset="0"/>
              <a:buChar char="•"/>
            </a:pPr>
            <a:r>
              <a:rPr lang="en-US" dirty="0"/>
              <a:t>Sample 2 consisted of asteroids believed to have Metal (1 to 100 trillion)</a:t>
            </a:r>
            <a:endParaRPr lang="en-US" b="1" dirty="0"/>
          </a:p>
          <a:p>
            <a:r>
              <a:rPr lang="en-US" b="1" dirty="0"/>
              <a:t>Results</a:t>
            </a:r>
          </a:p>
          <a:p>
            <a:r>
              <a:rPr lang="en-US" dirty="0"/>
              <a:t>	p-Value = </a:t>
            </a:r>
            <a:r>
              <a:rPr lang="en-US" sz="1800" dirty="0"/>
              <a:t>= 0.03398119 </a:t>
            </a:r>
          </a:p>
          <a:p>
            <a:r>
              <a:rPr lang="en-US" dirty="0"/>
              <a:t>	t-statistic = -31666205</a:t>
            </a:r>
          </a:p>
          <a:p>
            <a:endParaRPr lang="en-US" dirty="0"/>
          </a:p>
          <a:p>
            <a:endParaRPr lang="en-US" dirty="0"/>
          </a:p>
          <a:p>
            <a:endParaRPr lang="en-US" dirty="0"/>
          </a:p>
          <a:p>
            <a:endParaRPr lang="en-US" dirty="0"/>
          </a:p>
          <a:p>
            <a:r>
              <a:rPr lang="en-US" dirty="0"/>
              <a:t>The Null hypothesis can be rejected bassed on the p-value result. This would support the alternative hypothesis: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rare earth elements more or less will be detected.</a:t>
            </a:r>
          </a:p>
          <a:p>
            <a:endParaRPr lang="en-US" dirty="0"/>
          </a:p>
          <a:p>
            <a:r>
              <a:rPr lang="en-US" dirty="0"/>
              <a:t>The number of asteroids in proximity to the earth containing rare earth elements is significant bassed on the data accumulated. The p-value complimented with  the data presented would suggest that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rare earth elements exist in statistical meaningful quantities on asteroids near earth.</a:t>
            </a:r>
            <a:endParaRPr lang="en-US" dirty="0"/>
          </a:p>
        </p:txBody>
      </p:sp>
      <p:sp>
        <p:nvSpPr>
          <p:cNvPr id="7" name="Title 1">
            <a:extLst>
              <a:ext uri="{FF2B5EF4-FFF2-40B4-BE49-F238E27FC236}">
                <a16:creationId xmlns:a16="http://schemas.microsoft.com/office/drawing/2014/main" id="{FC951340-0931-4226-8A1D-D8155B29FCAD}"/>
              </a:ext>
            </a:extLst>
          </p:cNvPr>
          <p:cNvSpPr txBox="1">
            <a:spLocks/>
          </p:cNvSpPr>
          <p:nvPr/>
        </p:nvSpPr>
        <p:spPr>
          <a:xfrm>
            <a:off x="3150326" y="3176635"/>
            <a:ext cx="4177937" cy="1058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Conclusion</a:t>
            </a:r>
            <a:endParaRPr lang="en-US" sz="4000" dirty="0"/>
          </a:p>
        </p:txBody>
      </p:sp>
      <p:pic>
        <p:nvPicPr>
          <p:cNvPr id="9" name="Picture 8">
            <a:extLst>
              <a:ext uri="{FF2B5EF4-FFF2-40B4-BE49-F238E27FC236}">
                <a16:creationId xmlns:a16="http://schemas.microsoft.com/office/drawing/2014/main" id="{3046A35F-7B86-454B-BBA0-B782F6043A5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0733" l="1161" r="93759">
                        <a14:foregroundMark x1="25980" y1="26724" x2="22496" y2="16379"/>
                        <a14:foregroundMark x1="22496" y1="16379" x2="28592" y2="10345"/>
                        <a14:foregroundMark x1="28592" y1="10345" x2="32946" y2="18966"/>
                        <a14:foregroundMark x1="32946" y1="18966" x2="30334" y2="25431"/>
                        <a14:foregroundMark x1="25793" y1="11095" x2="24528" y2="10776"/>
                        <a14:foregroundMark x1="32221" y1="12716" x2="26084" y2="11168"/>
                        <a14:foregroundMark x1="25206" y1="10161" x2="24528" y2="9914"/>
                        <a14:foregroundMark x1="32801" y1="12931" x2="26669" y2="10695"/>
                        <a14:foregroundMark x1="33091" y1="13793" x2="27220" y2="9531"/>
                        <a14:foregroundMark x1="33091" y1="12716" x2="26125" y2="9267"/>
                        <a14:foregroundMark x1="32221" y1="13147" x2="27576" y2="9052"/>
                        <a14:foregroundMark x1="31205" y1="11638" x2="28737" y2="9267"/>
                        <a14:foregroundMark x1="32366" y1="15302" x2="26851" y2="8190"/>
                        <a14:foregroundMark x1="26851" y1="8190" x2="26441" y2="8291"/>
                        <a14:foregroundMark x1="27325" y1="9698" x2="30914" y2="9698"/>
                        <a14:foregroundMark x1="3338" y1="39224" x2="3338" y2="39224"/>
                        <a14:foregroundMark x1="60087" y1="21121" x2="60087" y2="21121"/>
                        <a14:foregroundMark x1="70102" y1="15302" x2="70102" y2="15302"/>
                        <a14:foregroundMark x1="52250" y1="12931" x2="52250" y2="12931"/>
                        <a14:foregroundMark x1="45428" y1="20905" x2="60087" y2="10560"/>
                        <a14:foregroundMark x1="60087" y1="10560" x2="67779" y2="8836"/>
                        <a14:foregroundMark x1="57184" y1="7974" x2="72714" y2="9052"/>
                        <a14:foregroundMark x1="72714" y1="9052" x2="76778" y2="11422"/>
                        <a14:foregroundMark x1="63570" y1="6681" x2="74020" y2="6897"/>
                        <a14:foregroundMark x1="71988" y1="14009" x2="82293" y2="18750"/>
                        <a14:foregroundMark x1="82293" y1="18750" x2="88534" y2="49784"/>
                        <a14:foregroundMark x1="72134" y1="10560" x2="79826" y2="13793"/>
                        <a14:foregroundMark x1="79826" y1="13793" x2="83599" y2="25216"/>
                        <a14:foregroundMark x1="83599" y1="25216" x2="85196" y2="62931"/>
                        <a14:foregroundMark x1="85196" y1="62931" x2="83745" y2="71767"/>
                        <a14:foregroundMark x1="88099" y1="37716" x2="94194" y2="44397"/>
                        <a14:foregroundMark x1="94194" y1="44397" x2="93033" y2="58621"/>
                        <a14:foregroundMark x1="91437" y1="46983" x2="88970" y2="35776"/>
                        <a14:foregroundMark x1="88970" y1="35776" x2="89405" y2="24353"/>
                        <a14:foregroundMark x1="89405" y1="24353" x2="86938" y2="18534"/>
                        <a14:foregroundMark x1="89695" y1="28879" x2="86357" y2="19397"/>
                        <a14:foregroundMark x1="86357" y1="19397" x2="73385" y2="6768"/>
                        <a14:foregroundMark x1="82438" y1="26509" x2="84180" y2="15733"/>
                        <a14:foregroundMark x1="84180" y1="15733" x2="76056" y2="7062"/>
                        <a14:foregroundMark x1="86647" y1="20905" x2="83309" y2="10345"/>
                        <a14:foregroundMark x1="83309" y1="10345" x2="74311" y2="7974"/>
                        <a14:foregroundMark x1="80842" y1="16379" x2="78988" y2="7384"/>
                        <a14:foregroundMark x1="84325" y1="15302" x2="80552" y2="9914"/>
                        <a14:foregroundMark x1="13498" y1="88362" x2="16255" y2="80388"/>
                        <a14:foregroundMark x1="22351" y1="90948" x2="22351" y2="90948"/>
                        <a14:foregroundMark x1="22787" y1="88578" x2="23222" y2="84914"/>
                        <a14:foregroundMark x1="1306" y1="37500" x2="2322" y2="40086"/>
                        <a14:foregroundMark x1="75472" y1="9698" x2="71765" y2="5398"/>
                        <a14:foregroundMark x1="71698" y1="6681" x2="68135" y2="4679"/>
                        <a14:foregroundMark x1="72714" y1="7328" x2="63861" y2="4741"/>
                        <a14:backgroundMark x1="21045" y1="79957" x2="20610" y2="84483"/>
                        <a14:backgroundMark x1="20029" y1="86422" x2="17852" y2="92026"/>
                        <a14:backgroundMark x1="63060" y1="2642" x2="58636" y2="2155"/>
                        <a14:backgroundMark x1="82148" y1="4741" x2="74424" y2="3891"/>
                        <a14:backgroundMark x1="58636" y1="2155" x2="54572" y2="3664"/>
                        <a14:backgroundMark x1="25835" y1="7328" x2="24238" y2="8621"/>
                        <a14:backgroundMark x1="74456" y1="3017" x2="63570" y2="862"/>
                      </a14:backgroundRemoval>
                    </a14:imgEffect>
                  </a14:imgLayer>
                </a14:imgProps>
              </a:ext>
            </a:extLst>
          </a:blip>
          <a:stretch>
            <a:fillRect/>
          </a:stretch>
        </p:blipFill>
        <p:spPr>
          <a:xfrm>
            <a:off x="8620125" y="1788503"/>
            <a:ext cx="3337967" cy="2247920"/>
          </a:xfrm>
          <a:prstGeom prst="rect">
            <a:avLst/>
          </a:prstGeom>
        </p:spPr>
      </p:pic>
    </p:spTree>
    <p:extLst>
      <p:ext uri="{BB962C8B-B14F-4D97-AF65-F5344CB8AC3E}">
        <p14:creationId xmlns:p14="http://schemas.microsoft.com/office/powerpoint/2010/main" val="273467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67AD-7A43-4613-BB13-2BD8681EB502}"/>
              </a:ext>
            </a:extLst>
          </p:cNvPr>
          <p:cNvSpPr>
            <a:spLocks noGrp="1"/>
          </p:cNvSpPr>
          <p:nvPr>
            <p:ph type="title"/>
          </p:nvPr>
        </p:nvSpPr>
        <p:spPr>
          <a:xfrm>
            <a:off x="1940010" y="2374932"/>
            <a:ext cx="8155460" cy="759340"/>
          </a:xfrm>
        </p:spPr>
        <p:txBody>
          <a:bodyPr>
            <a:normAutofit/>
          </a:bodyPr>
          <a:lstStyle/>
          <a:p>
            <a:pPr algn="ctr"/>
            <a:r>
              <a:rPr lang="en-US" dirty="0"/>
              <a:t>Analysis </a:t>
            </a:r>
            <a:r>
              <a:rPr lang="en-US" sz="4000" dirty="0"/>
              <a:t>of</a:t>
            </a:r>
            <a:r>
              <a:rPr lang="en-US" dirty="0"/>
              <a:t> Near Earth Objects</a:t>
            </a:r>
          </a:p>
        </p:txBody>
      </p:sp>
    </p:spTree>
    <p:extLst>
      <p:ext uri="{BB962C8B-B14F-4D97-AF65-F5344CB8AC3E}">
        <p14:creationId xmlns:p14="http://schemas.microsoft.com/office/powerpoint/2010/main" val="181547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1395</TotalTime>
  <Words>2091</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Metropolis</vt:lpstr>
      <vt:lpstr>Monaco</vt:lpstr>
      <vt:lpstr>Office Theme</vt:lpstr>
      <vt:lpstr>An Analysis of Asteroid Orbits </vt:lpstr>
      <vt:lpstr>PowerPoint Presentation</vt:lpstr>
      <vt:lpstr>Composition of Asteroids</vt:lpstr>
      <vt:lpstr>PowerPoint Presentation</vt:lpstr>
      <vt:lpstr>Resources and Methods</vt:lpstr>
      <vt:lpstr>Number of Asteroids Near Earth Evaluated</vt:lpstr>
      <vt:lpstr>PowerPoint Presentation</vt:lpstr>
      <vt:lpstr>One Sample t-test</vt:lpstr>
      <vt:lpstr>Analysis of Near Earth Objects</vt:lpstr>
      <vt:lpstr>PowerPoint Presentation</vt:lpstr>
      <vt:lpstr>Resources</vt:lpstr>
      <vt:lpstr>Challenges in Gathering Data</vt:lpstr>
      <vt:lpstr>Planned Analysis</vt:lpstr>
      <vt:lpstr>Analysis of Asteroids and the Inner Planets</vt:lpstr>
      <vt:lpstr>PowerPoint Presentation</vt:lpstr>
      <vt:lpstr>Narrowing the Scope</vt:lpstr>
      <vt:lpstr>Close Approaches with Mercury</vt:lpstr>
      <vt:lpstr>Close Approaches with Venus</vt:lpstr>
      <vt:lpstr>Close Approaches with Mars</vt:lpstr>
      <vt:lpstr>Close Approaches with Earth</vt:lpstr>
      <vt:lpstr>Analysis of the Data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HOOGESTRAAT</dc:creator>
  <cp:lastModifiedBy>PAUL HOOGESTRAAT</cp:lastModifiedBy>
  <cp:revision>119</cp:revision>
  <dcterms:created xsi:type="dcterms:W3CDTF">2020-10-25T20:04:09Z</dcterms:created>
  <dcterms:modified xsi:type="dcterms:W3CDTF">2020-10-28T16:43:58Z</dcterms:modified>
</cp:coreProperties>
</file>