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3" r:id="rId2"/>
    <p:sldId id="257" r:id="rId3"/>
    <p:sldId id="261" r:id="rId4"/>
    <p:sldId id="258" r:id="rId5"/>
    <p:sldId id="266" r:id="rId6"/>
    <p:sldId id="264" r:id="rId7"/>
    <p:sldId id="265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B73B-7844-42A4-88B9-63A5CFA50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BEC1A-63CA-462A-8827-920F01F06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7DBE6-4263-4CD7-BF3C-C194AAC8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6F799-A023-41D5-BF1F-E3B84579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269D7-455E-48BA-AF39-A60FD787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6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5193-C6D1-488E-9680-F335C367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DFFED-58A3-4CD8-B264-5615ADD34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0C1AE-8D51-4B6F-9515-58E8A4E7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9769A-222F-4B08-84C3-DE5BDC68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51DC9-6F72-4481-9141-122309C6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F4640-B28D-4B54-8B1E-0A3C28274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C49CA-1961-4A39-8229-7EC3FFEAD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235E3-DFB8-42B5-BACD-6A8AE7F4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783CF-A9BD-4F70-BB73-D220822C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ED9A7-034D-4174-AE7B-9940EC74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2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70E8-E89B-43B7-9EC8-38C57A80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B746A-6B7C-4380-8FDC-19C4C5631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1D8C7-78AC-47E8-939F-BE8387CD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EE077-B00E-4465-978D-1A09B61B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0A18F-509C-45C6-8BFF-8D9852FB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4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B395-4336-4FCF-B625-B2DE591AD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C9268-FA82-4EA4-BC1B-C997564F2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3F934-E811-4960-B713-5E87D720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0C0C5-D0F3-468A-B9D7-57A7C2B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E4F7B-6B59-4A1D-9B5B-1AD375A0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1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41DD-191A-41F8-A38E-018E9633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3938A-B109-4116-B386-3DB02F5D7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23360-94A9-45FC-BFEB-71613BFEB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B973E-0A08-4C19-9DF4-5C8BCDBB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0E7DA-D792-4B8E-B7C9-F72C3D3A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09DF2-2D15-4AB5-85B5-EC5A9B4B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5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BABE-E1B7-41F2-A528-4A9959A07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EE56A-0449-41D9-9A02-60F25F2A4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68CB4-CE44-455F-B04D-AB197BBD8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1E21D-FF92-4321-8712-B7357D37F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BB217-6D62-4E9D-87A2-3854B8C89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EB529-AE5E-46CA-9204-9AB7EAE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FCF9F-C623-433F-A8A1-6ED55E9A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87E7DE-8476-49B4-850E-3F81C852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BDDE-6E1C-423F-B392-9EF518DC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8269F-E6F3-4533-8B84-191F5EB9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65B54-AEF3-4224-9F9E-19657AA7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2F947-68CB-48EB-8B86-77E96CB1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8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4EBC7-7871-48AE-A86B-B496A34D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7EA8D-9199-4C50-90C4-048CE998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F507C-148B-4AF9-A26B-DFDB703D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9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73F0-FD18-44B9-85D6-18D75562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B2694-1434-4ED5-8216-0A078904B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324EA-FFCB-465C-A153-F047CAC31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DB6DF-8E40-4A6A-9FC4-3541E0C9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6E9CD-218E-452A-997B-B028E7C7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24AD9-EA6C-4757-8DCC-D256B3C6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8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D86E-4674-423A-BF7F-C474023E0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4BF137-8084-473C-9558-E9EAA828F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8A63C-F15B-4BB7-9495-E618F908E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02E41-707A-4162-B0C5-4167D517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CA85-F18D-4136-B53A-D1BE122C06A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9B76D-E724-48DA-8296-E039219B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FF7E1-5D8D-455F-8C97-1D1B84DE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D8CA1-1CF4-4B06-9FC3-F9B9BF3AC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DFDBD-AE34-421C-9FCF-494E87347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A1AAD-97BC-40C9-8182-33103AF2A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FCA85-F18D-4136-B53A-D1BE122C06A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A2789-AC8A-4DA4-90F2-CF35F8815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1EB5C-62D7-4C72-A3F0-63C160BCC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BA663-13DF-4B89-88AC-EEAAB0F7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olarsystem.nasa.gov/asteroids-comets-and-meteors/asteroids/in-depth/#introdu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terank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fritch/asteroids_group_g/tree/main/Platinum_asterois" TargetMode="External"/><Relationship Id="rId3" Type="http://schemas.openxmlformats.org/officeDocument/2006/relationships/hyperlink" Target="https://github.com/Efritch/asteroids_group_g/blob/main/asteroid_analysisFinal.pptx?raw=true" TargetMode="External"/><Relationship Id="rId7" Type="http://schemas.openxmlformats.org/officeDocument/2006/relationships/hyperlink" Target="https://github.com/Efritch/asteroids_group_g/blob/main/asteroid4.ipynb" TargetMode="External"/><Relationship Id="rId12" Type="http://schemas.openxmlformats.org/officeDocument/2006/relationships/hyperlink" Target="https://github.com/Efritch/asteroids_group_g/tree/main/AsteroidsAmongstPlanets25Oct2020BS" TargetMode="External"/><Relationship Id="rId2" Type="http://schemas.openxmlformats.org/officeDocument/2006/relationships/hyperlink" Target="https://github.com/Efritch/asteroids_group_g/blob/main/README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sterank.com/" TargetMode="External"/><Relationship Id="rId11" Type="http://schemas.openxmlformats.org/officeDocument/2006/relationships/hyperlink" Target="https://github.com/Efritch/asteroids_group_g/blob/main/AsteroidsAmongstPlanets25Oct2020BS/GraphInfoBS25Oct2020.ipynb" TargetMode="External"/><Relationship Id="rId5" Type="http://schemas.openxmlformats.org/officeDocument/2006/relationships/hyperlink" Target="https://api.nasa.gov/" TargetMode="External"/><Relationship Id="rId10" Type="http://schemas.openxmlformats.org/officeDocument/2006/relationships/hyperlink" Target="https://github.com/Efritch/asteroids_group_g/blob/main/Platinum_asterois/An%20Analysis%20of%20Asteroids%20(Paul%20Hoogestraat).pdf" TargetMode="External"/><Relationship Id="rId4" Type="http://schemas.openxmlformats.org/officeDocument/2006/relationships/hyperlink" Target="https://github.com/Efritch/asteroids_group_g" TargetMode="External"/><Relationship Id="rId9" Type="http://schemas.openxmlformats.org/officeDocument/2006/relationships/hyperlink" Target="https://ui.adsabs.harvard.edu/link_gateway/2012P&amp;SS...73...98C/doi:10.1016/j.pss.2012.03.00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83CA99-65CE-4897-97C7-B6EA994A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12C91D-34A0-4B66-9891-E8AD3BCFD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622" y="1384906"/>
            <a:ext cx="5031855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rgbClr val="FFFF00"/>
                </a:solidFill>
              </a:rPr>
              <a:t>Group Members:</a:t>
            </a:r>
          </a:p>
          <a:p>
            <a:r>
              <a:rPr lang="en-US" sz="4400" b="1" dirty="0">
                <a:solidFill>
                  <a:srgbClr val="FFFF00"/>
                </a:solidFill>
              </a:rPr>
              <a:t>Paul Hoogestraat</a:t>
            </a:r>
          </a:p>
          <a:p>
            <a:r>
              <a:rPr lang="en-US" sz="4400" b="1" dirty="0">
                <a:solidFill>
                  <a:srgbClr val="FFFF00"/>
                </a:solidFill>
              </a:rPr>
              <a:t>Brent Sergent</a:t>
            </a:r>
          </a:p>
          <a:p>
            <a:r>
              <a:rPr lang="en-US" sz="4400" b="1" dirty="0">
                <a:solidFill>
                  <a:srgbClr val="FFFF00"/>
                </a:solidFill>
              </a:rPr>
              <a:t>Erik Fritzsche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4283597-0576-4FB8-844A-7E3E90D3A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882882" y="604556"/>
            <a:ext cx="5809091" cy="60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Monaco"/>
              </a:rPr>
              <a:t>An Analysis of Asteroid Orbits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 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0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89D5BA1-38F5-4D76-9999-9DBA0CF889A9}"/>
              </a:ext>
            </a:extLst>
          </p:cNvPr>
          <p:cNvSpPr txBox="1"/>
          <p:nvPr/>
        </p:nvSpPr>
        <p:spPr>
          <a:xfrm>
            <a:off x="870120" y="310767"/>
            <a:ext cx="1004835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Overview</a:t>
            </a:r>
          </a:p>
          <a:p>
            <a:pPr algn="ctr"/>
            <a:endParaRPr lang="en-US" sz="1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known number of asteroid is estimated  to be 1,016,447. –</a:t>
            </a:r>
            <a:r>
              <a:rPr lang="en-US" sz="2000" dirty="0">
                <a:hlinkClick r:id="rId2"/>
              </a:rPr>
              <a:t>NASA</a:t>
            </a:r>
            <a:endParaRPr lang="en-US" sz="2000" dirty="0"/>
          </a:p>
          <a:p>
            <a:endParaRPr lang="en-US" sz="1400" b="0" i="0" dirty="0">
              <a:solidFill>
                <a:srgbClr val="3A3A3A"/>
              </a:solidFill>
              <a:effectLst/>
              <a:latin typeface="Metropoli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3A3A"/>
                </a:solidFill>
                <a:latin typeface="Metropolis"/>
              </a:rPr>
              <a:t>The majority of asteroids 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Metropolis"/>
              </a:rPr>
              <a:t>orbiting the sun are located between Mars and Jupiter (estimated 1.1 to 1.9 million). These are known as the Main asteroid belt. –</a:t>
            </a:r>
            <a:r>
              <a:rPr lang="en-US" sz="2000" dirty="0">
                <a:hlinkClick r:id="rId2"/>
              </a:rPr>
              <a:t>NASA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A3A3A"/>
              </a:solidFill>
              <a:latin typeface="Metropoli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3A3A"/>
                </a:solidFill>
                <a:latin typeface="Metropolis"/>
              </a:rPr>
              <a:t>Asteroids located near earth are estimated at 10,000. Roughly 800 are 1 kilometer in diameter.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Metropolis"/>
              </a:rPr>
              <a:t> –</a:t>
            </a:r>
            <a:r>
              <a:rPr lang="en-US" sz="2000" dirty="0">
                <a:hlinkClick r:id="rId2"/>
              </a:rPr>
              <a:t>NASA</a:t>
            </a:r>
            <a:endParaRPr lang="en-US" sz="2000" dirty="0">
              <a:solidFill>
                <a:srgbClr val="3A3A3A"/>
              </a:solidFill>
              <a:latin typeface="Metropoli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A3A3A"/>
              </a:solidFill>
              <a:latin typeface="Metropoli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3A3A"/>
                </a:solidFill>
                <a:latin typeface="Metropolis"/>
              </a:rPr>
              <a:t>The composition of asteroids  predominately  contain chondrite (known as C-type), silicates (S-type) , and metals (M-type). 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Metropolis"/>
              </a:rPr>
              <a:t>–</a:t>
            </a:r>
            <a:r>
              <a:rPr lang="en-US" sz="2000" dirty="0">
                <a:hlinkClick r:id="rId2"/>
              </a:rPr>
              <a:t>NASA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A3A3A"/>
                </a:solidFill>
                <a:effectLst/>
                <a:latin typeface="Metropolis"/>
              </a:rPr>
              <a:t>What can we learn from all this data?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6A504E-C104-4EE7-BB13-6B6C05E3C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28375"/>
            <a:ext cx="12192000" cy="171065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203BBDE6-EF58-4AA8-93C4-8469BCF200B1}"/>
              </a:ext>
            </a:extLst>
          </p:cNvPr>
          <p:cNvSpPr/>
          <p:nvPr/>
        </p:nvSpPr>
        <p:spPr>
          <a:xfrm rot="16200000">
            <a:off x="2384418" y="3497943"/>
            <a:ext cx="739587" cy="340045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44C330-F40D-4485-935C-C34FF4FBA5A3}"/>
              </a:ext>
            </a:extLst>
          </p:cNvPr>
          <p:cNvSpPr txBox="1"/>
          <p:nvPr/>
        </p:nvSpPr>
        <p:spPr>
          <a:xfrm>
            <a:off x="1058387" y="5013503"/>
            <a:ext cx="298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1 Astronomical Unit (AU)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F9BD6A-19EC-47FA-927D-A4470DFAB671}"/>
              </a:ext>
            </a:extLst>
          </p:cNvPr>
          <p:cNvSpPr/>
          <p:nvPr/>
        </p:nvSpPr>
        <p:spPr>
          <a:xfrm>
            <a:off x="5483748" y="4903809"/>
            <a:ext cx="1126693" cy="496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C325E2-2A13-42B5-B977-EE0863CA45DE}"/>
              </a:ext>
            </a:extLst>
          </p:cNvPr>
          <p:cNvSpPr txBox="1"/>
          <p:nvPr/>
        </p:nvSpPr>
        <p:spPr>
          <a:xfrm>
            <a:off x="5369637" y="4903809"/>
            <a:ext cx="1452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Main </a:t>
            </a:r>
          </a:p>
          <a:p>
            <a:pPr algn="ctr"/>
            <a:r>
              <a:rPr lang="en-US" sz="1200" b="1" dirty="0"/>
              <a:t>Asteroid belt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FE11DB7-7405-4A18-8FE9-E044E2C4795F}"/>
              </a:ext>
            </a:extLst>
          </p:cNvPr>
          <p:cNvSpPr/>
          <p:nvPr/>
        </p:nvSpPr>
        <p:spPr>
          <a:xfrm>
            <a:off x="3570021" y="6042646"/>
            <a:ext cx="1741225" cy="4963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68407E-BBBE-4EB5-91A3-AC17915E5474}"/>
              </a:ext>
            </a:extLst>
          </p:cNvPr>
          <p:cNvSpPr txBox="1"/>
          <p:nvPr/>
        </p:nvSpPr>
        <p:spPr>
          <a:xfrm>
            <a:off x="3674790" y="6152340"/>
            <a:ext cx="153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Near Earth Asteroids</a:t>
            </a:r>
          </a:p>
        </p:txBody>
      </p:sp>
    </p:spTree>
    <p:extLst>
      <p:ext uri="{BB962C8B-B14F-4D97-AF65-F5344CB8AC3E}">
        <p14:creationId xmlns:p14="http://schemas.microsoft.com/office/powerpoint/2010/main" val="137023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0BDE28C-38A3-4CF2-8A78-223AC021826F}"/>
              </a:ext>
            </a:extLst>
          </p:cNvPr>
          <p:cNvSpPr txBox="1"/>
          <p:nvPr/>
        </p:nvSpPr>
        <p:spPr>
          <a:xfrm>
            <a:off x="1381124" y="2496081"/>
            <a:ext cx="83553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 hypothesis  (H</a:t>
            </a:r>
            <a:r>
              <a:rPr lang="en-US" sz="2400" b="1" u="sng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an asteroid with rare earth elements are close to earth, then a measurable amount of rare earth elements will not be detected more or less observed.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Alternative Hypothesis (H</a:t>
            </a:r>
            <a:r>
              <a:rPr lang="en-US" sz="2400" b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an asteroid with rare earth elements are close to earth, then a measurable amount of rare earth elements more or less will be detected.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4D865E-3936-482F-BA42-E4CB93CE27E2}"/>
              </a:ext>
            </a:extLst>
          </p:cNvPr>
          <p:cNvSpPr txBox="1"/>
          <p:nvPr/>
        </p:nvSpPr>
        <p:spPr>
          <a:xfrm>
            <a:off x="1381124" y="1046709"/>
            <a:ext cx="75469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rare earth elements exist in significant quantities on asteroids near earth?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764E2C-B1C8-4D69-9413-3FE90BCC33C3}"/>
              </a:ext>
            </a:extLst>
          </p:cNvPr>
          <p:cNvSpPr txBox="1"/>
          <p:nvPr/>
        </p:nvSpPr>
        <p:spPr>
          <a:xfrm>
            <a:off x="3669245" y="235619"/>
            <a:ext cx="33794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 Hypothesis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86AE8D-4350-4DA6-A218-19EF509D7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68" b="90879" l="9846" r="89768">
                        <a14:foregroundMark x1="42857" y1="6468" x2="42857" y2="6468"/>
                        <a14:foregroundMark x1="62355" y1="29685" x2="62355" y2="29685"/>
                        <a14:foregroundMark x1="64672" y1="28524" x2="64672" y2="28524"/>
                        <a14:foregroundMark x1="62741" y1="90879" x2="62741" y2="90879"/>
                        <a14:foregroundMark x1="33205" y1="73798" x2="33205" y2="73798"/>
                        <a14:foregroundMark x1="65251" y1="28027" x2="65251" y2="28027"/>
                        <a14:backgroundMark x1="66988" y1="85572" x2="66988" y2="85572"/>
                        <a14:backgroundMark x1="68340" y1="93035" x2="68340" y2="93035"/>
                        <a14:backgroundMark x1="65637" y1="87562" x2="65637" y2="87562"/>
                        <a14:backgroundMark x1="65251" y1="88391" x2="65251" y2="88391"/>
                        <a14:backgroundMark x1="67761" y1="83250" x2="67761" y2="83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97241" y="1646874"/>
            <a:ext cx="3044820" cy="354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4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C1A6-E9BF-4F59-8193-CDA41238A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023" y="152315"/>
            <a:ext cx="5201706" cy="662781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Resources and Methods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3F56E-5E3B-4C90-8069-4AE1C1E5D874}"/>
              </a:ext>
            </a:extLst>
          </p:cNvPr>
          <p:cNvSpPr txBox="1"/>
          <p:nvPr/>
        </p:nvSpPr>
        <p:spPr>
          <a:xfrm>
            <a:off x="699437" y="804253"/>
            <a:ext cx="1085158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Asterank Database - </a:t>
            </a:r>
            <a:r>
              <a:rPr lang="en-US" sz="2000" b="1" dirty="0">
                <a:hlinkClick r:id="rId2"/>
              </a:rPr>
              <a:t>Link</a:t>
            </a:r>
            <a:endParaRPr lang="en-US" sz="2000" b="1" dirty="0"/>
          </a:p>
          <a:p>
            <a:r>
              <a:rPr lang="en-US" dirty="0"/>
              <a:t>Asterank is a scientific and economic database of over 600,000 asteroids.  The database is a collection of data consisting of asteroid mass, spectral data, orbits, and  other critical data points. Asteroid mass and spectral data are employed to estimate a financial value of an asteroid based on current metal prices. (examples: </a:t>
            </a:r>
            <a:r>
              <a:rPr lang="en-US" dirty="0" err="1"/>
              <a:t>Os</a:t>
            </a:r>
            <a:r>
              <a:rPr lang="en-US" dirty="0"/>
              <a:t>, </a:t>
            </a:r>
            <a:r>
              <a:rPr lang="en-US" dirty="0" err="1"/>
              <a:t>Ir</a:t>
            </a:r>
            <a:r>
              <a:rPr lang="en-US" dirty="0"/>
              <a:t>, Ru, Pt, Rh, Co, Au, Pd, Ni, and Cr) . These net values of an identified asteroid are reported on the Asterank website in a dollar amount.</a:t>
            </a:r>
          </a:p>
          <a:p>
            <a:endParaRPr lang="en-US" dirty="0"/>
          </a:p>
          <a:p>
            <a:r>
              <a:rPr lang="en-US" sz="2000" b="1" dirty="0"/>
              <a:t>Assumptions</a:t>
            </a:r>
          </a:p>
          <a:p>
            <a:r>
              <a:rPr lang="en-US" dirty="0"/>
              <a:t>For the purpose of this exercise, the financial value of each asteroid will serve as a metric to quantify the presence of  precious metals and or rare earth elements. An asteroid estimated to be valued at 1 trillion dollars  and above will be considered to have a significant amount of precious and rare earth metals. The categories assigned were as follows: less than one billion, Less than a trillion, 1 trillion to 99 trillion, greater than 100 trillion, and no observed metal.</a:t>
            </a:r>
          </a:p>
          <a:p>
            <a:endParaRPr lang="en-US" dirty="0"/>
          </a:p>
          <a:p>
            <a:r>
              <a:rPr lang="en-US" dirty="0"/>
              <a:t>A Dataset was constructed based on the proximity of an asteroid to earth.  A range of  0.8 to 1.2 Astronomical Units  (AU) will be used for this exercise.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D16E0B-3107-4CB1-AB32-AB054D42249A}"/>
              </a:ext>
            </a:extLst>
          </p:cNvPr>
          <p:cNvSpPr txBox="1"/>
          <p:nvPr/>
        </p:nvSpPr>
        <p:spPr>
          <a:xfrm>
            <a:off x="699436" y="5516199"/>
            <a:ext cx="5355770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b="1" dirty="0"/>
              <a:t>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Asterank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Juniper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2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52C8-9ADE-4FDF-9B3A-CDCAF500C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246" y="65842"/>
            <a:ext cx="10515600" cy="679904"/>
          </a:xfrm>
        </p:spPr>
        <p:txBody>
          <a:bodyPr>
            <a:normAutofit/>
          </a:bodyPr>
          <a:lstStyle/>
          <a:p>
            <a:r>
              <a:rPr lang="en-US" sz="3200" dirty="0"/>
              <a:t>Number of Asteroids Near Earth Evaluated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59FD2-CB35-4CB1-8A37-767D4628B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84" y="760843"/>
            <a:ext cx="5273431" cy="41198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59E0F7-5F0D-4974-98BC-4CF8B281ABE8}"/>
              </a:ext>
            </a:extLst>
          </p:cNvPr>
          <p:cNvSpPr txBox="1"/>
          <p:nvPr/>
        </p:nvSpPr>
        <p:spPr>
          <a:xfrm>
            <a:off x="332880" y="4944442"/>
            <a:ext cx="527343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4000 asteroids were considered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Max orbit 365 AU: Min orbit 0.642 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75%  asteroids have no observed metals.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18%  asteroids have over 110 trillion of identified metals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2%  asteroids have between 1 to 110 trillion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5%  asteroids have between 1 to 999 billion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1%  asteroids have between 1 to 999 million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A9488F-BEA3-41F5-A29A-AB4A57527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769" y="807503"/>
            <a:ext cx="5098965" cy="40751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BF28D3-7830-46C5-99BD-C458D2B67C7B}"/>
              </a:ext>
            </a:extLst>
          </p:cNvPr>
          <p:cNvSpPr txBox="1"/>
          <p:nvPr/>
        </p:nvSpPr>
        <p:spPr>
          <a:xfrm>
            <a:off x="8358009" y="1807411"/>
            <a:ext cx="316343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 _High Metal Content (over 100 trillion)</a:t>
            </a:r>
          </a:p>
          <a:p>
            <a:r>
              <a:rPr lang="en-US" sz="1400" dirty="0"/>
              <a:t>B_Metal Content  (1 to 100 trillion)</a:t>
            </a:r>
          </a:p>
          <a:p>
            <a:r>
              <a:rPr lang="en-US" sz="1400" dirty="0"/>
              <a:t>C_Low Metal Content( 1 to 999 billion)</a:t>
            </a:r>
          </a:p>
          <a:p>
            <a:r>
              <a:rPr lang="en-US" sz="1400" dirty="0"/>
              <a:t>D_Very Low Content (1 to 999 million)</a:t>
            </a:r>
          </a:p>
          <a:p>
            <a:r>
              <a:rPr lang="en-US" sz="1400" dirty="0"/>
              <a:t>E_No Metal Identified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DEDD53-DF9C-49F4-967B-0C4ABD47EA17}"/>
              </a:ext>
            </a:extLst>
          </p:cNvPr>
          <p:cNvSpPr txBox="1"/>
          <p:nvPr/>
        </p:nvSpPr>
        <p:spPr>
          <a:xfrm>
            <a:off x="1955634" y="1651226"/>
            <a:ext cx="315695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 _High Metal Content (over 100 trillion)</a:t>
            </a:r>
          </a:p>
          <a:p>
            <a:r>
              <a:rPr lang="en-US" sz="1400" dirty="0"/>
              <a:t>B_Metal Content  (1 to 100 trillion)</a:t>
            </a:r>
          </a:p>
          <a:p>
            <a:r>
              <a:rPr lang="en-US" sz="1400" dirty="0"/>
              <a:t>C_Low Metal Content( 1 to 999 billion)</a:t>
            </a:r>
          </a:p>
          <a:p>
            <a:r>
              <a:rPr lang="en-US" sz="1400" dirty="0"/>
              <a:t>D_Very Low Content (1 to 999 million)</a:t>
            </a:r>
          </a:p>
          <a:p>
            <a:r>
              <a:rPr lang="en-US" sz="1400" dirty="0"/>
              <a:t>E_No Metal Identified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E133E7-E2B2-4CE2-811E-4476E898435F}"/>
              </a:ext>
            </a:extLst>
          </p:cNvPr>
          <p:cNvSpPr txBox="1"/>
          <p:nvPr/>
        </p:nvSpPr>
        <p:spPr>
          <a:xfrm>
            <a:off x="6795684" y="4976276"/>
            <a:ext cx="4841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163 Asteroids met orbit criteria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Max orbit AU 1.2: Min  orbit 0.8 AU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82%  asteroids have no observed metals.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5%  asteroids have between 1 to 110 trillion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11%  asteroids have between 1 to 999 billion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4%  asteroids have between 1 to 999 million</a:t>
            </a:r>
          </a:p>
        </p:txBody>
      </p:sp>
    </p:spTree>
    <p:extLst>
      <p:ext uri="{BB962C8B-B14F-4D97-AF65-F5344CB8AC3E}">
        <p14:creationId xmlns:p14="http://schemas.microsoft.com/office/powerpoint/2010/main" val="87640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E4FB527E-A921-409D-B058-51643B363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42" y="753768"/>
            <a:ext cx="4541918" cy="344463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B03EA58-CD40-41E9-A214-67E57E538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85" y="757188"/>
            <a:ext cx="4806323" cy="35044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A3EE295-18EB-48CC-9460-A7C612EEC4E9}"/>
              </a:ext>
            </a:extLst>
          </p:cNvPr>
          <p:cNvSpPr txBox="1"/>
          <p:nvPr/>
        </p:nvSpPr>
        <p:spPr>
          <a:xfrm>
            <a:off x="117774" y="4542145"/>
            <a:ext cx="504205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Scatter plot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represents 163 asteroids ranging from 0$ to 100$ trillion (Orbit of asteroids 0.8 to 1.2 AU).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X axis range is 0 (Low metal density) to 1.1 trillion (High metal density).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</a:t>
            </a:r>
            <a:r>
              <a:rPr lang="en-US" sz="1600" baseline="30000" dirty="0"/>
              <a:t>2</a:t>
            </a:r>
            <a:r>
              <a:rPr lang="en-US" sz="1600" dirty="0"/>
              <a:t> value  suggests there is no correlation between orbit distance and quantity of metal on an asteroid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427794-F3EE-4CB1-A66B-697D169EBE0B}"/>
              </a:ext>
            </a:extLst>
          </p:cNvPr>
          <p:cNvSpPr txBox="1"/>
          <p:nvPr/>
        </p:nvSpPr>
        <p:spPr>
          <a:xfrm>
            <a:off x="6096000" y="4542145"/>
            <a:ext cx="561376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Boxplot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represents 163 asteroids ranging from 0$ to 100 trillion$.</a:t>
            </a:r>
          </a:p>
          <a:p>
            <a:r>
              <a:rPr lang="en-US" sz="1600" dirty="0"/>
              <a:t>      Orbit of asteroids 0.8 to 1.2 AU.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asteroids over 110 trillion were observed in orbital restricted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B_Metal content mean falls within the data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C_Low metal Content did have outliers. For this exercise not significant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3AC675-BF07-4436-B680-0D3F71D36A98}"/>
              </a:ext>
            </a:extLst>
          </p:cNvPr>
          <p:cNvSpPr txBox="1"/>
          <p:nvPr/>
        </p:nvSpPr>
        <p:spPr>
          <a:xfrm>
            <a:off x="2001983" y="47613"/>
            <a:ext cx="8188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Near Earth Orbit Asteroids (0.8 to 1.2 AU)</a:t>
            </a:r>
          </a:p>
        </p:txBody>
      </p:sp>
    </p:spTree>
    <p:extLst>
      <p:ext uri="{BB962C8B-B14F-4D97-AF65-F5344CB8AC3E}">
        <p14:creationId xmlns:p14="http://schemas.microsoft.com/office/powerpoint/2010/main" val="228255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75FA-D300-462C-AAA9-4FAB0C85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357802"/>
            <a:ext cx="10515600" cy="5100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One Sample t-test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761DA-B5A5-4939-B080-C47091D2AFF7}"/>
              </a:ext>
            </a:extLst>
          </p:cNvPr>
          <p:cNvSpPr txBox="1"/>
          <p:nvPr/>
        </p:nvSpPr>
        <p:spPr>
          <a:xfrm>
            <a:off x="838200" y="889843"/>
            <a:ext cx="105155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One Sample t test criteria:</a:t>
            </a:r>
          </a:p>
          <a:p>
            <a:r>
              <a:rPr lang="en-US" dirty="0"/>
              <a:t>Asteroids orbiting in the range of 0.8 to 1.2 AU were considered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Sample 1 consisted of asteroids with no observed metals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Sample 2 consisted of asteroids believed to have Metal (1 to 100 trillion)</a:t>
            </a:r>
            <a:endParaRPr lang="en-US" b="1" dirty="0"/>
          </a:p>
          <a:p>
            <a:r>
              <a:rPr lang="en-US" b="1" dirty="0"/>
              <a:t>Results</a:t>
            </a:r>
          </a:p>
          <a:p>
            <a:r>
              <a:rPr lang="en-US" dirty="0"/>
              <a:t>	p-Value = </a:t>
            </a:r>
            <a:r>
              <a:rPr lang="en-US" sz="1800" dirty="0"/>
              <a:t>= 0.03398119 </a:t>
            </a:r>
          </a:p>
          <a:p>
            <a:r>
              <a:rPr lang="en-US" dirty="0"/>
              <a:t>	t-statistic = -31666205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Null hypothesis can be rejected bassed on the p-value result. This would support the alternative hypothesis: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an asteroid with rare earth elements are close to earth, then a measurable amount of </a:t>
            </a: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rare earth elements more or less will be detected.</a:t>
            </a:r>
          </a:p>
          <a:p>
            <a:endParaRPr lang="en-US" dirty="0"/>
          </a:p>
          <a:p>
            <a:r>
              <a:rPr lang="en-US" dirty="0"/>
              <a:t>The number of asteroids in proximity to the earth containing rare earth elements is significant bassed on the data accumulated. The p-value complimented with  the data presented would suggest that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rare earth elements exist in statistical meaningful quantities on asteroids near earth.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C951340-0931-4226-8A1D-D8155B29FCAD}"/>
              </a:ext>
            </a:extLst>
          </p:cNvPr>
          <p:cNvSpPr txBox="1">
            <a:spLocks/>
          </p:cNvSpPr>
          <p:nvPr/>
        </p:nvSpPr>
        <p:spPr>
          <a:xfrm>
            <a:off x="3150326" y="3176635"/>
            <a:ext cx="4177937" cy="1058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u="sng" dirty="0"/>
              <a:t>Conclusion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33E564-19EC-4B05-BBB7-95E722DE4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05" b="93633" l="2932" r="92834">
                        <a14:foregroundMark x1="72150" y1="11236" x2="72150" y2="11236"/>
                        <a14:foregroundMark x1="72801" y1="9363" x2="72801" y2="9363"/>
                        <a14:foregroundMark x1="92834" y1="52996" x2="92834" y2="52996"/>
                        <a14:foregroundMark x1="75570" y1="9363" x2="75570" y2="9363"/>
                        <a14:foregroundMark x1="70684" y1="9738" x2="70684" y2="9738"/>
                        <a14:foregroundMark x1="70033" y1="9363" x2="70033" y2="9363"/>
                        <a14:foregroundMark x1="68730" y1="9738" x2="68730" y2="9738"/>
                        <a14:foregroundMark x1="76547" y1="9738" x2="76547" y2="9738"/>
                        <a14:foregroundMark x1="76547" y1="9363" x2="76547" y2="9363"/>
                        <a14:foregroundMark x1="68730" y1="9738" x2="68730" y2="9738"/>
                        <a14:foregroundMark x1="25733" y1="11236" x2="25733" y2="11236"/>
                        <a14:foregroundMark x1="13192" y1="21161" x2="15798" y2="23034"/>
                        <a14:foregroundMark x1="10923" y1="9617" x2="2769" y2="21536"/>
                        <a14:foregroundMark x1="2769" y1="21536" x2="10805" y2="31756"/>
                        <a14:foregroundMark x1="46836" y1="25980" x2="44982" y2="15079"/>
                        <a14:foregroundMark x1="10636" y1="9131" x2="3583" y2="19101"/>
                        <a14:foregroundMark x1="3583" y1="19101" x2="5375" y2="28464"/>
                        <a14:foregroundMark x1="26384" y1="22285" x2="16450" y2="27341"/>
                        <a14:foregroundMark x1="18241" y1="14419" x2="10423" y2="25281"/>
                        <a14:foregroundMark x1="21010" y1="14045" x2="38599" y2="14045"/>
                        <a14:foregroundMark x1="38599" y1="14045" x2="38925" y2="17228"/>
                        <a14:foregroundMark x1="41531" y1="16479" x2="29316" y2="27341"/>
                        <a14:foregroundMark x1="29316" y1="27341" x2="23290" y2="28464"/>
                        <a14:foregroundMark x1="74430" y1="8989" x2="74430" y2="8989"/>
                        <a14:foregroundMark x1="72476" y1="8989" x2="72476" y2="8989"/>
                        <a14:foregroundMark x1="77850" y1="8989" x2="63847" y2="15722"/>
                        <a14:foregroundMark x1="77524" y1="9738" x2="82573" y2="15918"/>
                        <a14:foregroundMark x1="68730" y1="94007" x2="68730" y2="94007"/>
                        <a14:foregroundMark x1="21010" y1="34644" x2="21010" y2="34644"/>
                        <a14:foregroundMark x1="32410" y1="33895" x2="32410" y2="33895"/>
                        <a14:foregroundMark x1="35505" y1="33146" x2="35505" y2="33146"/>
                        <a14:foregroundMark x1="34202" y1="34270" x2="34202" y2="34270"/>
                        <a14:foregroundMark x1="35179" y1="32397" x2="44625" y2="22285"/>
                        <a14:foregroundMark x1="36482" y1="30337" x2="43648" y2="23034"/>
                        <a14:foregroundMark x1="16938" y1="7491" x2="32899" y2="7491"/>
                        <a14:foregroundMark x1="32899" y1="7491" x2="43322" y2="14794"/>
                        <a14:foregroundMark x1="34202" y1="7116" x2="42997" y2="15169"/>
                        <a14:foregroundMark x1="22964" y1="5805" x2="27687" y2="5805"/>
                        <a14:foregroundMark x1="9446" y1="10112" x2="19870" y2="7865"/>
                        <a14:foregroundMark x1="30782" y1="33146" x2="38599" y2="31648"/>
                        <a14:foregroundMark x1="53746" y1="21536" x2="53746" y2="21536"/>
                        <a14:backgroundMark x1="31307" y1="35540" x2="30619" y2="35955"/>
                        <a14:backgroundMark x1="44300" y1="27715" x2="38958" y2="30932"/>
                        <a14:backgroundMark x1="30619" y1="35955" x2="15309" y2="36330"/>
                        <a14:backgroundMark x1="15309" y1="36330" x2="14821" y2="34644"/>
                        <a14:backgroundMark x1="44951" y1="28090" x2="49023" y2="31273"/>
                        <a14:backgroundMark x1="31312" y1="4804" x2="31107" y2="4682"/>
                        <a14:backgroundMark x1="33882" y1="6333" x2="33625" y2="6180"/>
                        <a14:backgroundMark x1="14527" y1="6545" x2="9446" y2="7116"/>
                        <a14:backgroundMark x1="31107" y1="4682" x2="30021" y2="4804"/>
                        <a14:backgroundMark x1="17264" y1="39326" x2="15147" y2="36330"/>
                        <a14:backgroundMark x1="13844" y1="35955" x2="13844" y2="35955"/>
                        <a14:backgroundMark x1="13844" y1="35581" x2="13844" y2="35581"/>
                        <a14:backgroundMark x1="13518" y1="34644" x2="13518" y2="34644"/>
                        <a14:backgroundMark x1="17590" y1="37453" x2="11401" y2="34270"/>
                        <a14:backgroundMark x1="44625" y1="11236" x2="43431" y2="11236"/>
                        <a14:backgroundMark x1="61238" y1="14419" x2="60261" y2="20599"/>
                        <a14:backgroundMark x1="35831" y1="34644" x2="35831" y2="34644"/>
                        <a14:backgroundMark x1="38274" y1="32772" x2="38274" y2="32772"/>
                        <a14:backgroundMark x1="35831" y1="33521" x2="35831" y2="33521"/>
                        <a14:backgroundMark x1="34528" y1="34644" x2="34528" y2="34644"/>
                        <a14:backgroundMark x1="38599" y1="32397" x2="38599" y2="32397"/>
                        <a14:backgroundMark x1="36482" y1="33895" x2="36482" y2="338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30009" y="701061"/>
            <a:ext cx="3912934" cy="340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6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BC64-8621-4E42-B7D2-72DCBC53C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757" y="-105138"/>
            <a:ext cx="366848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7B110-6141-445B-BE0C-2C812CFFEC2C}"/>
              </a:ext>
            </a:extLst>
          </p:cNvPr>
          <p:cNvSpPr txBox="1"/>
          <p:nvPr/>
        </p:nvSpPr>
        <p:spPr>
          <a:xfrm>
            <a:off x="333103" y="893853"/>
            <a:ext cx="11201399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References for the presentation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An Analysis of Asteroids Orbits overview: 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  <a:hlinkClick r:id="rId2" tooltip="README.md"/>
              </a:rPr>
              <a:t>README.md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Final Report 				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-apple-system"/>
                <a:ea typeface="+mn-ea"/>
                <a:cs typeface="+mn-cs"/>
                <a:hlinkClick r:id="rId3" tooltip="asteroid_analysisFinal.pptx"/>
              </a:rPr>
              <a:t>analysisFinal.pptx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GitHub  Parent Repository 	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Link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	NASA API			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-apple-system"/>
                <a:ea typeface="+mn-ea"/>
                <a:cs typeface="+mn-cs"/>
                <a:hlinkClick r:id="rId5"/>
              </a:rPr>
              <a:t>Link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	Asterrank			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-apple-system"/>
                <a:ea typeface="+mn-ea"/>
                <a:cs typeface="+mn-cs"/>
                <a:hlinkClick r:id="rId6"/>
              </a:rPr>
              <a:t>Link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Do rare earth elements exist in significant quantities on asteroids near earth?    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Jupyter lab Notebook 				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  <a:hlinkClick r:id="rId7" tooltip="asteroid4.ipynb"/>
              </a:rPr>
              <a:t>asteroid4.ipynb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GitHub Parent folder Link 	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8"/>
              </a:rPr>
              <a:t>Link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Density of asteroids  		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073D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9"/>
              </a:rPr>
              <a:t>10.1016/j.pss.2012.03.009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D5D5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D5D5D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Review			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0"/>
              </a:rPr>
              <a:t>Review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D5D5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Are more asteroids posing an impact threat to Earth today than they did 15 years ago?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Jupyter lab Notebook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Parent Repository 		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Link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Are inner planets receiving more close approaches on average in the recent decade they did in the last 5 decades?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Jupyter lab Notebook 				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  <a:hlinkClick r:id="rId11" tooltip="GraphInfoBS25Oct2020.ipynb"/>
              </a:rPr>
              <a:t>GraphInfoBS25Oct2020.ipynb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	GitHub  Parent Folder link		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	</a:t>
            </a:r>
            <a:r>
              <a:rPr kumimoji="0" lang="en-US" sz="1600" b="0" i="0" u="sng" strike="noStrike" kern="120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-apple-system"/>
                <a:ea typeface="+mn-ea"/>
                <a:cs typeface="+mn-cs"/>
                <a:hlinkClick r:id="rId12" tooltip="AsteroidsAmongstPlanets25Oct2020BS"/>
              </a:rPr>
              <a:t>AsteroidsAmongstPlanets25Oct2020BS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038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1114</TotalTime>
  <Words>1115</Words>
  <Application>Microsoft Office PowerPoint</Application>
  <PresentationFormat>Widescreen</PresentationFormat>
  <Paragraphs>115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Helvetica Neue</vt:lpstr>
      <vt:lpstr>Metropolis</vt:lpstr>
      <vt:lpstr>Monaco</vt:lpstr>
      <vt:lpstr>Office Theme</vt:lpstr>
      <vt:lpstr>An Analysis of Asteroid Orbits </vt:lpstr>
      <vt:lpstr>PowerPoint Presentation</vt:lpstr>
      <vt:lpstr>PowerPoint Presentation</vt:lpstr>
      <vt:lpstr>Resources and Methods</vt:lpstr>
      <vt:lpstr>Number of Asteroids Near Earth Evaluated</vt:lpstr>
      <vt:lpstr>PowerPoint Presentation</vt:lpstr>
      <vt:lpstr>One Sample t-test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HOOGESTRAAT</dc:creator>
  <cp:lastModifiedBy>PAUL HOOGESTRAAT</cp:lastModifiedBy>
  <cp:revision>99</cp:revision>
  <dcterms:created xsi:type="dcterms:W3CDTF">2020-10-25T20:04:09Z</dcterms:created>
  <dcterms:modified xsi:type="dcterms:W3CDTF">2020-10-28T13:20:36Z</dcterms:modified>
</cp:coreProperties>
</file>