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1.jpeg" ContentType="image/jpe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11865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11865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l-GR" sz="1400" strike="noStrike">
                <a:solidFill>
                  <a:srgbClr val="696464"/>
                </a:solidFill>
                <a:latin typeface="Perpetua"/>
              </a:rPr>
              <a:t>11/9/2017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>
              <a:lnSpc>
                <a:spcPct val="100000"/>
              </a:lnSpc>
            </a:pPr>
            <a:fld id="{0CA06017-A315-4CE4-BB45-F8AB40DF21C3}" type="slidenum">
              <a:rPr lang="el-GR" sz="1400" strike="noStrike">
                <a:solidFill>
                  <a:srgbClr val="ffffff"/>
                </a:solidFill>
                <a:latin typeface="Franklin Gothic Book"/>
              </a:rPr>
              <a:t>&lt;αριθμός&gt;</a:t>
            </a:fld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lang="el-GR" sz="4000" strike="noStrike">
                <a:solidFill>
                  <a:srgbClr val="ffffff"/>
                </a:solidFill>
                <a:latin typeface="Franklin Gothic Book"/>
              </a:rPr>
              <a:t>Πατήστε για επεξεργασία της μορφής κειμένου του τίτλουKλικ για επεξεργασία του τίτλου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l-GR" sz="2600">
                <a:latin typeface="Perpetua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l-GR" sz="2000">
                <a:latin typeface="Perpetua"/>
              </a:rPr>
              <a:t>Δεύτερο επίπεδο διάρθρωσης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l-GR" sz="2000">
                <a:latin typeface="Perpetua"/>
              </a:rPr>
              <a:t>Τρίτο επίπεδο διάρθρωσης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l-GR" sz="2000">
                <a:latin typeface="Perpetua"/>
              </a:rPr>
              <a:t>Τέταρτο επίπεδο διάρθρωσης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l-GR" sz="2000">
                <a:latin typeface="Perpetua"/>
              </a:rPr>
              <a:t>Πέμπτο επίπεδο διάρθρωσης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l-GR" sz="2000">
                <a:latin typeface="Perpetua"/>
              </a:rPr>
              <a:t>Έκτο επίπεδο διάρθρωσης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l-GR" sz="2000">
                <a:latin typeface="Perpetua"/>
              </a:rPr>
              <a:t>Έβδομο επίπεδο διάρθρωσης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11865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lang="el-GR" sz="4000" strike="noStrike">
                <a:solidFill>
                  <a:srgbClr val="696464"/>
                </a:solidFill>
                <a:latin typeface="Franklin Gothic Book"/>
              </a:rPr>
              <a:t>Πατήστε για επεξεργασία της μορφής κειμένου του τίτλουKλικ για επεξεργασία του τίτλου</a:t>
            </a:r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l-GR" sz="1400" strike="noStrike">
                <a:solidFill>
                  <a:srgbClr val="696464"/>
                </a:solidFill>
                <a:latin typeface="Perpetua"/>
              </a:rPr>
              <a:t>11/9/2017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F281C3BA-AE3D-4ED7-963C-8076C60E12E4}" type="slidenum">
              <a:rPr lang="el-GR" sz="1400" strike="noStrike">
                <a:solidFill>
                  <a:srgbClr val="ffffff"/>
                </a:solidFill>
                <a:latin typeface="Franklin Gothic Book"/>
              </a:rPr>
              <a:t>&lt;αριθμός&gt;</a:t>
            </a:fld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Δεύτερο επίπεδο διάρθρωσης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Τρίτο επίπεδο διάρθρωσης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Τέταρτο επίπεδο διάρθρωσης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Πέμπτο επίπεδο διάρθρωσης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Έβδομο επίπεδο διάρθρωσηςKλικ για επεξεργασία των στυλ του υποδείγματος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400" strike="noStrike">
                <a:solidFill>
                  <a:srgbClr val="000000"/>
                </a:solidFill>
                <a:latin typeface="Perpetua"/>
              </a:rPr>
              <a:t>Δεύτερου επιπέδου</a:t>
            </a:r>
            <a:endParaRPr/>
          </a:p>
          <a:p>
            <a:pPr lvl="2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000" strike="noStrike">
                <a:solidFill>
                  <a:srgbClr val="000000"/>
                </a:solidFill>
                <a:latin typeface="Perpetua"/>
              </a:rPr>
              <a:t>Τρίτου επιπέδου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l-GR" sz="2000" strike="noStrike">
                <a:solidFill>
                  <a:srgbClr val="000000"/>
                </a:solidFill>
                <a:latin typeface="Perpetua"/>
              </a:rPr>
              <a:t>Τέταρτου επιπέδου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o"/>
            </a:pPr>
            <a:r>
              <a:rPr lang="el-GR" sz="2000" strike="noStrike">
                <a:solidFill>
                  <a:srgbClr val="000000"/>
                </a:solidFill>
                <a:latin typeface="Perpetua"/>
              </a:rPr>
              <a:t>Πέμπτου επιπέδου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lang="el-GR" sz="2600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lang="el-GR" sz="2600" strike="noStrike">
                <a:solidFill>
                  <a:srgbClr val="000000"/>
                </a:solidFill>
                <a:latin typeface="Perpetu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lang="el-GR" sz="2600" strike="noStrike">
                <a:solidFill>
                  <a:srgbClr val="000000"/>
                </a:solidFill>
                <a:latin typeface="Perpetua"/>
              </a:rPr>
              <a:t>Τι είναι οπτικοποίηση της μουσικής;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lang="el-GR" sz="4000" strike="noStrike">
                <a:solidFill>
                  <a:srgbClr val="696464"/>
                </a:solidFill>
                <a:latin typeface="Franklin Gothic Book"/>
              </a:rPr>
              <a:t>Ερωτήσεις;</a:t>
            </a:r>
            <a:endParaRPr/>
          </a:p>
        </p:txBody>
      </p:sp>
      <p:pic>
        <p:nvPicPr>
          <p:cNvPr id="113" name="3 - Θέση περιεχομένου" descr=""/>
          <p:cNvPicPr/>
          <p:nvPr/>
        </p:nvPicPr>
        <p:blipFill>
          <a:blip r:embed="rId1"/>
          <a:stretch/>
        </p:blipFill>
        <p:spPr>
          <a:xfrm>
            <a:off x="1752480" y="1447920"/>
            <a:ext cx="6095520" cy="45716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lang="el-GR" sz="4000" strike="noStrike">
                <a:solidFill>
                  <a:srgbClr val="696464"/>
                </a:solidFill>
                <a:latin typeface="Franklin Gothic Book"/>
              </a:rPr>
              <a:t>Στόχος της εργασίας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Δημιουργία ενός player μουσικών κομματιών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Ωραίος αισθητικά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Λειτουργικός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Απεικονίσεις (Visualizers)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Η εργασία έγινε σε processing με την χρήση της βιβλιοθήκης minim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lang="el-GR" sz="4000" strike="noStrike">
                <a:solidFill>
                  <a:srgbClr val="696464"/>
                </a:solidFill>
                <a:latin typeface="Franklin Gothic Book"/>
              </a:rPr>
              <a:t>Χαρακτηριστικά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Play/pause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Mute/Unmute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Esc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Backward/Forward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Μεταδεδομένα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Μπάρα ελέγχου του τραγουδιού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Πληροφορίες της κατάστασης του player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Πληροφορίες της αναπαραγωγής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Οδηγίες για τον χειρισμό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Εικόνα σαν φόντο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Μέγεθος παραθύρου 960x600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endParaRPr/>
          </a:p>
        </p:txBody>
      </p:sp>
      <p:pic>
        <p:nvPicPr>
          <p:cNvPr id="96" name="3 - Θέση περιεχομένου" descr=""/>
          <p:cNvPicPr/>
          <p:nvPr/>
        </p:nvPicPr>
        <p:blipFill>
          <a:blip r:embed="rId1"/>
          <a:stretch/>
        </p:blipFill>
        <p:spPr>
          <a:xfrm>
            <a:off x="459720" y="1143000"/>
            <a:ext cx="8461440" cy="528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Οδηγίες για τον χρήστη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Οθόνη κατάστασης player και τραγουδιού</a:t>
            </a:r>
            <a:endParaRPr/>
          </a:p>
        </p:txBody>
      </p:sp>
      <p:pic>
        <p:nvPicPr>
          <p:cNvPr id="99" name="3 - Θέση περιεχομένου" descr=""/>
          <p:cNvPicPr/>
          <p:nvPr/>
        </p:nvPicPr>
        <p:blipFill>
          <a:blip r:embed=""/>
          <a:stretch/>
        </p:blipFill>
        <p:spPr>
          <a:xfrm>
            <a:off x="3143160" y="2428920"/>
            <a:ext cx="2492640" cy="975960"/>
          </a:xfrm>
          <a:prstGeom prst="rect">
            <a:avLst/>
          </a:prstGeom>
          <a:ln>
            <a:noFill/>
          </a:ln>
        </p:spPr>
      </p:pic>
      <p:pic>
        <p:nvPicPr>
          <p:cNvPr id="100" name="Picture 2" descr=""/>
          <p:cNvPicPr/>
          <p:nvPr/>
        </p:nvPicPr>
        <p:blipFill>
          <a:blip r:embed=""/>
          <a:stretch/>
        </p:blipFill>
        <p:spPr>
          <a:xfrm>
            <a:off x="1857240" y="4714920"/>
            <a:ext cx="1580760" cy="1004400"/>
          </a:xfrm>
          <a:prstGeom prst="rect">
            <a:avLst/>
          </a:prstGeom>
          <a:ln w="9360">
            <a:noFill/>
          </a:ln>
        </p:spPr>
      </p:pic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3786120" y="4714920"/>
            <a:ext cx="1499760" cy="1029960"/>
          </a:xfrm>
          <a:prstGeom prst="rect">
            <a:avLst/>
          </a:prstGeom>
          <a:ln w="9360">
            <a:noFill/>
          </a:ln>
        </p:spPr>
      </p:pic>
      <p:pic>
        <p:nvPicPr>
          <p:cNvPr id="102" name="Picture 6" descr=""/>
          <p:cNvPicPr/>
          <p:nvPr/>
        </p:nvPicPr>
        <p:blipFill>
          <a:blip r:embed=""/>
          <a:stretch/>
        </p:blipFill>
        <p:spPr>
          <a:xfrm>
            <a:off x="5572080" y="4714920"/>
            <a:ext cx="1469880" cy="10141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lang="el-GR" sz="4000" strike="noStrike">
                <a:solidFill>
                  <a:srgbClr val="696464"/>
                </a:solidFill>
                <a:latin typeface="Franklin Gothic Book"/>
              </a:rPr>
              <a:t>Visualizers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0" y="3071880"/>
            <a:ext cx="4452840" cy="2785680"/>
          </a:xfrm>
          <a:prstGeom prst="rect">
            <a:avLst/>
          </a:prstGeom>
          <a:ln>
            <a:noFill/>
          </a:ln>
        </p:spPr>
      </p:pic>
      <p:pic>
        <p:nvPicPr>
          <p:cNvPr id="106" name="Picture 4" descr=""/>
          <p:cNvPicPr/>
          <p:nvPr/>
        </p:nvPicPr>
        <p:blipFill>
          <a:blip r:embed="rId2"/>
          <a:stretch/>
        </p:blipFill>
        <p:spPr>
          <a:xfrm>
            <a:off x="4572000" y="3071880"/>
            <a:ext cx="4571640" cy="28576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lang="el-GR" sz="4000" strike="noStrike">
                <a:solidFill>
                  <a:srgbClr val="696464"/>
                </a:solidFill>
                <a:latin typeface="Franklin Gothic Book"/>
              </a:rPr>
              <a:t>Κατάσταση παύσης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642960" y="1500120"/>
            <a:ext cx="8228160" cy="50839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lang="el-GR" sz="4000" strike="noStrike">
                <a:solidFill>
                  <a:srgbClr val="696464"/>
                </a:solidFill>
                <a:latin typeface="Franklin Gothic Book"/>
              </a:rPr>
              <a:t>Μελλοντικές επεκτάσεις: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Υποστήριξη όλων των πολυμεσικών αρχείων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Περισσότεροι visualizers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l-GR" sz="2600" strike="noStrike">
                <a:solidFill>
                  <a:srgbClr val="000000"/>
                </a:solidFill>
                <a:latin typeface="Perpetua"/>
              </a:rPr>
              <a:t>Περισσότερες λειτουργίες για τον χρήστη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