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Eftychios Karagiorgis and this is my presentation for the Level 4 Individual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0aa335d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0aa335d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e83db09f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e83db09f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83db09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83db09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to mention briefly the contents of the presentation. I will start by introducing the concepts in the project as well as what our aims were. Then I will talk a bit about targeted advertising systems and tracking in web browsers followed by a discussion on the various issues in these systems. After that, there will be a short demo of the completed product followed by a walkthrough of the experiment and the results.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f0aa335d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f0aa335d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controversy in these systems comes from the lack of knowledge that users have of how they work or what data they collect from the users. If users were more </a:t>
            </a:r>
            <a:r>
              <a:rPr lang="en"/>
              <a:t>knowledgeable</a:t>
            </a:r>
            <a:r>
              <a:rPr lang="en"/>
              <a:t> in these systems, then they would have been able to make more informed decisions when </a:t>
            </a:r>
            <a:r>
              <a:rPr lang="en"/>
              <a:t>browsing the web to better preserve their privacy.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f0aa335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f0aa335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Publishers in this case are the websites that the advert is displayed on. Publishers sell their ad spaces to advertisers through automated auctions, in which the advertisers bid on the ad space. These auctions occur when the user visits a publisher’s website and advertisers can select if they want to bid for the ad space or not depending on the user’s interest profile.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Browsing behaviour: Usually data about the interactions of the user in various websites such as a record of their search terms</a:t>
            </a:r>
            <a:endParaRPr/>
          </a:p>
          <a:p>
            <a:pPr indent="0" lvl="0" marL="0" rtl="0" algn="l">
              <a:spcBef>
                <a:spcPts val="0"/>
              </a:spcBef>
              <a:spcAft>
                <a:spcPts val="0"/>
              </a:spcAft>
              <a:buNone/>
            </a:pPr>
            <a:r>
              <a:rPr lang="en"/>
              <a:t>Demographics: Data such as the age, gender or education of the user.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e83db09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e83db09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Lato"/>
                <a:ea typeface="Lato"/>
                <a:cs typeface="Lato"/>
                <a:sym typeface="Lato"/>
              </a:rPr>
              <a:t>Real-time bidding (RTB) is an automatic process that happens when a user first visits a publisher’s website that is associated with an ad exchange. An HTTP request is made to the ad exchange which is responsible for fulfilling these types of requests. </a:t>
            </a:r>
            <a:endParaRPr sz="1000">
              <a:latin typeface="Lato"/>
              <a:ea typeface="Lato"/>
              <a:cs typeface="Lato"/>
              <a:sym typeface="Lato"/>
            </a:endParaRPr>
          </a:p>
          <a:p>
            <a:pPr indent="0" lvl="0" marL="0" rtl="0" algn="l">
              <a:lnSpc>
                <a:spcPct val="115000"/>
              </a:lnSpc>
              <a:spcBef>
                <a:spcPts val="1600"/>
              </a:spcBef>
              <a:spcAft>
                <a:spcPts val="0"/>
              </a:spcAft>
              <a:buNone/>
            </a:pPr>
            <a:r>
              <a:rPr lang="en" sz="1000">
                <a:latin typeface="Lato"/>
                <a:ea typeface="Lato"/>
                <a:cs typeface="Lato"/>
                <a:sym typeface="Lato"/>
              </a:rPr>
              <a:t>The ad exchange then notifies its advertisers that an ad space is available and shares with them any data they have about the user.</a:t>
            </a:r>
            <a:endParaRPr sz="1000">
              <a:latin typeface="Lato"/>
              <a:ea typeface="Lato"/>
              <a:cs typeface="Lato"/>
              <a:sym typeface="Lato"/>
            </a:endParaRPr>
          </a:p>
          <a:p>
            <a:pPr indent="0" lvl="0" marL="0" rtl="0" algn="l">
              <a:lnSpc>
                <a:spcPct val="115000"/>
              </a:lnSpc>
              <a:spcBef>
                <a:spcPts val="1600"/>
              </a:spcBef>
              <a:spcAft>
                <a:spcPts val="0"/>
              </a:spcAft>
              <a:buNone/>
            </a:pPr>
            <a:r>
              <a:rPr lang="en" sz="1000">
                <a:latin typeface="Lato"/>
                <a:ea typeface="Lato"/>
                <a:cs typeface="Lato"/>
                <a:sym typeface="Lato"/>
              </a:rPr>
              <a:t>The auction then takes place and the advertiser who bids the most will have their advert served to the user.</a:t>
            </a:r>
            <a:endParaRPr sz="1000">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rPr lang="en" sz="1000">
                <a:latin typeface="Lato"/>
                <a:ea typeface="Lato"/>
                <a:cs typeface="Lato"/>
                <a:sym typeface="Lato"/>
              </a:rPr>
              <a:t>The advert is then served to the user by the ad exchange through an HTTP response object. The response usually is an iframe HTML element that contains as children the advert element/.</a:t>
            </a:r>
            <a:endParaRPr sz="1000">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f0aa335d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f0aa335d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issues then with this infrastructure?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e83db09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e83db09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 account and play around with the website while explaining the different parts of the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 a game of Race mode and play it until the end while explaining what happens with the extension.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Summary, achievements and page history.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f0aa335d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f0aa335d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latin typeface="Lato"/>
                <a:ea typeface="Lato"/>
                <a:cs typeface="Lato"/>
                <a:sym typeface="Lato"/>
              </a:rPr>
              <a:t>… These questions were aimed at evaluating the participant’s </a:t>
            </a:r>
            <a:r>
              <a:rPr lang="en" sz="1300">
                <a:latin typeface="Lato"/>
                <a:ea typeface="Lato"/>
                <a:cs typeface="Lato"/>
                <a:sym typeface="Lato"/>
              </a:rPr>
              <a:t>knowledge</a:t>
            </a:r>
            <a:r>
              <a:rPr lang="en" sz="1300">
                <a:latin typeface="Lato"/>
                <a:ea typeface="Lato"/>
                <a:cs typeface="Lato"/>
                <a:sym typeface="Lato"/>
              </a:rPr>
              <a:t> about different aspects of targeted advertising systems before and after playing the game. Using the System Usability Scale or SUS for short, p</a:t>
            </a:r>
            <a:r>
              <a:rPr lang="en" sz="1300">
                <a:latin typeface="Lato"/>
                <a:ea typeface="Lato"/>
                <a:cs typeface="Lato"/>
                <a:sym typeface="Lato"/>
              </a:rPr>
              <a:t>articipants were also asked to answer question related to the usability of the system.</a:t>
            </a:r>
            <a:endParaRPr sz="1300">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rPr lang="en" sz="1300">
                <a:latin typeface="Lato"/>
                <a:ea typeface="Lato"/>
                <a:cs typeface="Lato"/>
                <a:sym typeface="Lato"/>
              </a:rPr>
              <a:t>… This means that users found our system quite enjoyable and easy to use and had no particular trouble using the different functionalities in the system</a:t>
            </a:r>
            <a:endParaRPr sz="1300">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f0aa335d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f0aa335d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game uses trackers and adverts as game resources in two different game modes and the premise is that by interacting with the game, users can observe directly and understand better what is happening behind the scenes in terms of tracking and advertising when they visit different websites.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our evaluation was limited due to the small number of participants, we observed that almost all participants reported an increase in knowledge in at least one aspect after playing a single game of the Race mode. </a:t>
            </a:r>
            <a:endParaRPr/>
          </a:p>
          <a:p>
            <a:pPr indent="0" lvl="0" marL="0" rtl="0" algn="l">
              <a:spcBef>
                <a:spcPts val="0"/>
              </a:spcBef>
              <a:spcAft>
                <a:spcPts val="0"/>
              </a:spcAft>
              <a:buNone/>
            </a:pPr>
            <a:r>
              <a:rPr lang="en"/>
              <a:t>This is an important result, as these concepts are complex and difficult to comprehend without the appropriate background knowledge and an interactive game can be more appealing to users than a mountain of text. However, a more thorough evaluation is needed to reach this conclusion, as there is not enough evidence to say for certain that the participant’s knowledge was improved.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XUv0JgbxbvnHwKN5GcyQLDMt5wU8x6-L/view"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Level 4 Individual Project</a:t>
            </a:r>
            <a:endParaRPr sz="2100"/>
          </a:p>
          <a:p>
            <a:pPr indent="0" lvl="0" marL="0" rtl="0" algn="ctr">
              <a:spcBef>
                <a:spcPts val="0"/>
              </a:spcBef>
              <a:spcAft>
                <a:spcPts val="0"/>
              </a:spcAft>
              <a:buNone/>
            </a:pPr>
            <a:r>
              <a:rPr lang="en" sz="2100"/>
              <a:t>A Distributed Game U</a:t>
            </a:r>
            <a:r>
              <a:rPr lang="en" sz="2100"/>
              <a:t>sing Adverts And Trackers In Web Browsers</a:t>
            </a:r>
            <a:endParaRPr sz="21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Eftychios Karagiorgis - 2329664k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23850" y="866775"/>
            <a:ext cx="7771500" cy="3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References: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900"/>
              <a:t>N. Bol, J. Strycharz, N. Helberger, B. van de Velde, and C. De Vreese. Vulnerability in a tracked society : Combining tracking and survey data to understand who gets targeted with what content. New Media &amp; Society, 2019. ISSN 1461-4448. doi: 10.1177/1461444820924631.</a:t>
            </a:r>
            <a:endParaRPr sz="900"/>
          </a:p>
          <a:p>
            <a:pPr indent="-285750" lvl="0" marL="457200" rtl="0" algn="l">
              <a:spcBef>
                <a:spcPts val="0"/>
              </a:spcBef>
              <a:spcAft>
                <a:spcPts val="0"/>
              </a:spcAft>
              <a:buSzPts val="900"/>
              <a:buAutoNum type="arabicPeriod"/>
            </a:pPr>
            <a:r>
              <a:rPr lang="en" sz="900"/>
              <a:t>J. Brooke. Sus: A quick and dirty usability scale. Usability Eval. Ind., 189, 11 1995.</a:t>
            </a:r>
            <a:endParaRPr sz="900"/>
          </a:p>
          <a:p>
            <a:pPr indent="-285750" lvl="0" marL="457200" rtl="0" algn="l">
              <a:spcBef>
                <a:spcPts val="0"/>
              </a:spcBef>
              <a:spcAft>
                <a:spcPts val="0"/>
              </a:spcAft>
              <a:buSzPts val="900"/>
              <a:buAutoNum type="arabicPeriod"/>
            </a:pPr>
            <a:r>
              <a:rPr lang="en" sz="900"/>
              <a:t>J. Estrada-Jimenez, J. Parra-Arnau, A. Rodriguez-Hoyos, and J. Forne. Online advertising: Analysis of privacy threats and protection approaches. Computer Communications, 100:32–51, 2017. ISSN 01403664. doi: 10.1016/j.comcom.2016.12.016.</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Introduction and Motivation</a:t>
            </a:r>
            <a:endParaRPr sz="1100"/>
          </a:p>
          <a:p>
            <a:pPr indent="-298450" lvl="0" marL="457200" rtl="0" algn="l">
              <a:spcBef>
                <a:spcPts val="0"/>
              </a:spcBef>
              <a:spcAft>
                <a:spcPts val="0"/>
              </a:spcAft>
              <a:buSzPts val="1100"/>
              <a:buChar char="●"/>
            </a:pPr>
            <a:r>
              <a:rPr lang="en" sz="1100"/>
              <a:t>Targeted advertising and tracking </a:t>
            </a:r>
            <a:endParaRPr sz="1100"/>
          </a:p>
          <a:p>
            <a:pPr indent="-298450" lvl="0" marL="457200" rtl="0" algn="l">
              <a:spcBef>
                <a:spcPts val="0"/>
              </a:spcBef>
              <a:spcAft>
                <a:spcPts val="0"/>
              </a:spcAft>
              <a:buSzPts val="1100"/>
              <a:buChar char="●"/>
            </a:pPr>
            <a:r>
              <a:rPr lang="en" sz="1100"/>
              <a:t>Privacy and Discrimination issues in targeted advertising systems</a:t>
            </a:r>
            <a:endParaRPr sz="1100"/>
          </a:p>
          <a:p>
            <a:pPr indent="-298450" lvl="0" marL="457200" rtl="0" algn="l">
              <a:spcBef>
                <a:spcPts val="0"/>
              </a:spcBef>
              <a:spcAft>
                <a:spcPts val="0"/>
              </a:spcAft>
              <a:buSzPts val="1100"/>
              <a:buChar char="●"/>
            </a:pPr>
            <a:r>
              <a:rPr lang="en" sz="1100"/>
              <a:t>Demo of completed product</a:t>
            </a:r>
            <a:endParaRPr sz="1100"/>
          </a:p>
          <a:p>
            <a:pPr indent="-298450" lvl="0" marL="457200" rtl="0" algn="l">
              <a:spcBef>
                <a:spcPts val="0"/>
              </a:spcBef>
              <a:spcAft>
                <a:spcPts val="0"/>
              </a:spcAft>
              <a:buSzPts val="1100"/>
              <a:buChar char="●"/>
            </a:pPr>
            <a:r>
              <a:rPr lang="en" sz="1100"/>
              <a:t>Experiment and Results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and Motivation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Targeted advertising systems and tracking in web browsers are highly controversial and cause concerns amongst internet users over privacy of personal data.</a:t>
            </a:r>
            <a:endParaRPr sz="1100"/>
          </a:p>
          <a:p>
            <a:pPr indent="0" lvl="0" marL="0" rtl="0" algn="l">
              <a:spcBef>
                <a:spcPts val="1600"/>
              </a:spcBef>
              <a:spcAft>
                <a:spcPts val="0"/>
              </a:spcAft>
              <a:buNone/>
            </a:pPr>
            <a:r>
              <a:rPr lang="en" sz="1100"/>
              <a:t>Aims:</a:t>
            </a:r>
            <a:br>
              <a:rPr lang="en" sz="1100"/>
            </a:br>
            <a:r>
              <a:rPr lang="en" sz="1100"/>
              <a:t>In this project, we created an online </a:t>
            </a:r>
            <a:r>
              <a:rPr lang="en" sz="1100"/>
              <a:t>multiplayer </a:t>
            </a:r>
            <a:r>
              <a:rPr lang="en" sz="1100"/>
              <a:t>game that uses adverts and trackers in web browsers as gameplay mechanics in an attempt to explore and improve the knowledge that user’s have about targeted advertising systems and expose them to the various issues involved in them.</a:t>
            </a:r>
            <a:endParaRPr sz="1100"/>
          </a:p>
          <a:p>
            <a:pPr indent="0" lvl="0" marL="914400" rtl="0" algn="l">
              <a:spcBef>
                <a:spcPts val="1600"/>
              </a:spcBef>
              <a:spcAft>
                <a:spcPts val="16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Targeted advertising and tracking</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Targeted advertising is the process of serving personalised adverts to users based on an interest profile that is created by data gathered from the user’s browsing activity through tracking mechanisms.</a:t>
            </a:r>
            <a:endParaRPr sz="1100"/>
          </a:p>
          <a:p>
            <a:pPr indent="0" lvl="0" marL="0" rtl="0" algn="l">
              <a:spcBef>
                <a:spcPts val="1600"/>
              </a:spcBef>
              <a:spcAft>
                <a:spcPts val="0"/>
              </a:spcAft>
              <a:buNone/>
            </a:pPr>
            <a:r>
              <a:rPr lang="en" sz="1100"/>
              <a:t>There two main types of data gathered from the user: </a:t>
            </a:r>
            <a:endParaRPr sz="1100"/>
          </a:p>
          <a:p>
            <a:pPr indent="-298450" lvl="0" marL="457200" rtl="0" algn="l">
              <a:spcBef>
                <a:spcPts val="1600"/>
              </a:spcBef>
              <a:spcAft>
                <a:spcPts val="0"/>
              </a:spcAft>
              <a:buSzPts val="1100"/>
              <a:buChar char="●"/>
            </a:pPr>
            <a:r>
              <a:rPr lang="en" sz="1100"/>
              <a:t>Browsing behaviour</a:t>
            </a:r>
            <a:endParaRPr sz="1100"/>
          </a:p>
          <a:p>
            <a:pPr indent="-298450" lvl="0" marL="457200" rtl="0" algn="l">
              <a:spcBef>
                <a:spcPts val="0"/>
              </a:spcBef>
              <a:spcAft>
                <a:spcPts val="0"/>
              </a:spcAft>
              <a:buSzPts val="1100"/>
              <a:buChar char="●"/>
            </a:pPr>
            <a:r>
              <a:rPr lang="en" sz="1100"/>
              <a:t>Demographics</a:t>
            </a:r>
            <a:endParaRPr sz="1100"/>
          </a:p>
          <a:p>
            <a:pPr indent="0" lvl="0" marL="0" rtl="0" algn="l">
              <a:spcBef>
                <a:spcPts val="1600"/>
              </a:spcBef>
              <a:spcAft>
                <a:spcPts val="1600"/>
              </a:spcAft>
              <a:buNone/>
            </a:pPr>
            <a:r>
              <a:rPr lang="en" sz="1100"/>
              <a:t>Many entities are involved in these systems with the ultimate goal to deliver the right ads to the right users as well as to maximise the advertiser’s and the publisher’s profits.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p:nvPr/>
        </p:nvSpPr>
        <p:spPr>
          <a:xfrm>
            <a:off x="1359225" y="2346850"/>
            <a:ext cx="6742200" cy="21318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Real-time bidding (RTB)</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Real-time bidding (RTB) is an automatic process that happens when a user first visits a website that is associated with an ad exchange. </a:t>
            </a:r>
            <a:endParaRPr/>
          </a:p>
          <a:p>
            <a:pPr indent="0" lvl="0" marL="0" rtl="0" algn="l">
              <a:spcBef>
                <a:spcPts val="160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2107674" y="2505425"/>
            <a:ext cx="5245300" cy="181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Privacy Issues and Discrimination Issues in targeted advertising systems</a:t>
            </a:r>
            <a:endParaRPr sz="1200"/>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Lack of transparency on how they work and what data they collect</a:t>
            </a:r>
            <a:endParaRPr sz="1100"/>
          </a:p>
          <a:p>
            <a:pPr indent="-298450" lvl="0" marL="457200" rtl="0" algn="l">
              <a:spcBef>
                <a:spcPts val="0"/>
              </a:spcBef>
              <a:spcAft>
                <a:spcPts val="0"/>
              </a:spcAft>
              <a:buSzPts val="1100"/>
              <a:buChar char="●"/>
            </a:pPr>
            <a:r>
              <a:rPr lang="en" sz="1100"/>
              <a:t>Lack of control on the user’s side</a:t>
            </a:r>
            <a:endParaRPr sz="1100"/>
          </a:p>
          <a:p>
            <a:pPr indent="-298450" lvl="0" marL="457200" rtl="0" algn="l">
              <a:spcBef>
                <a:spcPts val="0"/>
              </a:spcBef>
              <a:spcAft>
                <a:spcPts val="0"/>
              </a:spcAft>
              <a:buSzPts val="1100"/>
              <a:buChar char="●"/>
            </a:pPr>
            <a:r>
              <a:rPr lang="en" sz="1100"/>
              <a:t>Discrimination</a:t>
            </a:r>
            <a:endParaRPr sz="1100"/>
          </a:p>
          <a:p>
            <a:pPr indent="-298450" lvl="0" marL="457200" rtl="0" algn="l">
              <a:spcBef>
                <a:spcPts val="0"/>
              </a:spcBef>
              <a:spcAft>
                <a:spcPts val="0"/>
              </a:spcAft>
              <a:buSzPts val="1100"/>
              <a:buChar char="●"/>
            </a:pPr>
            <a:r>
              <a:rPr lang="en" sz="1100"/>
              <a:t>Potential data leaks of user data</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p>
        </p:txBody>
      </p:sp>
      <p:pic>
        <p:nvPicPr>
          <p:cNvPr id="173" name="Google Shape;173;p19" title="Product Demo Video.mp4">
            <a:hlinkClick r:id="rId3"/>
          </p:cNvPr>
          <p:cNvPicPr preferRelativeResize="0"/>
          <p:nvPr/>
        </p:nvPicPr>
        <p:blipFill>
          <a:blip r:embed="rId4">
            <a:alphaModFix/>
          </a:blip>
          <a:stretch>
            <a:fillRect/>
          </a:stretch>
        </p:blipFill>
        <p:spPr>
          <a:xfrm>
            <a:off x="1678413" y="1065775"/>
            <a:ext cx="6277066" cy="3530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 and Results</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Experiment: </a:t>
            </a:r>
            <a:r>
              <a:rPr lang="en" sz="1100"/>
              <a:t>Participants were asked to play a single game of the Race mode and answer questions in a survey. </a:t>
            </a:r>
            <a:endParaRPr b="1" sz="1100"/>
          </a:p>
          <a:p>
            <a:pPr indent="0" lvl="0" marL="0" rtl="0" algn="l">
              <a:spcBef>
                <a:spcPts val="1600"/>
              </a:spcBef>
              <a:spcAft>
                <a:spcPts val="0"/>
              </a:spcAft>
              <a:buNone/>
            </a:pPr>
            <a:r>
              <a:rPr b="1" lang="en" sz="1100"/>
              <a:t>Results:</a:t>
            </a:r>
            <a:br>
              <a:rPr b="1" lang="en" sz="1100"/>
            </a:br>
            <a:r>
              <a:rPr lang="en" sz="1100"/>
              <a:t>Almost all participants reported that they had an increase in knowledge in at least one of the </a:t>
            </a:r>
            <a:r>
              <a:rPr lang="en" sz="1100"/>
              <a:t>aspects</a:t>
            </a:r>
            <a:r>
              <a:rPr lang="en" sz="1100"/>
              <a:t> of these systems after playing just a single game.</a:t>
            </a:r>
            <a:endParaRPr sz="1100"/>
          </a:p>
          <a:p>
            <a:pPr indent="0" lvl="0" marL="0" rtl="0" algn="l">
              <a:spcBef>
                <a:spcPts val="1600"/>
              </a:spcBef>
              <a:spcAft>
                <a:spcPts val="0"/>
              </a:spcAft>
              <a:buNone/>
            </a:pPr>
            <a:r>
              <a:rPr lang="en" sz="1100"/>
              <a:t>In terms of system usability we calculated an average SUS score of 80, which falls slightly short of being excellent according to the SUS score distributions and it is classified as a good score.</a:t>
            </a:r>
            <a:br>
              <a:rPr lang="en" sz="1100"/>
            </a:b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This project involved the </a:t>
            </a:r>
            <a:r>
              <a:rPr lang="en" sz="1100"/>
              <a:t>creation</a:t>
            </a:r>
            <a:r>
              <a:rPr lang="en" sz="1100"/>
              <a:t> of an educational game meant to improve the user’s knowledge of targeted advertising systems.</a:t>
            </a:r>
            <a:endParaRPr sz="1100"/>
          </a:p>
          <a:p>
            <a:pPr indent="0" lvl="0" marL="0" rtl="0" algn="l">
              <a:lnSpc>
                <a:spcPct val="100000"/>
              </a:lnSpc>
              <a:spcBef>
                <a:spcPts val="1600"/>
              </a:spcBef>
              <a:spcAft>
                <a:spcPts val="0"/>
              </a:spcAft>
              <a:buNone/>
            </a:pPr>
            <a:r>
              <a:rPr lang="en" sz="1100"/>
              <a:t>With the web application deployed, we ran an experiment in order to evaluate our system and determine if the player’s knowledge about certain aspects of targeted advertising systems was improved after playing the game</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We observed that almost all participants reported an increase in knowledge in at least one aspect of targeted advertising systems by playing just a single game of the Race mode.</a:t>
            </a:r>
            <a:endParaRPr sz="1100"/>
          </a:p>
          <a:p>
            <a:pPr indent="0" lvl="0" marL="0" rtl="0" algn="l">
              <a:spcBef>
                <a:spcPts val="0"/>
              </a:spcBef>
              <a:spcAft>
                <a:spcPts val="16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