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81" r:id="rId3"/>
    <p:sldId id="282" r:id="rId4"/>
    <p:sldId id="283" r:id="rId5"/>
    <p:sldId id="284" r:id="rId6"/>
    <p:sldId id="285" r:id="rId7"/>
    <p:sldId id="286" r:id="rId8"/>
    <p:sldId id="287" r:id="rId9"/>
    <p:sldId id="288"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12/13/2024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3020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0415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4384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0194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809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337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4402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100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711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666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12/13/2024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496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12/13/2024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16217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4728" y="1597961"/>
            <a:ext cx="3231633" cy="3162300"/>
          </a:xfrm>
        </p:spPr>
        <p:txBody>
          <a:bodyPr>
            <a:normAutofit/>
          </a:bodyPr>
          <a:lstStyle/>
          <a:p>
            <a:r>
              <a:rPr lang="en-US" sz="3000" dirty="0"/>
              <a:t>The Six Seasons of Bangladesh: A Journey Through Nature’s Rhythms</a:t>
            </a:r>
          </a:p>
        </p:txBody>
      </p:sp>
      <p:sp>
        <p:nvSpPr>
          <p:cNvPr id="3" name="SubTitle"/>
          <p:cNvSpPr>
            <a:spLocks noGrp="1"/>
          </p:cNvSpPr>
          <p:nvPr>
            <p:ph type="subTitle" idx="1"/>
          </p:nvPr>
        </p:nvSpPr>
        <p:spPr>
          <a:xfrm>
            <a:off x="1084728" y="4902489"/>
            <a:ext cx="3231633" cy="985075"/>
          </a:xfrm>
        </p:spPr>
        <p:txBody>
          <a:bodyPr>
            <a:normAutofit/>
          </a:bodyPr>
          <a:lstStyle/>
          <a:p>
            <a:pPr>
              <a:lnSpc>
                <a:spcPct val="110000"/>
              </a:lnSpc>
            </a:pPr>
            <a:r>
              <a:rPr lang="en-US" sz="1100" dirty="0"/>
              <a:t>Exploring the Cultural and Environmental Significance of Bangladesh’s Unique Seasons
</a:t>
            </a:r>
          </a:p>
        </p:txBody>
      </p:sp>
      <p:sp>
        <p:nvSpPr>
          <p:cNvPr id="12" name="Rectangle 11">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B964F71-3C83-E2DE-968F-A830D2DCE826}"/>
              </a:ext>
            </a:extLst>
          </p:cNvPr>
          <p:cNvPicPr>
            <a:picLocks noChangeAspect="1"/>
          </p:cNvPicPr>
          <p:nvPr/>
        </p:nvPicPr>
        <p:blipFill>
          <a:blip r:embed="rId2"/>
          <a:srcRect l="38843" r="29601" b="-5"/>
          <a:stretch/>
        </p:blipFill>
        <p:spPr>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p:spPr>
      </p:pic>
      <p:pic>
        <p:nvPicPr>
          <p:cNvPr id="5" name="Picture 4">
            <a:extLst>
              <a:ext uri="{FF2B5EF4-FFF2-40B4-BE49-F238E27FC236}">
                <a16:creationId xmlns:a16="http://schemas.microsoft.com/office/drawing/2014/main" id="{003A5F8F-A0B0-9479-A14E-82C76481B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723" y="2"/>
            <a:ext cx="6977277" cy="6857996"/>
          </a:xfrm>
          <a:prstGeom prst="rect">
            <a:avLst/>
          </a:prstGeom>
        </p:spPr>
      </p:pic>
    </p:spTree>
    <p:extLst>
      <p:ext uri="{BB962C8B-B14F-4D97-AF65-F5344CB8AC3E}">
        <p14:creationId xmlns:p14="http://schemas.microsoft.com/office/powerpoint/2010/main" val="196707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Conclusion</a:t>
            </a:r>
          </a:p>
        </p:txBody>
      </p:sp>
      <p:sp>
        <p:nvSpPr>
          <p:cNvPr id="3" name="Content Placeholder"/>
          <p:cNvSpPr>
            <a:spLocks noGrp="1"/>
          </p:cNvSpPr>
          <p:nvPr>
            <p:ph idx="1"/>
          </p:nvPr>
        </p:nvSpPr>
        <p:spPr>
          <a:xfrm>
            <a:off x="1077362" y="2427316"/>
            <a:ext cx="4855352" cy="3513514"/>
          </a:xfrm>
        </p:spPr>
        <p:txBody>
          <a:bodyPr>
            <a:normAutofit/>
          </a:bodyPr>
          <a:lstStyle/>
          <a:p>
            <a:pPr lvl="0">
              <a:lnSpc>
                <a:spcPct val="110000"/>
              </a:lnSpc>
            </a:pPr>
            <a:r>
              <a:rPr lang="en-US" sz="1100" dirty="0"/>
              <a:t>Recap: “In this journey through Bangladesh’s unique six-season cycle, we’ve explored how each season—Grismo (Summer), Barsha (Monsoon), Sharat (Early Autumn), Hemanta (Late Autumn), Sheet (Winter), and Boshonto (Spring)—brings its own climate, challenges, and celebrations.”Natural Harmony: “These natural rhythms not only shape the landscape but also cultivate a strong bond between the people and their environment. Each season affects daily life, from what people wear and eat to how they celebrate festivals, linking them deeply to nature’s cycles.”Cultural Impact: “The seasons have an immense impact on Bangladesh’s cultural heritage, festivals, and social traditions. This six-season structure is embedded in local literature, music, and art, highlighting a profound respect and reverence for nature.”Final Thought: “Bangladesh’s six seasons exemplify the beauty and diversity of life’s cycles. They remind us that with each new season comes change, growth, and renewal—values that resonate not only within nature but also in the hearts and lives of the people of Bangladesh.”</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erial view of valley map">
            <a:extLst>
              <a:ext uri="{FF2B5EF4-FFF2-40B4-BE49-F238E27FC236}">
                <a16:creationId xmlns:a16="http://schemas.microsoft.com/office/drawing/2014/main" id="{03CC4A86-5B5A-706F-AE5C-047323D94E5F}"/>
              </a:ext>
            </a:extLst>
          </p:cNvPr>
          <p:cNvPicPr>
            <a:picLocks noChangeAspect="1"/>
          </p:cNvPicPr>
          <p:nvPr/>
        </p:nvPicPr>
        <p:blipFill>
          <a:blip r:embed="rId2"/>
          <a:srcRect l="22332" r="34323"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300064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Introduction to Bangladesh’s Seasons</a:t>
            </a:r>
          </a:p>
        </p:txBody>
      </p:sp>
      <p:sp>
        <p:nvSpPr>
          <p:cNvPr id="3" name="Content Placeholder"/>
          <p:cNvSpPr>
            <a:spLocks noGrp="1"/>
          </p:cNvSpPr>
          <p:nvPr>
            <p:ph idx="1"/>
          </p:nvPr>
        </p:nvSpPr>
        <p:spPr>
          <a:xfrm>
            <a:off x="1077362" y="2427316"/>
            <a:ext cx="4855352" cy="3513514"/>
          </a:xfrm>
        </p:spPr>
        <p:txBody>
          <a:bodyPr>
            <a:normAutofit/>
          </a:bodyPr>
          <a:lstStyle/>
          <a:p>
            <a:pPr lvl="0">
              <a:lnSpc>
                <a:spcPct val="110000"/>
              </a:lnSpc>
            </a:pPr>
            <a:r>
              <a:rPr lang="en-US" dirty="0"/>
              <a:t>Introduce Bangladesh as a country with a tropical monsoon climate, giving it six distinct seasons instead of the four commonly experienced elsewhere.Explain how these seasons significantly impact the culture, lifestyle, and agriculture in Bangladesh.State the six seasons in order: Grismo (Summer), Barsha (Monsoon), Sharat (Early Autumn), Hemanta (Late Autumn), Sheet (Winter), and Boshonto (Spring).</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op view of the islet with the house surrounded by coconut trees">
            <a:extLst>
              <a:ext uri="{FF2B5EF4-FFF2-40B4-BE49-F238E27FC236}">
                <a16:creationId xmlns:a16="http://schemas.microsoft.com/office/drawing/2014/main" id="{950188D3-F6FB-F9D8-5F63-471B9EA4953D}"/>
              </a:ext>
            </a:extLst>
          </p:cNvPr>
          <p:cNvPicPr>
            <a:picLocks noChangeAspect="1"/>
          </p:cNvPicPr>
          <p:nvPr/>
        </p:nvPicPr>
        <p:blipFill>
          <a:blip r:embed="rId2"/>
          <a:srcRect l="31326" r="17893" b="-6"/>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337502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5375826" cy="1613190"/>
          </a:xfrm>
        </p:spPr>
        <p:txBody>
          <a:bodyPr>
            <a:normAutofit/>
          </a:bodyPr>
          <a:lstStyle/>
          <a:p>
            <a:r>
              <a:rPr lang="en-US" dirty="0"/>
              <a:t>Grismo (Summer): March to June</a:t>
            </a:r>
          </a:p>
        </p:txBody>
      </p:sp>
      <p:sp>
        <p:nvSpPr>
          <p:cNvPr id="3" name="Content Placeholder"/>
          <p:cNvSpPr>
            <a:spLocks noGrp="1"/>
          </p:cNvSpPr>
          <p:nvPr>
            <p:ph idx="1"/>
          </p:nvPr>
        </p:nvSpPr>
        <p:spPr>
          <a:xfrm>
            <a:off x="1077362" y="2434974"/>
            <a:ext cx="4923388" cy="3505855"/>
          </a:xfrm>
        </p:spPr>
        <p:txBody>
          <a:bodyPr>
            <a:normAutofit/>
          </a:bodyPr>
          <a:lstStyle/>
          <a:p>
            <a:pPr lvl="0"/>
            <a:r>
              <a:rPr lang="en-US" dirty="0"/>
              <a:t>Overview: Grismo is the hottest season, with temperatures often exceeding 35°C (95°F).Climate Details: Characterized by intense heat, dry winds, and occasional thunderstorms.Impact on Daily Life: People adapt by wearing light clothing and seeking shade. Water sources are crucial to combat the heat.Agriculture and Nature: Mangoes, jackfruits, and lychees ripen during this season, and some farmers begin to prepare their fields for monsoon planting.</a:t>
            </a:r>
          </a:p>
        </p:txBody>
      </p:sp>
      <p:sp>
        <p:nvSpPr>
          <p:cNvPr id="11" name="Rectangle 10">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0A70A92-2EAA-7466-D12D-1553EEB47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155" y="-11169"/>
            <a:ext cx="5242369" cy="6881135"/>
          </a:xfrm>
          <a:prstGeom prst="rect">
            <a:avLst/>
          </a:prstGeom>
        </p:spPr>
      </p:pic>
    </p:spTree>
    <p:extLst>
      <p:ext uri="{BB962C8B-B14F-4D97-AF65-F5344CB8AC3E}">
        <p14:creationId xmlns:p14="http://schemas.microsoft.com/office/powerpoint/2010/main" val="52667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Barsha (Monsoon): June to August</a:t>
            </a:r>
          </a:p>
        </p:txBody>
      </p:sp>
      <p:sp>
        <p:nvSpPr>
          <p:cNvPr id="3" name="Content Placeholder"/>
          <p:cNvSpPr>
            <a:spLocks noGrp="1"/>
          </p:cNvSpPr>
          <p:nvPr>
            <p:ph idx="1"/>
          </p:nvPr>
        </p:nvSpPr>
        <p:spPr>
          <a:xfrm>
            <a:off x="1077362" y="2427316"/>
            <a:ext cx="4855352" cy="3513514"/>
          </a:xfrm>
        </p:spPr>
        <p:txBody>
          <a:bodyPr>
            <a:normAutofit/>
          </a:bodyPr>
          <a:lstStyle/>
          <a:p>
            <a:pPr lvl="0"/>
            <a:r>
              <a:rPr lang="en-US" dirty="0"/>
              <a:t>Overview: Known as the season of rain, Barsha brings heavy monsoon rains essential for farming.Climate Details: High humidity, frequent thunderstorms, and heavy rainfall.Impact on Daily Life: Flooding is common, which impacts transportation but also revitalizes agriculture.Agriculture and Nature: Rice fields and rivers fill up, making this season vital for rice farming.</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Fishponds">
            <a:extLst>
              <a:ext uri="{FF2B5EF4-FFF2-40B4-BE49-F238E27FC236}">
                <a16:creationId xmlns:a16="http://schemas.microsoft.com/office/drawing/2014/main" id="{43A6E738-A387-4984-212B-A6D386D3B902}"/>
              </a:ext>
            </a:extLst>
          </p:cNvPr>
          <p:cNvPicPr>
            <a:picLocks noChangeAspect="1"/>
          </p:cNvPicPr>
          <p:nvPr/>
        </p:nvPicPr>
        <p:blipFill>
          <a:blip r:embed="rId2"/>
          <a:srcRect l="27397" r="21902" b="80"/>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132921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Sharat (Early Autumn): August to October</a:t>
            </a:r>
          </a:p>
        </p:txBody>
      </p:sp>
      <p:sp>
        <p:nvSpPr>
          <p:cNvPr id="3" name="Content Placeholder"/>
          <p:cNvSpPr>
            <a:spLocks noGrp="1"/>
          </p:cNvSpPr>
          <p:nvPr>
            <p:ph idx="1"/>
          </p:nvPr>
        </p:nvSpPr>
        <p:spPr>
          <a:xfrm>
            <a:off x="1077362" y="2427316"/>
            <a:ext cx="4855352" cy="3513514"/>
          </a:xfrm>
        </p:spPr>
        <p:txBody>
          <a:bodyPr>
            <a:normAutofit/>
          </a:bodyPr>
          <a:lstStyle/>
          <a:p>
            <a:pPr lvl="0"/>
            <a:r>
              <a:rPr lang="en-US" dirty="0"/>
              <a:t>Overview: Sharat is marked by clearer skies, cooler temperatures, and gentle breezes.Climate Details: Mild and pleasant weather with lower humidity levels.Impact on Daily Life: People enjoy outdoor activities, and festivals like Durga Puja are celebrated during this season.Agriculture and Nature: Farmers prepare for the upcoming harvest, and water lilies bloom across the countryside.</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olourful lanterns">
            <a:extLst>
              <a:ext uri="{FF2B5EF4-FFF2-40B4-BE49-F238E27FC236}">
                <a16:creationId xmlns:a16="http://schemas.microsoft.com/office/drawing/2014/main" id="{359C9788-45F6-526A-642F-36D7EDC2BE98}"/>
              </a:ext>
            </a:extLst>
          </p:cNvPr>
          <p:cNvPicPr>
            <a:picLocks noChangeAspect="1"/>
          </p:cNvPicPr>
          <p:nvPr/>
        </p:nvPicPr>
        <p:blipFill>
          <a:blip r:embed="rId2"/>
          <a:srcRect l="32162" r="10737" b="-5"/>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73842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sz="3000" dirty="0"/>
              <a:t>Hemanta (Late Autumn): October to November</a:t>
            </a:r>
          </a:p>
        </p:txBody>
      </p:sp>
      <p:sp>
        <p:nvSpPr>
          <p:cNvPr id="3" name="Content Placeholder"/>
          <p:cNvSpPr>
            <a:spLocks noGrp="1"/>
          </p:cNvSpPr>
          <p:nvPr>
            <p:ph idx="1"/>
          </p:nvPr>
        </p:nvSpPr>
        <p:spPr>
          <a:xfrm>
            <a:off x="1077362" y="2427316"/>
            <a:ext cx="4855352" cy="3513514"/>
          </a:xfrm>
        </p:spPr>
        <p:txBody>
          <a:bodyPr>
            <a:normAutofit/>
          </a:bodyPr>
          <a:lstStyle/>
          <a:p>
            <a:pPr lvl="0"/>
            <a:r>
              <a:rPr lang="en-US" dirty="0"/>
              <a:t>Overview: Hemanta brings cooler weather and marks the transition into winter.Climate Details: Dry season with gradually dropping temperatures and misty mornings.Impact on Daily Life: People start wearing warmer clothes and celebrate the harvest.Agriculture and Nature: This is the primary harvest season for rice, and fields are filled with golden crops.</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unset at cornfields">
            <a:extLst>
              <a:ext uri="{FF2B5EF4-FFF2-40B4-BE49-F238E27FC236}">
                <a16:creationId xmlns:a16="http://schemas.microsoft.com/office/drawing/2014/main" id="{9B45282A-69AC-F437-87E7-DD893FCD73C8}"/>
              </a:ext>
            </a:extLst>
          </p:cNvPr>
          <p:cNvPicPr>
            <a:picLocks noChangeAspect="1"/>
          </p:cNvPicPr>
          <p:nvPr/>
        </p:nvPicPr>
        <p:blipFill>
          <a:blip r:embed="rId2"/>
          <a:srcRect l="13521" r="18007" b="2"/>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423771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Sheet (Winter): November to January</a:t>
            </a:r>
          </a:p>
        </p:txBody>
      </p:sp>
      <p:sp>
        <p:nvSpPr>
          <p:cNvPr id="3" name="Content Placeholder"/>
          <p:cNvSpPr>
            <a:spLocks noGrp="1"/>
          </p:cNvSpPr>
          <p:nvPr>
            <p:ph idx="1"/>
          </p:nvPr>
        </p:nvSpPr>
        <p:spPr>
          <a:xfrm>
            <a:off x="1077362" y="2427316"/>
            <a:ext cx="4855352" cy="3513514"/>
          </a:xfrm>
        </p:spPr>
        <p:txBody>
          <a:bodyPr>
            <a:normAutofit/>
          </a:bodyPr>
          <a:lstStyle/>
          <a:p>
            <a:pPr lvl="0">
              <a:lnSpc>
                <a:spcPct val="110000"/>
              </a:lnSpc>
            </a:pPr>
            <a:r>
              <a:rPr lang="en-US" dirty="0"/>
              <a:t>Overview: Sheet is the coldest season, though temperatures remain mild compared to other countries.Climate Details: Clear skies, chilly mornings, and fog in some areas.Impact on Daily Life: People wear warmer clothes and enjoy seasonal foods like pithas (rice cakes).Agriculture and Nature: Vegetables like cauliflower and spinach grow well; mustard flowers bloom, adding vibrant yellow hues to the landscape.</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Foods steamed in bamboo containers">
            <a:extLst>
              <a:ext uri="{FF2B5EF4-FFF2-40B4-BE49-F238E27FC236}">
                <a16:creationId xmlns:a16="http://schemas.microsoft.com/office/drawing/2014/main" id="{85FF327E-45D9-0E25-F62D-556DF06B93B5}"/>
              </a:ext>
            </a:extLst>
          </p:cNvPr>
          <p:cNvPicPr>
            <a:picLocks noChangeAspect="1"/>
          </p:cNvPicPr>
          <p:nvPr/>
        </p:nvPicPr>
        <p:blipFill>
          <a:blip r:embed="rId2"/>
          <a:srcRect l="19329" r="32642" b="76"/>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238834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Boshonto (Spring): January to March</a:t>
            </a:r>
          </a:p>
        </p:txBody>
      </p:sp>
      <p:sp>
        <p:nvSpPr>
          <p:cNvPr id="3" name="Content Placeholder"/>
          <p:cNvSpPr>
            <a:spLocks noGrp="1"/>
          </p:cNvSpPr>
          <p:nvPr>
            <p:ph idx="1"/>
          </p:nvPr>
        </p:nvSpPr>
        <p:spPr>
          <a:xfrm>
            <a:off x="1077362" y="2427316"/>
            <a:ext cx="4855352" cy="3513514"/>
          </a:xfrm>
        </p:spPr>
        <p:txBody>
          <a:bodyPr>
            <a:normAutofit/>
          </a:bodyPr>
          <a:lstStyle/>
          <a:p>
            <a:pPr lvl="0"/>
            <a:r>
              <a:rPr lang="en-US" dirty="0"/>
              <a:t>Overview: Known as the season of flowers, Boshonto marks the transition from winter to summer.Climate Details: Pleasant temperatures, blooming flowers, and a fresh atmosphere.Impact on Daily Life: People celebrate the arrival of spring with Pohela Falgun (Bengali Spring Festival), wearing colorful clothes.Agriculture and Nature: Mango trees start to flower, and the countryside is alive with new growth.</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Flowers floating on the water">
            <a:extLst>
              <a:ext uri="{FF2B5EF4-FFF2-40B4-BE49-F238E27FC236}">
                <a16:creationId xmlns:a16="http://schemas.microsoft.com/office/drawing/2014/main" id="{6AE62395-0B7C-81F4-374E-1D4258CBC76C}"/>
              </a:ext>
            </a:extLst>
          </p:cNvPr>
          <p:cNvPicPr>
            <a:picLocks noChangeAspect="1"/>
          </p:cNvPicPr>
          <p:nvPr/>
        </p:nvPicPr>
        <p:blipFill>
          <a:blip r:embed="rId2"/>
          <a:srcRect l="12772" r="36487"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115839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dirty="0"/>
              <a:t>Cultural Significance of Seasons</a:t>
            </a:r>
          </a:p>
        </p:txBody>
      </p:sp>
      <p:sp>
        <p:nvSpPr>
          <p:cNvPr id="3" name="Content Placeholder"/>
          <p:cNvSpPr>
            <a:spLocks noGrp="1"/>
          </p:cNvSpPr>
          <p:nvPr>
            <p:ph idx="1"/>
          </p:nvPr>
        </p:nvSpPr>
        <p:spPr>
          <a:xfrm>
            <a:off x="1077362" y="2427316"/>
            <a:ext cx="4855352" cy="3513514"/>
          </a:xfrm>
        </p:spPr>
        <p:txBody>
          <a:bodyPr>
            <a:normAutofit/>
          </a:bodyPr>
          <a:lstStyle/>
          <a:p>
            <a:pPr lvl="0"/>
            <a:r>
              <a:rPr lang="en-US" dirty="0"/>
              <a:t>Discuss how each season shapes cultural traditions, festivals, and daily activities.Mention key festivals associated with different seasons, such as Durga Puja (Early Autumn), Nabanna (harvest celebration in Late Autumn), and Pohela Falgun (Spring).Describe how the changing seasons influence local cuisine, clothing, and family life.</a:t>
            </a: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 stages of withering leaves">
            <a:extLst>
              <a:ext uri="{FF2B5EF4-FFF2-40B4-BE49-F238E27FC236}">
                <a16:creationId xmlns:a16="http://schemas.microsoft.com/office/drawing/2014/main" id="{DD2D0E88-DA70-3D26-57C7-251CE8B7E435}"/>
              </a:ext>
            </a:extLst>
          </p:cNvPr>
          <p:cNvPicPr>
            <a:picLocks noChangeAspect="1"/>
          </p:cNvPicPr>
          <p:nvPr/>
        </p:nvPicPr>
        <p:blipFill>
          <a:blip r:embed="rId2"/>
          <a:srcRect l="25358" r="23972" b="-7"/>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2540904884"/>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F30"/>
      </a:dk2>
      <a:lt2>
        <a:srgbClr val="F3F3F0"/>
      </a:lt2>
      <a:accent1>
        <a:srgbClr val="2D46E7"/>
      </a:accent1>
      <a:accent2>
        <a:srgbClr val="1780D5"/>
      </a:accent2>
      <a:accent3>
        <a:srgbClr val="23BEC4"/>
      </a:accent3>
      <a:accent4>
        <a:srgbClr val="15C582"/>
      </a:accent4>
      <a:accent5>
        <a:srgbClr val="23C744"/>
      </a:accent5>
      <a:accent6>
        <a:srgbClr val="3CC515"/>
      </a:accent6>
      <a:hlink>
        <a:srgbClr val="349D5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BlocksVTI</vt:lpstr>
      <vt:lpstr>The Six Seasons of Bangladesh: A Journey Through Nature’s Rhythms</vt:lpstr>
      <vt:lpstr>Introduction to Bangladesh’s Seasons</vt:lpstr>
      <vt:lpstr>Grismo (Summer): March to June</vt:lpstr>
      <vt:lpstr>Barsha (Monsoon): June to August</vt:lpstr>
      <vt:lpstr>Sharat (Early Autumn): August to October</vt:lpstr>
      <vt:lpstr>Hemanta (Late Autumn): October to November</vt:lpstr>
      <vt:lpstr>Sheet (Winter): November to January</vt:lpstr>
      <vt:lpstr>Boshonto (Spring): January to March</vt:lpstr>
      <vt:lpstr>Cultural Significance of Seasons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Six Seasons of Bangladesh: A Journey Through Nature’s Rhythms</dc:title>
  <dc:creator>Efty Khan</dc:creator>
  <cp:lastModifiedBy>Efty Khan</cp:lastModifiedBy>
  <cp:revision>2</cp:revision>
  <dcterms:created xsi:type="dcterms:W3CDTF">2024-10-25T11:10:45Z</dcterms:created>
  <dcterms:modified xsi:type="dcterms:W3CDTF">2024-12-13T17:59:27Z</dcterms:modified>
</cp:coreProperties>
</file>