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58" r:id="rId2"/>
  </p:sldMasterIdLst>
  <p:notesMasterIdLst>
    <p:notesMasterId r:id="rId14"/>
  </p:notesMasterIdLst>
  <p:sldIdLst>
    <p:sldId id="264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6" r:id="rId11"/>
    <p:sldId id="267" r:id="rId12"/>
    <p:sldId id="263" r:id="rId13"/>
  </p:sldIdLst>
  <p:sldSz cx="14630400" cy="8229600"/>
  <p:notesSz cx="8229600" cy="14630400"/>
  <p:embeddedFontLst>
    <p:embeddedFont>
      <p:font typeface="Arial Black" panose="020B0A04020102020204" pitchFamily="34" charset="0"/>
      <p:bold r:id="rId15"/>
    </p:embeddedFont>
    <p:embeddedFont>
      <p:font typeface="Gill Sans MT" panose="020B0502020104020203" pitchFamily="3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Wingdings 2" panose="05020102010507070707" pitchFamily="18" charset="2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4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73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3AB32-59DF-41F1-9618-EDFBF50496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5841" y="3702918"/>
            <a:ext cx="13515439" cy="39657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430" y="1224518"/>
            <a:ext cx="13192259" cy="1770016"/>
          </a:xfrm>
          <a:effectLst/>
        </p:spPr>
        <p:txBody>
          <a:bodyPr anchor="b">
            <a:normAutofit/>
          </a:bodyPr>
          <a:lstStyle>
            <a:lvl1pPr>
              <a:defRPr sz="432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433" y="2994535"/>
            <a:ext cx="13192255" cy="708385"/>
          </a:xfrm>
        </p:spPr>
        <p:txBody>
          <a:bodyPr anchor="t">
            <a:normAutofit/>
          </a:bodyPr>
          <a:lstStyle>
            <a:lvl1pPr marL="0" indent="0" algn="l">
              <a:buNone/>
              <a:defRPr sz="1920" cap="all">
                <a:solidFill>
                  <a:schemeClr val="accent2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27141" y="7147365"/>
            <a:ext cx="3413760" cy="43815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7430" y="7142174"/>
            <a:ext cx="8300652" cy="43815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669960" y="7147365"/>
            <a:ext cx="1219728" cy="43815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28343" y="737288"/>
            <a:ext cx="13571206" cy="14271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431" y="842587"/>
            <a:ext cx="13235539" cy="12165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431" y="2616596"/>
            <a:ext cx="13235538" cy="4413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669960" y="7147365"/>
            <a:ext cx="126301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1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37380" y="6170370"/>
            <a:ext cx="13549032" cy="151059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432" y="3652693"/>
            <a:ext cx="13235538" cy="1797008"/>
          </a:xfrm>
        </p:spPr>
        <p:txBody>
          <a:bodyPr anchor="b">
            <a:normAutofit/>
          </a:bodyPr>
          <a:lstStyle>
            <a:lvl1pPr algn="l">
              <a:defRPr sz="432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431" y="5449701"/>
            <a:ext cx="13235538" cy="72066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 cap="all">
                <a:solidFill>
                  <a:schemeClr val="accent2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48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35179" y="727866"/>
            <a:ext cx="13560043" cy="151059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432" y="875590"/>
            <a:ext cx="13235539" cy="11859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7432" y="2673604"/>
            <a:ext cx="6506868" cy="435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6101" y="2673604"/>
            <a:ext cx="6506870" cy="435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7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535179" y="727866"/>
            <a:ext cx="13560043" cy="151059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7432" y="875590"/>
            <a:ext cx="13235539" cy="11859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663" y="2701071"/>
            <a:ext cx="6104490" cy="643206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accent2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433" y="3511263"/>
            <a:ext cx="6471720" cy="3521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28482" y="2701071"/>
            <a:ext cx="6104488" cy="664048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accent2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61251" y="3511263"/>
            <a:ext cx="6471720" cy="3521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3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528820" y="727866"/>
            <a:ext cx="13560043" cy="151059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1073" y="875590"/>
            <a:ext cx="13235539" cy="11859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44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46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537380" y="6170368"/>
            <a:ext cx="13557840" cy="152964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431" y="6314755"/>
            <a:ext cx="5891334" cy="827417"/>
          </a:xfrm>
        </p:spPr>
        <p:txBody>
          <a:bodyPr anchor="ctr"/>
          <a:lstStyle>
            <a:lvl1pPr algn="l">
              <a:defRPr sz="24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379" y="721440"/>
            <a:ext cx="13551408" cy="5045760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160">
                <a:solidFill>
                  <a:schemeClr val="tx2"/>
                </a:solidFill>
              </a:defRPr>
            </a:lvl2pPr>
            <a:lvl3pPr>
              <a:defRPr sz="1920">
                <a:solidFill>
                  <a:schemeClr val="tx2"/>
                </a:solidFill>
              </a:defRPr>
            </a:lvl3pPr>
            <a:lvl4pPr>
              <a:defRPr sz="1680">
                <a:solidFill>
                  <a:schemeClr val="tx2"/>
                </a:solidFill>
              </a:defRPr>
            </a:lvl4pPr>
            <a:lvl5pPr>
              <a:defRPr sz="1680">
                <a:solidFill>
                  <a:schemeClr val="tx2"/>
                </a:solidFill>
              </a:defRPr>
            </a:lvl5pPr>
            <a:lvl6pPr>
              <a:defRPr sz="1680">
                <a:solidFill>
                  <a:schemeClr val="tx2"/>
                </a:solidFill>
              </a:defRPr>
            </a:lvl6pPr>
            <a:lvl7pPr>
              <a:defRPr sz="1680">
                <a:solidFill>
                  <a:schemeClr val="tx2"/>
                </a:solidFill>
              </a:defRPr>
            </a:lvl7pPr>
            <a:lvl8pPr>
              <a:defRPr sz="1680">
                <a:solidFill>
                  <a:schemeClr val="tx2"/>
                </a:solidFill>
              </a:defRPr>
            </a:lvl8pPr>
            <a:lvl9pPr>
              <a:defRPr sz="168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8988" y="6314756"/>
            <a:ext cx="7043984" cy="827418"/>
          </a:xfrm>
        </p:spPr>
        <p:txBody>
          <a:bodyPr anchor="ctr">
            <a:normAutofit/>
          </a:bodyPr>
          <a:lstStyle>
            <a:lvl1pPr marL="0" indent="0" algn="r">
              <a:buNone/>
              <a:defRPr sz="1320">
                <a:solidFill>
                  <a:schemeClr val="bg1"/>
                </a:solidFill>
              </a:defRPr>
            </a:lvl1pPr>
            <a:lvl2pPr marL="548640" indent="0">
              <a:buNone/>
              <a:defRPr sz="132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81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432" y="5632067"/>
            <a:ext cx="13235539" cy="680086"/>
          </a:xfrm>
        </p:spPr>
        <p:txBody>
          <a:bodyPr anchor="b">
            <a:normAutofit/>
          </a:bodyPr>
          <a:lstStyle>
            <a:lvl1pPr algn="l">
              <a:defRPr sz="288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7381" y="719670"/>
            <a:ext cx="13549031" cy="4268702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431" y="6312153"/>
            <a:ext cx="13235540" cy="718405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6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28343" y="737288"/>
            <a:ext cx="13571206" cy="14271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97431" y="842587"/>
            <a:ext cx="13235539" cy="12165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8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0607042" y="719670"/>
            <a:ext cx="3488180" cy="69803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1" y="810872"/>
            <a:ext cx="2404997" cy="6219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9908" y="810872"/>
            <a:ext cx="9475535" cy="621968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92408" y="7147365"/>
            <a:ext cx="1593769" cy="43815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9908" y="7142174"/>
            <a:ext cx="9475535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535939" y="7147365"/>
            <a:ext cx="1397034" cy="43815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7431" y="846149"/>
            <a:ext cx="13235539" cy="14274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431" y="2803204"/>
            <a:ext cx="13235539" cy="4227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7142" y="7147365"/>
            <a:ext cx="341375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7430" y="7142174"/>
            <a:ext cx="830065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69960" y="7147365"/>
            <a:ext cx="126301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5841" y="548641"/>
            <a:ext cx="4443984" cy="1139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650576" y="544372"/>
            <a:ext cx="4443984" cy="11826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5090196" y="548640"/>
            <a:ext cx="4443984" cy="1097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726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548640" rtl="0" eaLnBrk="1" latinLnBrk="0" hangingPunct="1">
        <a:spcBef>
          <a:spcPct val="0"/>
        </a:spcBef>
        <a:buNone/>
        <a:defRPr sz="336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7200" indent="-3672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160" kern="1200">
          <a:solidFill>
            <a:schemeClr val="tx2"/>
          </a:solidFill>
          <a:latin typeface="+mn-lt"/>
          <a:ea typeface="+mn-ea"/>
          <a:cs typeface="+mn-cs"/>
        </a:defRPr>
      </a:lvl1pPr>
      <a:lvl2pPr marL="756000" indent="-3672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920" kern="1200">
          <a:solidFill>
            <a:schemeClr val="tx2"/>
          </a:solidFill>
          <a:latin typeface="+mn-lt"/>
          <a:ea typeface="+mn-ea"/>
          <a:cs typeface="+mn-cs"/>
        </a:defRPr>
      </a:lvl2pPr>
      <a:lvl3pPr marL="1080000" indent="-3240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80" kern="1200">
          <a:solidFill>
            <a:schemeClr val="tx2"/>
          </a:solidFill>
          <a:latin typeface="+mn-lt"/>
          <a:ea typeface="+mn-ea"/>
          <a:cs typeface="+mn-cs"/>
        </a:defRPr>
      </a:lvl3pPr>
      <a:lvl4pPr marL="1490400" indent="-2808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40" kern="1200">
          <a:solidFill>
            <a:schemeClr val="tx2"/>
          </a:solidFill>
          <a:latin typeface="+mn-lt"/>
          <a:ea typeface="+mn-ea"/>
          <a:cs typeface="+mn-cs"/>
        </a:defRPr>
      </a:lvl4pPr>
      <a:lvl5pPr marL="1922400" indent="-2808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40" kern="1200">
          <a:solidFill>
            <a:schemeClr val="tx2"/>
          </a:solidFill>
          <a:latin typeface="+mn-lt"/>
          <a:ea typeface="+mn-ea"/>
          <a:cs typeface="+mn-cs"/>
        </a:defRPr>
      </a:lvl5pPr>
      <a:lvl6pPr marL="22800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40" kern="1200">
          <a:solidFill>
            <a:schemeClr val="tx2"/>
          </a:solidFill>
          <a:latin typeface="+mn-lt"/>
          <a:ea typeface="+mn-ea"/>
          <a:cs typeface="+mn-cs"/>
        </a:defRPr>
      </a:lvl6pPr>
      <a:lvl7pPr marL="26400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40" kern="1200">
          <a:solidFill>
            <a:schemeClr val="tx2"/>
          </a:solidFill>
          <a:latin typeface="+mn-lt"/>
          <a:ea typeface="+mn-ea"/>
          <a:cs typeface="+mn-cs"/>
        </a:defRPr>
      </a:lvl7pPr>
      <a:lvl8pPr marL="30000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40" kern="1200">
          <a:solidFill>
            <a:schemeClr val="tx2"/>
          </a:solidFill>
          <a:latin typeface="+mn-lt"/>
          <a:ea typeface="+mn-ea"/>
          <a:cs typeface="+mn-cs"/>
        </a:defRPr>
      </a:lvl8pPr>
      <a:lvl9pPr marL="33600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4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endParaRPr lang="en-US" sz="2160" dirty="0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4" y="12"/>
            <a:ext cx="14630376" cy="822958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5841" y="544372"/>
            <a:ext cx="13558720" cy="118265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479" y="5313681"/>
            <a:ext cx="13512800" cy="2354996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291" y="5252765"/>
            <a:ext cx="13660442" cy="1376515"/>
          </a:xfrm>
        </p:spPr>
        <p:txBody>
          <a:bodyPr>
            <a:noAutofit/>
          </a:bodyPr>
          <a:lstStyle/>
          <a:p>
            <a:r>
              <a:rPr lang="en-US" sz="576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r>
              <a:rPr lang="en-US" sz="576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design &amp;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202" y="6679095"/>
            <a:ext cx="13192255" cy="58178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7CEBFF"/>
                </a:solidFill>
                <a:latin typeface="Arial Black" panose="020B0A04020102020204" pitchFamily="34" charset="0"/>
              </a:rPr>
              <a:t>Task 5 – by group 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CB9419-8771-055D-E6AE-B02983590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1" y="747682"/>
            <a:ext cx="3185436" cy="6835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4766D3-EABD-4095-A7AC-FA97A3540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32" y="757830"/>
            <a:ext cx="3238781" cy="6843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5538C-78B3-0420-C774-50ACF393A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723" y="696934"/>
            <a:ext cx="3177815" cy="68966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2C3884-68FB-D6E0-E655-E42884814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9565" y="757830"/>
            <a:ext cx="3177815" cy="68357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74BD51-E8FC-D409-D480-4E390BF7024F}"/>
              </a:ext>
            </a:extLst>
          </p:cNvPr>
          <p:cNvSpPr/>
          <p:nvPr/>
        </p:nvSpPr>
        <p:spPr>
          <a:xfrm>
            <a:off x="12823364" y="7693572"/>
            <a:ext cx="1692166" cy="504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7474" y="757118"/>
            <a:ext cx="13135451" cy="13349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Conclusion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747474" y="2519124"/>
            <a:ext cx="13135451" cy="6834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CarCare user interface has been meticulously planned and structured to ensure usability, accessibility, and purpose-driven interaction. The design effectively supports the app's goal of delivering accurate diagnostics and helpful repair guidance.</a:t>
            </a:r>
            <a:endParaRPr lang="en-US" sz="1650" dirty="0"/>
          </a:p>
        </p:txBody>
      </p:sp>
      <p:sp>
        <p:nvSpPr>
          <p:cNvPr id="4" name="Shape 2"/>
          <p:cNvSpPr/>
          <p:nvPr/>
        </p:nvSpPr>
        <p:spPr>
          <a:xfrm>
            <a:off x="747474" y="3442811"/>
            <a:ext cx="1641872" cy="760571"/>
          </a:xfrm>
          <a:prstGeom prst="roundRect">
            <a:avLst>
              <a:gd name="adj" fmla="val 1179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273" y="3635335"/>
            <a:ext cx="300276" cy="37540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602825" y="3656290"/>
            <a:ext cx="6312456" cy="333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UI is purpose-driven and user-focused</a:t>
            </a:r>
            <a:endParaRPr lang="en-US" sz="2100" dirty="0"/>
          </a:p>
        </p:txBody>
      </p:sp>
      <p:sp>
        <p:nvSpPr>
          <p:cNvPr id="7" name="Shape 4"/>
          <p:cNvSpPr/>
          <p:nvPr/>
        </p:nvSpPr>
        <p:spPr>
          <a:xfrm>
            <a:off x="2496026" y="4188143"/>
            <a:ext cx="11280219" cy="15240"/>
          </a:xfrm>
          <a:prstGeom prst="roundRect">
            <a:avLst>
              <a:gd name="adj" fmla="val 588601"/>
            </a:avLst>
          </a:prstGeom>
          <a:solidFill>
            <a:srgbClr val="BCDBD4"/>
          </a:solidFill>
          <a:ln/>
        </p:spPr>
      </p:sp>
      <p:sp>
        <p:nvSpPr>
          <p:cNvPr id="8" name="Shape 5"/>
          <p:cNvSpPr/>
          <p:nvPr/>
        </p:nvSpPr>
        <p:spPr>
          <a:xfrm>
            <a:off x="747474" y="4310063"/>
            <a:ext cx="3283863" cy="760571"/>
          </a:xfrm>
          <a:prstGeom prst="roundRect">
            <a:avLst>
              <a:gd name="adj" fmla="val 1179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208" y="4502587"/>
            <a:ext cx="300276" cy="375404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244816" y="4523542"/>
            <a:ext cx="7468553" cy="333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Role-based design enhances personalization</a:t>
            </a:r>
            <a:endParaRPr lang="en-US" sz="2100" dirty="0"/>
          </a:p>
        </p:txBody>
      </p:sp>
      <p:sp>
        <p:nvSpPr>
          <p:cNvPr id="11" name="Shape 7"/>
          <p:cNvSpPr/>
          <p:nvPr/>
        </p:nvSpPr>
        <p:spPr>
          <a:xfrm>
            <a:off x="4138017" y="5055394"/>
            <a:ext cx="9638228" cy="15240"/>
          </a:xfrm>
          <a:prstGeom prst="roundRect">
            <a:avLst>
              <a:gd name="adj" fmla="val 588601"/>
            </a:avLst>
          </a:prstGeom>
          <a:solidFill>
            <a:srgbClr val="BCDBD4"/>
          </a:solidFill>
          <a:ln/>
        </p:spPr>
      </p:sp>
      <p:sp>
        <p:nvSpPr>
          <p:cNvPr id="12" name="Shape 8"/>
          <p:cNvSpPr/>
          <p:nvPr/>
        </p:nvSpPr>
        <p:spPr>
          <a:xfrm>
            <a:off x="747474" y="5177314"/>
            <a:ext cx="4925735" cy="1094184"/>
          </a:xfrm>
          <a:prstGeom prst="roundRect">
            <a:avLst>
              <a:gd name="adj" fmla="val 8198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144" y="5536644"/>
            <a:ext cx="300276" cy="375404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5886688" y="5390793"/>
            <a:ext cx="7782758" cy="6672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Modern tech stack ensures cross-platform support</a:t>
            </a:r>
            <a:endParaRPr lang="en-US" sz="2100" dirty="0"/>
          </a:p>
        </p:txBody>
      </p:sp>
      <p:sp>
        <p:nvSpPr>
          <p:cNvPr id="15" name="Shape 10"/>
          <p:cNvSpPr/>
          <p:nvPr/>
        </p:nvSpPr>
        <p:spPr>
          <a:xfrm>
            <a:off x="5779889" y="6256258"/>
            <a:ext cx="7996357" cy="15240"/>
          </a:xfrm>
          <a:prstGeom prst="roundRect">
            <a:avLst>
              <a:gd name="adj" fmla="val 588601"/>
            </a:avLst>
          </a:prstGeom>
          <a:solidFill>
            <a:srgbClr val="BCDBD4"/>
          </a:solidFill>
          <a:ln/>
        </p:spPr>
      </p:sp>
      <p:sp>
        <p:nvSpPr>
          <p:cNvPr id="16" name="Shape 11"/>
          <p:cNvSpPr/>
          <p:nvPr/>
        </p:nvSpPr>
        <p:spPr>
          <a:xfrm>
            <a:off x="747474" y="6378178"/>
            <a:ext cx="6567726" cy="1094184"/>
          </a:xfrm>
          <a:prstGeom prst="roundRect">
            <a:avLst>
              <a:gd name="adj" fmla="val 8198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1199" y="6737509"/>
            <a:ext cx="300276" cy="375404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528679" y="6591657"/>
            <a:ext cx="6140768" cy="6672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CarCare is ready to deliver value to drivers and mechanics</a:t>
            </a:r>
            <a:endParaRPr lang="en-US" sz="2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6E75F7-E0D5-BA69-4225-7A601D66CD78}"/>
              </a:ext>
            </a:extLst>
          </p:cNvPr>
          <p:cNvSpPr/>
          <p:nvPr/>
        </p:nvSpPr>
        <p:spPr>
          <a:xfrm>
            <a:off x="12823364" y="7307876"/>
            <a:ext cx="1692166" cy="890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7982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422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task focuses on the UI design and frontend implementation of the CarCare mobile application.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98442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app serves both car owners and mechanics.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2662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prioritized usability, aesthetics, and responsiveness using design tools and mockups.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6882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Built using React Native with Expo and TypeScript.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868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A3C6B-5475-4C1E-E7B8-24078590A52E}"/>
              </a:ext>
            </a:extLst>
          </p:cNvPr>
          <p:cNvSpPr/>
          <p:nvPr/>
        </p:nvSpPr>
        <p:spPr>
          <a:xfrm>
            <a:off x="12823364" y="7307876"/>
            <a:ext cx="1692166" cy="890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2241" y="614601"/>
            <a:ext cx="7648337" cy="698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App Identity: CarCare</a:t>
            </a:r>
            <a:endParaRPr lang="en-US" sz="4350" dirty="0"/>
          </a:p>
        </p:txBody>
      </p:sp>
      <p:sp>
        <p:nvSpPr>
          <p:cNvPr id="3" name="Text 1"/>
          <p:cNvSpPr/>
          <p:nvPr/>
        </p:nvSpPr>
        <p:spPr>
          <a:xfrm>
            <a:off x="782241" y="1871663"/>
            <a:ext cx="2793921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App Name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782241" y="2444353"/>
            <a:ext cx="6260306" cy="3575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CarCare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82241" y="3025378"/>
            <a:ext cx="2793921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Purpose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782241" y="3598069"/>
            <a:ext cx="6260306" cy="3575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Helps users identify and manage car issues.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82241" y="4179094"/>
            <a:ext cx="2793921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User Types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782241" y="4751784"/>
            <a:ext cx="6260306" cy="3575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Car Owners &amp; Mechanics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82241" y="5332809"/>
            <a:ext cx="2793921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Brand Theme</a:t>
            </a:r>
            <a:endParaRPr lang="en-US" sz="2150" dirty="0"/>
          </a:p>
        </p:txBody>
      </p:sp>
      <p:sp>
        <p:nvSpPr>
          <p:cNvPr id="10" name="Text 8"/>
          <p:cNvSpPr/>
          <p:nvPr/>
        </p:nvSpPr>
        <p:spPr>
          <a:xfrm>
            <a:off x="782241" y="5905500"/>
            <a:ext cx="6260306" cy="3575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Reliable, intelligent, and user-friendly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82241" y="6486525"/>
            <a:ext cx="2793921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Slogan</a:t>
            </a:r>
            <a:endParaRPr lang="en-US" sz="2150" dirty="0"/>
          </a:p>
        </p:txBody>
      </p:sp>
      <p:sp>
        <p:nvSpPr>
          <p:cNvPr id="12" name="Text 10"/>
          <p:cNvSpPr/>
          <p:nvPr/>
        </p:nvSpPr>
        <p:spPr>
          <a:xfrm>
            <a:off x="782241" y="7059216"/>
            <a:ext cx="6260306" cy="3575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Diagnose. Understand. Repair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5473" y="1871663"/>
            <a:ext cx="2793921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Logo Design</a:t>
            </a:r>
            <a:endParaRPr lang="en-US" sz="2150" dirty="0"/>
          </a:p>
        </p:txBody>
      </p:sp>
      <p:sp>
        <p:nvSpPr>
          <p:cNvPr id="14" name="Text 12"/>
          <p:cNvSpPr/>
          <p:nvPr/>
        </p:nvSpPr>
        <p:spPr>
          <a:xfrm>
            <a:off x="7595473" y="2444353"/>
            <a:ext cx="6260306" cy="14301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logo features a teal car outline with a heartbeat line and a wrench symbol, visually representing car diagnostics and repair. This reinforces our identity as a car maintenance assistant.</a:t>
            </a:r>
            <a:endParaRPr lang="en-US" sz="1750" dirty="0"/>
          </a:p>
        </p:txBody>
      </p:sp>
      <p:pic>
        <p:nvPicPr>
          <p:cNvPr id="1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473" y="4125873"/>
            <a:ext cx="3436620" cy="24231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29E7FF8-A57C-F5D6-F9DB-B134E5EE92F9}"/>
              </a:ext>
            </a:extLst>
          </p:cNvPr>
          <p:cNvSpPr/>
          <p:nvPr/>
        </p:nvSpPr>
        <p:spPr>
          <a:xfrm>
            <a:off x="12823364" y="7307876"/>
            <a:ext cx="1692166" cy="890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58044" y="607933"/>
            <a:ext cx="7600712" cy="20670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Visual Identity: Color Scheme and Typography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6258044" y="3005614"/>
            <a:ext cx="7600712" cy="1411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visual design prioritizes a clean, minimalist aesthetic to enhance usability and reduce cognitive load. We selected Teal as the primary color, representing calmness, trust, and technology, complemented by supporting colors for high readability and professionalism.</a:t>
            </a:r>
            <a:endParaRPr lang="en-US" sz="1700" dirty="0"/>
          </a:p>
        </p:txBody>
      </p:sp>
      <p:sp>
        <p:nvSpPr>
          <p:cNvPr id="5" name="Shape 2"/>
          <p:cNvSpPr/>
          <p:nvPr/>
        </p:nvSpPr>
        <p:spPr>
          <a:xfrm>
            <a:off x="6258044" y="4664750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733" y="4706064"/>
            <a:ext cx="330637" cy="41338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974443" y="4740473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Color Scheme</a:t>
            </a:r>
            <a:endParaRPr lang="en-US" sz="2150" dirty="0"/>
          </a:p>
        </p:txBody>
      </p:sp>
      <p:sp>
        <p:nvSpPr>
          <p:cNvPr id="8" name="Text 4"/>
          <p:cNvSpPr/>
          <p:nvPr/>
        </p:nvSpPr>
        <p:spPr>
          <a:xfrm>
            <a:off x="6974443" y="5217200"/>
            <a:ext cx="6884313" cy="10583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Primary: </a:t>
            </a:r>
            <a:r>
              <a:rPr lang="en-US" sz="17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Teal (#00796B)</a:t>
            </a: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Secondary: </a:t>
            </a:r>
            <a:r>
              <a:rPr lang="en-US" sz="17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White (#FFFFFF)</a:t>
            </a: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Accent: </a:t>
            </a:r>
            <a:r>
              <a:rPr lang="en-US" sz="17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Light Teal / Aqua</a:t>
            </a: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Text Color: </a:t>
            </a:r>
            <a:r>
              <a:rPr lang="en-US" sz="17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Black or Navy-Blue</a:t>
            </a: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 Chosen for trust, technology, and high readability.</a:t>
            </a:r>
            <a:endParaRPr lang="en-US" sz="1700" dirty="0"/>
          </a:p>
        </p:txBody>
      </p:sp>
      <p:sp>
        <p:nvSpPr>
          <p:cNvPr id="9" name="Shape 5"/>
          <p:cNvSpPr/>
          <p:nvPr/>
        </p:nvSpPr>
        <p:spPr>
          <a:xfrm>
            <a:off x="6258044" y="6716435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733" y="6757749"/>
            <a:ext cx="330637" cy="41338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974443" y="6792158"/>
            <a:ext cx="3924419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Fonts and Typography</a:t>
            </a:r>
            <a:endParaRPr lang="en-US" sz="2150" dirty="0"/>
          </a:p>
        </p:txBody>
      </p:sp>
      <p:sp>
        <p:nvSpPr>
          <p:cNvPr id="12" name="Text 7"/>
          <p:cNvSpPr/>
          <p:nvPr/>
        </p:nvSpPr>
        <p:spPr>
          <a:xfrm>
            <a:off x="6974443" y="7268885"/>
            <a:ext cx="6884313" cy="352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Clean, sans-serif fonts for clarity and professionalism</a:t>
            </a:r>
            <a:endParaRPr lang="en-US" sz="1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92AD2B-D971-781D-504B-A57A6641D341}"/>
              </a:ext>
            </a:extLst>
          </p:cNvPr>
          <p:cNvSpPr/>
          <p:nvPr/>
        </p:nvSpPr>
        <p:spPr>
          <a:xfrm>
            <a:off x="12823364" y="7307876"/>
            <a:ext cx="1692166" cy="890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2360" y="2602230"/>
            <a:ext cx="3078480" cy="302514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33306" y="577334"/>
            <a:ext cx="7563088" cy="6548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Visual Design Strategy</a:t>
            </a:r>
            <a:endParaRPr lang="en-US" sz="4100" dirty="0"/>
          </a:p>
        </p:txBody>
      </p:sp>
      <p:sp>
        <p:nvSpPr>
          <p:cNvPr id="5" name="Text 1"/>
          <p:cNvSpPr/>
          <p:nvPr/>
        </p:nvSpPr>
        <p:spPr>
          <a:xfrm>
            <a:off x="733306" y="1546384"/>
            <a:ext cx="6271379" cy="5238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2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Principles and Mockups</a:t>
            </a:r>
            <a:endParaRPr lang="en-US" sz="3250" dirty="0"/>
          </a:p>
        </p:txBody>
      </p:sp>
      <p:sp>
        <p:nvSpPr>
          <p:cNvPr id="6" name="Text 2"/>
          <p:cNvSpPr/>
          <p:nvPr/>
        </p:nvSpPr>
        <p:spPr>
          <a:xfrm>
            <a:off x="733306" y="2384465"/>
            <a:ext cx="9506188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CarCare's visual design strategy is built on core principles to ensure a seamless user experience.</a:t>
            </a:r>
            <a:endParaRPr lang="en-US" sz="1600" dirty="0"/>
          </a:p>
        </p:txBody>
      </p:sp>
      <p:sp>
        <p:nvSpPr>
          <p:cNvPr id="7" name="Shape 3"/>
          <p:cNvSpPr/>
          <p:nvPr/>
        </p:nvSpPr>
        <p:spPr>
          <a:xfrm>
            <a:off x="733306" y="2955369"/>
            <a:ext cx="9506188" cy="2447925"/>
          </a:xfrm>
          <a:prstGeom prst="roundRect">
            <a:avLst>
              <a:gd name="adj" fmla="val 3595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950357" y="3172420"/>
            <a:ext cx="2811185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Design Principles</a:t>
            </a:r>
            <a:endParaRPr lang="en-US" sz="2050" dirty="0"/>
          </a:p>
        </p:txBody>
      </p:sp>
      <p:sp>
        <p:nvSpPr>
          <p:cNvPr id="9" name="Text 5"/>
          <p:cNvSpPr/>
          <p:nvPr/>
        </p:nvSpPr>
        <p:spPr>
          <a:xfrm>
            <a:off x="950357" y="3625453"/>
            <a:ext cx="9072086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Consistency: Unified UI elements.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950357" y="4033957"/>
            <a:ext cx="9072086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Minimalism: Clean interface, easy navigation.</a:t>
            </a:r>
            <a:endParaRPr lang="en-US" sz="1600" dirty="0"/>
          </a:p>
        </p:txBody>
      </p:sp>
      <p:sp>
        <p:nvSpPr>
          <p:cNvPr id="11" name="Text 7"/>
          <p:cNvSpPr/>
          <p:nvPr/>
        </p:nvSpPr>
        <p:spPr>
          <a:xfrm>
            <a:off x="950357" y="4442460"/>
            <a:ext cx="9072086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Responsiveness: Adaptable to various screen sizes.</a:t>
            </a:r>
            <a:endParaRPr lang="en-US" sz="1600" dirty="0"/>
          </a:p>
        </p:txBody>
      </p:sp>
      <p:sp>
        <p:nvSpPr>
          <p:cNvPr id="12" name="Text 8"/>
          <p:cNvSpPr/>
          <p:nvPr/>
        </p:nvSpPr>
        <p:spPr>
          <a:xfrm>
            <a:off x="950357" y="4850963"/>
            <a:ext cx="9072086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Accessibility: Good contrast, readable fonts.</a:t>
            </a:r>
            <a:endParaRPr lang="en-US" sz="1600" dirty="0"/>
          </a:p>
        </p:txBody>
      </p:sp>
      <p:sp>
        <p:nvSpPr>
          <p:cNvPr id="13" name="Shape 9"/>
          <p:cNvSpPr/>
          <p:nvPr/>
        </p:nvSpPr>
        <p:spPr>
          <a:xfrm>
            <a:off x="733306" y="5612725"/>
            <a:ext cx="9506188" cy="2039422"/>
          </a:xfrm>
          <a:prstGeom prst="roundRect">
            <a:avLst>
              <a:gd name="adj" fmla="val 4315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50357" y="5829776"/>
            <a:ext cx="3886438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Wireframes &amp; Mockups</a:t>
            </a:r>
            <a:endParaRPr lang="en-US" sz="2050" dirty="0"/>
          </a:p>
        </p:txBody>
      </p:sp>
      <p:sp>
        <p:nvSpPr>
          <p:cNvPr id="15" name="Text 11"/>
          <p:cNvSpPr/>
          <p:nvPr/>
        </p:nvSpPr>
        <p:spPr>
          <a:xfrm>
            <a:off x="950357" y="6282809"/>
            <a:ext cx="9072086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Created in Figma before development</a:t>
            </a:r>
            <a:endParaRPr lang="en-US" sz="1600" dirty="0"/>
          </a:p>
        </p:txBody>
      </p:sp>
      <p:sp>
        <p:nvSpPr>
          <p:cNvPr id="16" name="Text 12"/>
          <p:cNvSpPr/>
          <p:nvPr/>
        </p:nvSpPr>
        <p:spPr>
          <a:xfrm>
            <a:off x="950357" y="6691313"/>
            <a:ext cx="9072086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Simulates real user flow</a:t>
            </a:r>
            <a:endParaRPr lang="en-US" sz="1600" dirty="0"/>
          </a:p>
        </p:txBody>
      </p:sp>
      <p:sp>
        <p:nvSpPr>
          <p:cNvPr id="17" name="Text 13"/>
          <p:cNvSpPr/>
          <p:nvPr/>
        </p:nvSpPr>
        <p:spPr>
          <a:xfrm>
            <a:off x="950357" y="7099816"/>
            <a:ext cx="9072086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 screens: Splash, Login, Sign-up, Dashboard, Diagnostic Result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7F4F63-BB46-C019-0207-CB1FADC5BAE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92209" y="1911605"/>
            <a:ext cx="7559312" cy="55927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1CCE79-8D32-3529-7421-4C3255DA8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489" y="732300"/>
            <a:ext cx="5549103" cy="40402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A938FB-1B33-ADB6-56F6-BC9C0B80B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489" y="4805195"/>
            <a:ext cx="5429861" cy="345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9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0812" y="970240"/>
            <a:ext cx="7582376" cy="13944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Frontend Implementation</a:t>
            </a:r>
            <a:endParaRPr lang="en-US" sz="4350" dirty="0"/>
          </a:p>
        </p:txBody>
      </p:sp>
      <p:sp>
        <p:nvSpPr>
          <p:cNvPr id="4" name="Text 1"/>
          <p:cNvSpPr/>
          <p:nvPr/>
        </p:nvSpPr>
        <p:spPr>
          <a:xfrm>
            <a:off x="780812" y="2699266"/>
            <a:ext cx="3746540" cy="4182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6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Technology Stack</a:t>
            </a:r>
            <a:endParaRPr lang="en-US" sz="26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12" y="3491032"/>
            <a:ext cx="557689" cy="55768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61505" y="3584496"/>
            <a:ext cx="2788801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React Native</a:t>
            </a:r>
            <a:endParaRPr lang="en-US" sz="2150" dirty="0"/>
          </a:p>
        </p:txBody>
      </p:sp>
      <p:sp>
        <p:nvSpPr>
          <p:cNvPr id="7" name="Text 3"/>
          <p:cNvSpPr/>
          <p:nvPr/>
        </p:nvSpPr>
        <p:spPr>
          <a:xfrm>
            <a:off x="1561505" y="4066818"/>
            <a:ext cx="6801683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 building native mobile applications with JavaScript and React.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812" y="4908828"/>
            <a:ext cx="557689" cy="557689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561505" y="5002292"/>
            <a:ext cx="2788801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Expo</a:t>
            </a:r>
            <a:endParaRPr lang="en-US" sz="2150" dirty="0"/>
          </a:p>
        </p:txBody>
      </p:sp>
      <p:sp>
        <p:nvSpPr>
          <p:cNvPr id="10" name="Text 5"/>
          <p:cNvSpPr/>
          <p:nvPr/>
        </p:nvSpPr>
        <p:spPr>
          <a:xfrm>
            <a:off x="1561505" y="5484614"/>
            <a:ext cx="6801683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 cross-platform development, simplifying the build process.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812" y="6326624"/>
            <a:ext cx="557689" cy="557689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561505" y="6420088"/>
            <a:ext cx="2788801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TypeScript</a:t>
            </a:r>
            <a:endParaRPr lang="en-US" sz="2150" dirty="0"/>
          </a:p>
        </p:txBody>
      </p:sp>
      <p:sp>
        <p:nvSpPr>
          <p:cNvPr id="13" name="Text 7"/>
          <p:cNvSpPr/>
          <p:nvPr/>
        </p:nvSpPr>
        <p:spPr>
          <a:xfrm>
            <a:off x="1561505" y="6902410"/>
            <a:ext cx="6801683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 enhanced code quality and maintainability with static typing.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9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4369" y="521970"/>
            <a:ext cx="4723805" cy="474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29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Pages Implemented</a:t>
            </a:r>
            <a:endParaRPr lang="en-US" sz="2950" dirty="0"/>
          </a:p>
        </p:txBody>
      </p:sp>
      <p:sp>
        <p:nvSpPr>
          <p:cNvPr id="4" name="Text 1"/>
          <p:cNvSpPr/>
          <p:nvPr/>
        </p:nvSpPr>
        <p:spPr>
          <a:xfrm>
            <a:off x="664369" y="1210032"/>
            <a:ext cx="7815263" cy="12144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have implemented a comprehensive set of pages to support both car owners and mechanics, including various dashboards and interactive features. These pages incorporate form validation, conditional rendering, and navigational routes for a seamless user experience.</a:t>
            </a:r>
            <a:endParaRPr lang="en-US" sz="14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69" y="2637949"/>
            <a:ext cx="949047" cy="113883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898094" y="2827734"/>
            <a:ext cx="3356729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Splash &amp; Auth Screens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1898094" y="3238143"/>
            <a:ext cx="6581537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Splash Screen, Login and Sign-up Pages for both user types.</a:t>
            </a:r>
            <a:endParaRPr lang="en-US" sz="14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69" y="3776782"/>
            <a:ext cx="949047" cy="1138833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898094" y="3966567"/>
            <a:ext cx="2595443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User Dashboards</a:t>
            </a:r>
            <a:endParaRPr lang="en-US" sz="1850" dirty="0"/>
          </a:p>
        </p:txBody>
      </p:sp>
      <p:sp>
        <p:nvSpPr>
          <p:cNvPr id="10" name="Text 5"/>
          <p:cNvSpPr/>
          <p:nvPr/>
        </p:nvSpPr>
        <p:spPr>
          <a:xfrm>
            <a:off x="1898094" y="4376976"/>
            <a:ext cx="6581537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Dedicated dashboards for Car Owners and Mechanics.</a:t>
            </a:r>
            <a:endParaRPr lang="en-US" sz="14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369" y="4915614"/>
            <a:ext cx="949047" cy="1397198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898094" y="5105400"/>
            <a:ext cx="2472809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Diagnostic Tools</a:t>
            </a:r>
            <a:endParaRPr lang="en-US" sz="1850" dirty="0"/>
          </a:p>
        </p:txBody>
      </p:sp>
      <p:sp>
        <p:nvSpPr>
          <p:cNvPr id="13" name="Text 7"/>
          <p:cNvSpPr/>
          <p:nvPr/>
        </p:nvSpPr>
        <p:spPr>
          <a:xfrm>
            <a:off x="1898094" y="5515808"/>
            <a:ext cx="6581537" cy="607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Dashboard Light Scan Page (camera access) and Record Engine Sound Page (microphone input).</a:t>
            </a:r>
            <a:endParaRPr lang="en-US" sz="14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369" y="6312813"/>
            <a:ext cx="949047" cy="1397198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898094" y="6502598"/>
            <a:ext cx="2605683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Results &amp; Profiles</a:t>
            </a:r>
            <a:endParaRPr lang="en-US" sz="1850" dirty="0"/>
          </a:p>
        </p:txBody>
      </p:sp>
      <p:sp>
        <p:nvSpPr>
          <p:cNvPr id="16" name="Text 9"/>
          <p:cNvSpPr/>
          <p:nvPr/>
        </p:nvSpPr>
        <p:spPr>
          <a:xfrm>
            <a:off x="1898094" y="6913007"/>
            <a:ext cx="6581537" cy="607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Diagnostic Result Page, Mechanic Profile Form, User Profile and History Pages.</a:t>
            </a:r>
            <a:endParaRPr lang="en-US" sz="14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B92B31-759D-E5B1-874B-72FB4084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1848"/>
            <a:ext cx="3520745" cy="70491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B27944-DC7C-B65B-8764-FE18F7012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745" y="911382"/>
            <a:ext cx="3505504" cy="6950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849B78-34A7-4296-E3DB-DD5B91A9B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386" y="892330"/>
            <a:ext cx="3322608" cy="69119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5084D2-F966-55A1-3744-A251DCB92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8806" y="911382"/>
            <a:ext cx="3139712" cy="687383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A6245D4-044B-FEDD-BF9E-DAFC636E01BC}"/>
              </a:ext>
            </a:extLst>
          </p:cNvPr>
          <p:cNvSpPr/>
          <p:nvPr/>
        </p:nvSpPr>
        <p:spPr>
          <a:xfrm>
            <a:off x="12823364" y="7804268"/>
            <a:ext cx="1692166" cy="393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5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520</Words>
  <Application>Microsoft Office PowerPoint</Application>
  <PresentationFormat>Custom</PresentationFormat>
  <Paragraphs>70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Gill Sans MT</vt:lpstr>
      <vt:lpstr>Open Sans</vt:lpstr>
      <vt:lpstr>Wingdings 2</vt:lpstr>
      <vt:lpstr>Arial Black</vt:lpstr>
      <vt:lpstr>Arial</vt:lpstr>
      <vt:lpstr>Unbounded Bold</vt:lpstr>
      <vt:lpstr>Office Theme</vt:lpstr>
      <vt:lpstr>Custom</vt:lpstr>
      <vt:lpstr>ui design &amp;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Etape Benida</cp:lastModifiedBy>
  <cp:revision>5</cp:revision>
  <dcterms:created xsi:type="dcterms:W3CDTF">2025-06-03T08:05:01Z</dcterms:created>
  <dcterms:modified xsi:type="dcterms:W3CDTF">2025-06-03T09:29:57Z</dcterms:modified>
</cp:coreProperties>
</file>