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8" r:id="rId5"/>
    <p:sldId id="276" r:id="rId6"/>
    <p:sldId id="277" r:id="rId7"/>
    <p:sldId id="283" r:id="rId8"/>
    <p:sldId id="289" r:id="rId9"/>
    <p:sldId id="290" r:id="rId10"/>
    <p:sldId id="291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86" autoAdjust="0"/>
    <p:restoredTop sz="94652" autoAdjust="0"/>
  </p:normalViewPr>
  <p:slideViewPr>
    <p:cSldViewPr snapToGrid="0" showGuides="1">
      <p:cViewPr>
        <p:scale>
          <a:sx n="71" d="100"/>
          <a:sy n="71" d="100"/>
        </p:scale>
        <p:origin x="228" y="6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0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07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ED12A2-16A7-6843-9B63-1355399B1E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3861730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F43BF2-A8EB-C342-BFB2-28AFB1781935}"/>
              </a:ext>
            </a:extLst>
          </p:cNvPr>
          <p:cNvSpPr/>
          <p:nvPr userDrawn="1"/>
        </p:nvSpPr>
        <p:spPr>
          <a:xfrm>
            <a:off x="0" y="787400"/>
            <a:ext cx="11455400" cy="5295900"/>
          </a:xfrm>
          <a:prstGeom prst="rect">
            <a:avLst/>
          </a:prstGeom>
          <a:solidFill>
            <a:schemeClr val="accent5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18BB35-F84D-7E4D-9F02-5B4CB837E1CB}"/>
              </a:ext>
            </a:extLst>
          </p:cNvPr>
          <p:cNvCxnSpPr/>
          <p:nvPr userDrawn="1"/>
        </p:nvCxnSpPr>
        <p:spPr>
          <a:xfrm>
            <a:off x="1778000" y="3435350"/>
            <a:ext cx="8661400" cy="0"/>
          </a:xfrm>
          <a:prstGeom prst="line">
            <a:avLst/>
          </a:prstGeom>
          <a:ln w="38100" cap="rnd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2FE6DCC-3681-AF43-B6B6-4A40A92581A5}"/>
              </a:ext>
            </a:extLst>
          </p:cNvPr>
          <p:cNvSpPr/>
          <p:nvPr userDrawn="1"/>
        </p:nvSpPr>
        <p:spPr>
          <a:xfrm>
            <a:off x="2260600" y="1647825"/>
            <a:ext cx="3562350" cy="3562350"/>
          </a:xfrm>
          <a:prstGeom prst="ellipse">
            <a:avLst/>
          </a:prstGeom>
          <a:solidFill>
            <a:schemeClr val="accent4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8E30CA-E181-3D4D-BB1E-9167FF0BE5D9}"/>
              </a:ext>
            </a:extLst>
          </p:cNvPr>
          <p:cNvSpPr/>
          <p:nvPr userDrawn="1"/>
        </p:nvSpPr>
        <p:spPr>
          <a:xfrm>
            <a:off x="2285627" y="1647121"/>
            <a:ext cx="3562350" cy="3562350"/>
          </a:xfrm>
          <a:prstGeom prst="ellipse">
            <a:avLst/>
          </a:prstGeom>
          <a:solidFill>
            <a:schemeClr val="accent4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9061463E-CF25-634A-89E2-4E3280BB9CEB}"/>
              </a:ext>
            </a:extLst>
          </p:cNvPr>
          <p:cNvSpPr/>
          <p:nvPr userDrawn="1"/>
        </p:nvSpPr>
        <p:spPr>
          <a:xfrm>
            <a:off x="0" y="0"/>
            <a:ext cx="2628900" cy="6858000"/>
          </a:xfrm>
          <a:prstGeom prst="triangle">
            <a:avLst>
              <a:gd name="adj" fmla="val 0"/>
            </a:avLst>
          </a:prstGeom>
          <a:gradFill>
            <a:gsLst>
              <a:gs pos="47000">
                <a:schemeClr val="accent4">
                  <a:lumMod val="50000"/>
                </a:schemeClr>
              </a:gs>
              <a:gs pos="98000">
                <a:schemeClr val="accent4">
                  <a:lumMod val="20000"/>
                  <a:lumOff val="80000"/>
                  <a:alpha val="10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81214215-C784-4548-BD1F-4BB3F0A84645}"/>
              </a:ext>
            </a:extLst>
          </p:cNvPr>
          <p:cNvSpPr/>
          <p:nvPr userDrawn="1"/>
        </p:nvSpPr>
        <p:spPr>
          <a:xfrm flipV="1">
            <a:off x="0" y="0"/>
            <a:ext cx="2628900" cy="6858000"/>
          </a:xfrm>
          <a:prstGeom prst="triangle">
            <a:avLst>
              <a:gd name="adj" fmla="val 0"/>
            </a:avLst>
          </a:prstGeom>
          <a:solidFill>
            <a:srgbClr val="5EB2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8B1337-BF6D-C04A-9C74-574FA33512D5}"/>
              </a:ext>
            </a:extLst>
          </p:cNvPr>
          <p:cNvSpPr/>
          <p:nvPr userDrawn="1"/>
        </p:nvSpPr>
        <p:spPr>
          <a:xfrm>
            <a:off x="2356553" y="1727201"/>
            <a:ext cx="3416300" cy="3416300"/>
          </a:xfrm>
          <a:prstGeom prst="ellipse">
            <a:avLst/>
          </a:prstGeom>
          <a:solidFill>
            <a:srgbClr val="005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C5EC980-0029-164A-926D-9ED33032D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1763" y="3657600"/>
            <a:ext cx="2781300" cy="89636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169DAC15-E0D1-2041-A923-17653DCA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51" y="2452719"/>
            <a:ext cx="2773204" cy="1118618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-0.9056 0 " pathEditMode="relative" rAng="0" ptsTypes="AA">
                                      <p:cBhvr>
                                        <p:cTn id="6" dur="9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28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9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xit" presetSubtype="8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8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8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8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7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8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18" grpId="0" animBg="1"/>
      <p:bldP spid="18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2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22" presetClass="exit" presetSubtype="8" fill="hold" nodeType="withEffect">
                  <p:stCondLst>
                    <p:cond delay="7500"/>
                  </p:stCondLst>
                  <p:childTnLst>
                    <p:animEffect transition="out" filter="wipe(left)">
                      <p:cBhvr>
                        <p:cTn dur="750"/>
                        <p:tgtEl>
                          <p:spTgt spid="21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749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9" grpId="0"/>
      <p:bldP spid="19" grpId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AA5F59-F641-4E43-8627-D6342C639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688" y="2865574"/>
            <a:ext cx="2773204" cy="111861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953ABF-92FC-AC4A-9335-844C602990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90140" y="3424883"/>
            <a:ext cx="2781300" cy="89636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ADB2-F08C-4856-B139-95C15610A5F4}"/>
              </a:ext>
            </a:extLst>
          </p:cNvPr>
          <p:cNvSpPr txBox="1"/>
          <p:nvPr/>
        </p:nvSpPr>
        <p:spPr>
          <a:xfrm>
            <a:off x="5824024" y="2655442"/>
            <a:ext cx="54723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 Analysis</a:t>
            </a:r>
            <a:endParaRPr lang="fr-CM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26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216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89759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Review &amp;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759095" y="2997915"/>
            <a:ext cx="4550445" cy="2575056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147215" y="2967885"/>
            <a:ext cx="4658019" cy="2742693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252804" y="2887739"/>
            <a:ext cx="4550445" cy="2654453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346833" y="2886917"/>
            <a:ext cx="4406619" cy="25139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467342" y="4217516"/>
            <a:ext cx="188370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COMPLETENESS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143762" y="4063627"/>
            <a:ext cx="260601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FEASIBILITY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6148793" y="3856621"/>
            <a:ext cx="289101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DEPENDENCY RELATIONSHIPS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9844846" y="3953651"/>
            <a:ext cx="1371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CLARITY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219026" y="350798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4210912" y="3298673"/>
            <a:ext cx="413297" cy="401758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10272187" y="3324877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8" name="Freeform 2319" descr="Icon of leaf. ">
            <a:extLst>
              <a:ext uri="{FF2B5EF4-FFF2-40B4-BE49-F238E27FC236}">
                <a16:creationId xmlns:a16="http://schemas.microsoft.com/office/drawing/2014/main" id="{1600753C-2210-4390-A099-33B22EADE1A3}"/>
              </a:ext>
            </a:extLst>
          </p:cNvPr>
          <p:cNvSpPr>
            <a:spLocks noEditPoints="1"/>
          </p:cNvSpPr>
          <p:nvPr/>
        </p:nvSpPr>
        <p:spPr bwMode="auto">
          <a:xfrm>
            <a:off x="7364444" y="3231067"/>
            <a:ext cx="392486" cy="379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5DCEE9-C04C-480A-A4EF-83E764C853C0}"/>
              </a:ext>
            </a:extLst>
          </p:cNvPr>
          <p:cNvSpPr txBox="1"/>
          <p:nvPr/>
        </p:nvSpPr>
        <p:spPr>
          <a:xfrm>
            <a:off x="636036" y="1012913"/>
            <a:ext cx="10423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requirements covered all key aspects of the system, including: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fr-CM" sz="28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EB3EEA-B446-424D-8598-BDDC10C0C31C}"/>
              </a:ext>
            </a:extLst>
          </p:cNvPr>
          <p:cNvSpPr/>
          <p:nvPr/>
        </p:nvSpPr>
        <p:spPr>
          <a:xfrm>
            <a:off x="6408058" y="1914393"/>
            <a:ext cx="2507341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BDCD0EF-83B1-4822-902F-B3A178489093}"/>
              </a:ext>
            </a:extLst>
          </p:cNvPr>
          <p:cNvSpPr/>
          <p:nvPr/>
        </p:nvSpPr>
        <p:spPr>
          <a:xfrm>
            <a:off x="1205124" y="4223894"/>
            <a:ext cx="2215646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879248" y="723997"/>
            <a:ext cx="5669171" cy="9266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ISSUES ENCOUNTERED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>
            <a:off x="1134058" y="1884625"/>
            <a:ext cx="2215651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72354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few respondents preferred voice output for diagnostics, while others preferred only visual indicators.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car owners wanted detailed technical reports, whereas others requested simplified results due to limited technical knowledge.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400" dirty="0"/>
            </a:b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1680531" y="5129465"/>
            <a:ext cx="4162870" cy="107721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"Identify all car problems using sound" was too broad and unrealistic with current hardware.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"Offline app" was initially unclear on which functionalities must work without internet.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6408058" y="2776986"/>
            <a:ext cx="4162870" cy="15081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was no initial mention of accessibility features, such as large text or screen reader compatibility.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clear specification of supported car models or engine types.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Users did not specify how they wanted to receive fault solutions (text, image, audio).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400" dirty="0"/>
            </a:b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222513" y="2071763"/>
            <a:ext cx="2180868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INCONSISTENCIES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694497" y="2104573"/>
            <a:ext cx="4162870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 INFO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569525" y="4412325"/>
            <a:ext cx="4162870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AMBIGUITIES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EB3EEA-B446-424D-8598-BDDC10C0C31C}"/>
              </a:ext>
            </a:extLst>
          </p:cNvPr>
          <p:cNvSpPr/>
          <p:nvPr/>
        </p:nvSpPr>
        <p:spPr>
          <a:xfrm>
            <a:off x="6408058" y="1914393"/>
            <a:ext cx="2507341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BDCD0EF-83B1-4822-902F-B3A178489093}"/>
              </a:ext>
            </a:extLst>
          </p:cNvPr>
          <p:cNvSpPr/>
          <p:nvPr/>
        </p:nvSpPr>
        <p:spPr>
          <a:xfrm>
            <a:off x="1205124" y="4223894"/>
            <a:ext cx="2215646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879248" y="723997"/>
            <a:ext cx="5669171" cy="9266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PRIORITIZATION OF REQUIREMENTS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>
            <a:off x="1134058" y="1884625"/>
            <a:ext cx="2215651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385888" y="2714169"/>
            <a:ext cx="4651213" cy="1477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dashboard light diagnosis using camera input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 sound detection for selected common faults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interface for selecting car issues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visual indicators for alerts (e.g., red, yellow)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dirty="0"/>
            </a:b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1464982" y="5099292"/>
            <a:ext cx="4162870" cy="1477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account system for data personalization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of reverse-engineered feedback from existing diagnostic apps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Step-by-step instructions or recommendations based on diagnosis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400" dirty="0"/>
            </a:b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6743913" y="2648077"/>
            <a:ext cx="4162870" cy="19082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Voice output of diagnostic results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for multiple languages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In-app feedback system for reporting false positives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Adaptive UI based on user preferences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Toggle between beginner and expert views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400" dirty="0"/>
            </a:br>
            <a:br>
              <a:rPr lang="en-US" sz="1400" dirty="0"/>
            </a:b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222513" y="2071763"/>
            <a:ext cx="2180868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HAVE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694497" y="2104573"/>
            <a:ext cx="4162870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 HAVE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569525" y="4412325"/>
            <a:ext cx="4162870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 HAVE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FC10A35-BA3D-4F6D-BC47-60BB3BF9E4BD}"/>
              </a:ext>
            </a:extLst>
          </p:cNvPr>
          <p:cNvSpPr/>
          <p:nvPr/>
        </p:nvSpPr>
        <p:spPr>
          <a:xfrm>
            <a:off x="6408057" y="4271867"/>
            <a:ext cx="323348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6E9371-592F-4C41-A36E-21F52F4290F5}"/>
              </a:ext>
            </a:extLst>
          </p:cNvPr>
          <p:cNvSpPr/>
          <p:nvPr/>
        </p:nvSpPr>
        <p:spPr>
          <a:xfrm>
            <a:off x="6833964" y="5078146"/>
            <a:ext cx="4162870" cy="172354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with the car's onboard diagnostics (OBD-II)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remote assistance from professionals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analytics based on usage patterns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 sync across multiple devices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518715-7A8B-46DF-BBBE-C6E4E1E5975B}"/>
              </a:ext>
            </a:extLst>
          </p:cNvPr>
          <p:cNvSpPr/>
          <p:nvPr/>
        </p:nvSpPr>
        <p:spPr>
          <a:xfrm>
            <a:off x="6772459" y="4460298"/>
            <a:ext cx="4162870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WON’T HAVE FOR NOW</a:t>
            </a:r>
          </a:p>
        </p:txBody>
      </p:sp>
    </p:spTree>
    <p:extLst>
      <p:ext uri="{BB962C8B-B14F-4D97-AF65-F5344CB8AC3E}">
        <p14:creationId xmlns:p14="http://schemas.microsoft.com/office/powerpoint/2010/main" val="108086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55253" y="522898"/>
            <a:ext cx="333674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0805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Classifications of Requirements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348318" cy="5465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467342" y="4217516"/>
            <a:ext cx="188370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COMPLETENESS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143762" y="4063627"/>
            <a:ext cx="260601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FEASIBILITY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6148793" y="3856621"/>
            <a:ext cx="289101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DEPENDENCY RELATIONSHIPS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9844846" y="3953651"/>
            <a:ext cx="13716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CLARITY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219026" y="350798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4210912" y="3298673"/>
            <a:ext cx="413297" cy="401758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10272187" y="3324877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8" name="Freeform 2319" descr="Icon of leaf. ">
            <a:extLst>
              <a:ext uri="{FF2B5EF4-FFF2-40B4-BE49-F238E27FC236}">
                <a16:creationId xmlns:a16="http://schemas.microsoft.com/office/drawing/2014/main" id="{1600753C-2210-4390-A099-33B22EADE1A3}"/>
              </a:ext>
            </a:extLst>
          </p:cNvPr>
          <p:cNvSpPr>
            <a:spLocks noEditPoints="1"/>
          </p:cNvSpPr>
          <p:nvPr/>
        </p:nvSpPr>
        <p:spPr bwMode="auto">
          <a:xfrm>
            <a:off x="7364444" y="3231067"/>
            <a:ext cx="392486" cy="379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C8BA96-290E-4E5C-BDD6-F9235F13C828}"/>
              </a:ext>
            </a:extLst>
          </p:cNvPr>
          <p:cNvSpPr/>
          <p:nvPr/>
        </p:nvSpPr>
        <p:spPr>
          <a:xfrm>
            <a:off x="228599" y="792402"/>
            <a:ext cx="4693022" cy="95117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  <a:endParaRPr lang="fr-CM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B54C83-E54A-4919-ACE0-5AE18D5B6E98}"/>
              </a:ext>
            </a:extLst>
          </p:cNvPr>
          <p:cNvSpPr txBox="1"/>
          <p:nvPr/>
        </p:nvSpPr>
        <p:spPr>
          <a:xfrm>
            <a:off x="363071" y="1853572"/>
            <a:ext cx="7001373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Registration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 Authentication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Scanner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 Sound Analysis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Fault Detection and Interpretation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 Tutorials Integration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 and repair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Mechanic Contact Retrieval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C17CF0-4B81-439D-9970-D94CA97FA905}"/>
              </a:ext>
            </a:extLst>
          </p:cNvPr>
          <p:cNvSpPr/>
          <p:nvPr/>
        </p:nvSpPr>
        <p:spPr>
          <a:xfrm>
            <a:off x="6303156" y="4217516"/>
            <a:ext cx="188370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COMPLETENESS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5ECAE8-3A15-46BF-9CEE-EBB7F70261EE}"/>
              </a:ext>
            </a:extLst>
          </p:cNvPr>
          <p:cNvSpPr/>
          <p:nvPr/>
        </p:nvSpPr>
        <p:spPr>
          <a:xfrm>
            <a:off x="8979576" y="4063627"/>
            <a:ext cx="260601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FEASIBILITY </a:t>
            </a:r>
          </a:p>
        </p:txBody>
      </p:sp>
      <p:sp>
        <p:nvSpPr>
          <p:cNvPr id="30" name="Freeform 4197" descr="Icon of shopping cart.">
            <a:extLst>
              <a:ext uri="{FF2B5EF4-FFF2-40B4-BE49-F238E27FC236}">
                <a16:creationId xmlns:a16="http://schemas.microsoft.com/office/drawing/2014/main" id="{4945AA43-7DA8-4B5A-BFFD-A846D60FEFD7}"/>
              </a:ext>
            </a:extLst>
          </p:cNvPr>
          <p:cNvSpPr>
            <a:spLocks noEditPoints="1"/>
          </p:cNvSpPr>
          <p:nvPr/>
        </p:nvSpPr>
        <p:spPr bwMode="auto">
          <a:xfrm>
            <a:off x="7054840" y="350798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Freeform 4344" descr="Icon of wrench. ">
            <a:extLst>
              <a:ext uri="{FF2B5EF4-FFF2-40B4-BE49-F238E27FC236}">
                <a16:creationId xmlns:a16="http://schemas.microsoft.com/office/drawing/2014/main" id="{5BB44FF1-94E7-4E68-9CFF-26B8B88B2855}"/>
              </a:ext>
            </a:extLst>
          </p:cNvPr>
          <p:cNvSpPr>
            <a:spLocks/>
          </p:cNvSpPr>
          <p:nvPr/>
        </p:nvSpPr>
        <p:spPr bwMode="auto">
          <a:xfrm>
            <a:off x="10046726" y="3298673"/>
            <a:ext cx="413297" cy="401758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3EB4FD-F65C-48B9-97A3-4D4224DBD4E6}"/>
              </a:ext>
            </a:extLst>
          </p:cNvPr>
          <p:cNvSpPr/>
          <p:nvPr/>
        </p:nvSpPr>
        <p:spPr>
          <a:xfrm>
            <a:off x="6064412" y="792402"/>
            <a:ext cx="5521181" cy="9511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NON-FUNCTIONAL REQUIREMENTS</a:t>
            </a:r>
            <a:endParaRPr lang="fr-CM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0E0E8C-87B7-4578-BCDD-A4D0F618F673}"/>
              </a:ext>
            </a:extLst>
          </p:cNvPr>
          <p:cNvSpPr txBox="1"/>
          <p:nvPr/>
        </p:nvSpPr>
        <p:spPr>
          <a:xfrm>
            <a:off x="6198885" y="1853572"/>
            <a:ext cx="7001373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  <a:p>
            <a:pPr marL="342900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342900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</a:t>
            </a:r>
          </a:p>
          <a:p>
            <a:pPr marL="342900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342900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Reliability and Availability</a:t>
            </a:r>
          </a:p>
          <a:p>
            <a:pPr marL="342900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Compatibility</a:t>
            </a:r>
          </a:p>
          <a:p>
            <a:pPr marL="342900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Maintainability</a:t>
            </a:r>
          </a:p>
          <a:p>
            <a:pPr marL="342900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389993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11035" y="522898"/>
            <a:ext cx="458096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0805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SRS DOCUMENT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501952"/>
            <a:ext cx="4477871" cy="2094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C8BA96-290E-4E5C-BDD6-F9235F13C828}"/>
              </a:ext>
            </a:extLst>
          </p:cNvPr>
          <p:cNvSpPr/>
          <p:nvPr/>
        </p:nvSpPr>
        <p:spPr>
          <a:xfrm>
            <a:off x="1136275" y="2002240"/>
            <a:ext cx="9103215" cy="95117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REQUIREMENTS SPECIFICTIONS</a:t>
            </a:r>
            <a:endParaRPr lang="fr-CM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278878-638D-4701-AAC8-C18E2EAEE08A}"/>
              </a:ext>
            </a:extLst>
          </p:cNvPr>
          <p:cNvSpPr/>
          <p:nvPr/>
        </p:nvSpPr>
        <p:spPr>
          <a:xfrm>
            <a:off x="1136276" y="2953413"/>
            <a:ext cx="9103214" cy="95117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Link: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https://github.com/Efuet197/IP_Group2 </a:t>
            </a:r>
            <a:endParaRPr lang="fr-CM" sz="28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132</TotalTime>
  <Words>397</Words>
  <Application>Microsoft Office PowerPoint</Application>
  <PresentationFormat>Widescreen</PresentationFormat>
  <Paragraphs>95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Segoe UI Light</vt:lpstr>
      <vt:lpstr>Wingdings</vt:lpstr>
      <vt:lpstr>Office Theme</vt:lpstr>
      <vt:lpstr>Task 3</vt:lpstr>
      <vt:lpstr>Project analysis slide 2</vt:lpstr>
      <vt:lpstr>Project analysis slide 3</vt:lpstr>
      <vt:lpstr>Project analysis slide 8</vt:lpstr>
      <vt:lpstr>Project analysis slide 8</vt:lpstr>
      <vt:lpstr>Project analysis slide 3</vt:lpstr>
      <vt:lpstr>Project analysis slide 3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TATA GLEN</dc:creator>
  <cp:lastModifiedBy>TATA GLEN</cp:lastModifiedBy>
  <cp:revision>17</cp:revision>
  <dcterms:created xsi:type="dcterms:W3CDTF">2025-05-05T03:22:06Z</dcterms:created>
  <dcterms:modified xsi:type="dcterms:W3CDTF">2025-05-05T19:21:05Z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