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8" r:id="rId2"/>
  </p:sldMasterIdLst>
  <p:notesMasterIdLst>
    <p:notesMasterId r:id="rId13"/>
  </p:notesMasterIdLst>
  <p:sldIdLst>
    <p:sldId id="264" r:id="rId3"/>
    <p:sldId id="257" r:id="rId4"/>
    <p:sldId id="259" r:id="rId5"/>
    <p:sldId id="260" r:id="rId6"/>
    <p:sldId id="265" r:id="rId7"/>
    <p:sldId id="261" r:id="rId8"/>
    <p:sldId id="269" r:id="rId9"/>
    <p:sldId id="268" r:id="rId10"/>
    <p:sldId id="263" r:id="rId11"/>
    <p:sldId id="262" r:id="rId12"/>
  </p:sldIdLst>
  <p:sldSz cx="14630400" cy="8229600"/>
  <p:notesSz cx="8229600" cy="14630400"/>
  <p:embeddedFontLst>
    <p:embeddedFont>
      <p:font typeface="Arial Black" panose="020B0A04020102020204" pitchFamily="34" charset="0"/>
      <p:bold r:id="rId14"/>
    </p:embeddedFont>
    <p:embeddedFont>
      <p:font typeface="Calibri" panose="020F0502020204030204" pitchFamily="34" charset="0"/>
      <p:regular r:id="rId15"/>
      <p:bold r:id="rId16"/>
      <p:italic r:id="rId17"/>
      <p:boldItalic r:id="rId18"/>
    </p:embeddedFont>
    <p:embeddedFont>
      <p:font typeface="Gill Sans MT" panose="020B0502020104020203"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Wingdings 2" panose="050201020105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8" autoAdjust="0"/>
    <p:restoredTop sz="94610"/>
  </p:normalViewPr>
  <p:slideViewPr>
    <p:cSldViewPr snapToGrid="0" snapToObjects="1">
      <p:cViewPr>
        <p:scale>
          <a:sx n="59" d="100"/>
          <a:sy n="59"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73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5234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8250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35841" y="3702918"/>
            <a:ext cx="13515439" cy="39657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7430" y="1224518"/>
            <a:ext cx="13192259" cy="1770016"/>
          </a:xfrm>
          <a:effectLst/>
        </p:spPr>
        <p:txBody>
          <a:bodyPr anchor="b">
            <a:normAutofit/>
          </a:bodyPr>
          <a:lstStyle>
            <a:lvl1pPr>
              <a:defRPr sz="43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7433" y="2994535"/>
            <a:ext cx="13192255" cy="708385"/>
          </a:xfrm>
        </p:spPr>
        <p:txBody>
          <a:bodyPr anchor="t">
            <a:normAutofit/>
          </a:bodyPr>
          <a:lstStyle>
            <a:lvl1pPr marL="0" indent="0" algn="l">
              <a:buNone/>
              <a:defRPr sz="1920" cap="all">
                <a:solidFill>
                  <a:schemeClr val="accent2"/>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127141" y="7147365"/>
            <a:ext cx="3413760" cy="438150"/>
          </a:xfrm>
        </p:spPr>
        <p:txBody>
          <a:bodyPr/>
          <a:lstStyle>
            <a:lvl1pPr>
              <a:defRPr>
                <a:solidFill>
                  <a:schemeClr val="accent1">
                    <a:lumMod val="75000"/>
                    <a:lumOff val="25000"/>
                  </a:schemeClr>
                </a:solidFill>
              </a:defRPr>
            </a:lvl1p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a:xfrm>
            <a:off x="697430" y="7142174"/>
            <a:ext cx="8300652" cy="438150"/>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2669960" y="7147365"/>
            <a:ext cx="1219728"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47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Content Placeholder 2"/>
          <p:cNvSpPr>
            <a:spLocks noGrp="1"/>
          </p:cNvSpPr>
          <p:nvPr>
            <p:ph idx="1"/>
          </p:nvPr>
        </p:nvSpPr>
        <p:spPr>
          <a:xfrm>
            <a:off x="697431" y="2616596"/>
            <a:ext cx="13235538" cy="441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2669960" y="7147365"/>
            <a:ext cx="126301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41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37380" y="6170370"/>
            <a:ext cx="13549032"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3652693"/>
            <a:ext cx="13235538" cy="1797008"/>
          </a:xfrm>
        </p:spPr>
        <p:txBody>
          <a:bodyPr anchor="b">
            <a:normAutofit/>
          </a:bodyPr>
          <a:lstStyle>
            <a:lvl1pPr algn="l">
              <a:defRPr sz="43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7431" y="5449701"/>
            <a:ext cx="13235538" cy="720667"/>
          </a:xfrm>
        </p:spPr>
        <p:txBody>
          <a:bodyPr anchor="t">
            <a:normAutofit/>
          </a:bodyPr>
          <a:lstStyle>
            <a:lvl1pPr marL="0" indent="0" algn="l">
              <a:buNone/>
              <a:defRPr sz="2160" cap="all">
                <a:solidFill>
                  <a:schemeClr val="accent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54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7432" y="2673604"/>
            <a:ext cx="6506868"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6101" y="2673604"/>
            <a:ext cx="6506870"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87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4663" y="2701071"/>
            <a:ext cx="6104490" cy="643206"/>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97433"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28482" y="2701071"/>
            <a:ext cx="6104488" cy="664048"/>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251"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34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528820"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691073" y="875590"/>
            <a:ext cx="13235539" cy="1185998"/>
          </a:xfrm>
        </p:spPr>
        <p:txBody>
          <a:bodyPr/>
          <a:lstStyle/>
          <a:p>
            <a:r>
              <a:rPr lang="en-US"/>
              <a:t>Click to edit Master title style</a:t>
            </a:r>
            <a:endParaRPr lang="en-US" dirty="0"/>
          </a:p>
        </p:txBody>
      </p:sp>
    </p:spTree>
    <p:extLst>
      <p:ext uri="{BB962C8B-B14F-4D97-AF65-F5344CB8AC3E}">
        <p14:creationId xmlns:p14="http://schemas.microsoft.com/office/powerpoint/2010/main" val="2209944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346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37380" y="6170368"/>
            <a:ext cx="13557840" cy="15296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6314755"/>
            <a:ext cx="5891334" cy="827417"/>
          </a:xfrm>
        </p:spPr>
        <p:txBody>
          <a:bodyPr anchor="ctr"/>
          <a:lstStyle>
            <a:lvl1pPr algn="l">
              <a:defRPr sz="24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37379" y="721440"/>
            <a:ext cx="13551408" cy="5045760"/>
          </a:xfrm>
        </p:spPr>
        <p:txBody>
          <a:bodyPr anchor="ctr">
            <a:normAutofit/>
          </a:bodyPr>
          <a:lstStyle>
            <a:lvl1pPr>
              <a:defRPr sz="2400">
                <a:solidFill>
                  <a:schemeClr val="tx2"/>
                </a:solidFill>
              </a:defRPr>
            </a:lvl1pPr>
            <a:lvl2pPr>
              <a:defRPr sz="2160">
                <a:solidFill>
                  <a:schemeClr val="tx2"/>
                </a:solidFill>
              </a:defRPr>
            </a:lvl2pPr>
            <a:lvl3pPr>
              <a:defRPr sz="1920">
                <a:solidFill>
                  <a:schemeClr val="tx2"/>
                </a:solidFill>
              </a:defRPr>
            </a:lvl3pPr>
            <a:lvl4pPr>
              <a:defRPr sz="1680">
                <a:solidFill>
                  <a:schemeClr val="tx2"/>
                </a:solidFill>
              </a:defRPr>
            </a:lvl4pPr>
            <a:lvl5pPr>
              <a:defRPr sz="1680">
                <a:solidFill>
                  <a:schemeClr val="tx2"/>
                </a:solidFill>
              </a:defRPr>
            </a:lvl5pPr>
            <a:lvl6pPr>
              <a:defRPr sz="1680">
                <a:solidFill>
                  <a:schemeClr val="tx2"/>
                </a:solidFill>
              </a:defRPr>
            </a:lvl6pPr>
            <a:lvl7pPr>
              <a:defRPr sz="1680">
                <a:solidFill>
                  <a:schemeClr val="tx2"/>
                </a:solidFill>
              </a:defRPr>
            </a:lvl7pPr>
            <a:lvl8pPr>
              <a:defRPr sz="1680">
                <a:solidFill>
                  <a:schemeClr val="tx2"/>
                </a:solidFill>
              </a:defRPr>
            </a:lvl8pPr>
            <a:lvl9pPr>
              <a:defRPr sz="168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8988" y="6314756"/>
            <a:ext cx="7043984" cy="827418"/>
          </a:xfrm>
        </p:spPr>
        <p:txBody>
          <a:bodyPr anchor="ctr">
            <a:normAutofit/>
          </a:bodyPr>
          <a:lstStyle>
            <a:lvl1pPr marL="0" indent="0" algn="r">
              <a:buNone/>
              <a:defRPr sz="1320">
                <a:solidFill>
                  <a:schemeClr val="bg1"/>
                </a:solidFill>
              </a:defRPr>
            </a:lvl1pPr>
            <a:lvl2pPr marL="548640" indent="0">
              <a:buNone/>
              <a:defRPr sz="132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5881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432" y="5632067"/>
            <a:ext cx="13235539" cy="680086"/>
          </a:xfrm>
        </p:spPr>
        <p:txBody>
          <a:bodyPr anchor="b">
            <a:normAutofit/>
          </a:bodyPr>
          <a:lstStyle>
            <a:lvl1pPr algn="l">
              <a:defRPr sz="288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381" y="719670"/>
            <a:ext cx="13549031" cy="426870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697431" y="6312153"/>
            <a:ext cx="13235540" cy="718405"/>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36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78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0607042" y="719670"/>
            <a:ext cx="3488180" cy="69803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0607041" y="810872"/>
            <a:ext cx="2404997" cy="62196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9908" y="810872"/>
            <a:ext cx="9475535" cy="621968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92408" y="7147365"/>
            <a:ext cx="1593769" cy="438150"/>
          </a:xfrm>
        </p:spPr>
        <p:txBody>
          <a:bodyPr/>
          <a:lstStyle>
            <a:lvl1pPr>
              <a:defRPr>
                <a:solidFill>
                  <a:schemeClr val="accent1">
                    <a:lumMod val="75000"/>
                    <a:lumOff val="25000"/>
                  </a:schemeClr>
                </a:solidFill>
              </a:defRPr>
            </a:lvl1p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a:xfrm>
            <a:off x="929908" y="7142174"/>
            <a:ext cx="9475535" cy="438150"/>
          </a:xfrm>
        </p:spPr>
        <p:txBody>
          <a:bodyPr/>
          <a:lstStyle/>
          <a:p>
            <a:endParaRPr lang="en-US" dirty="0"/>
          </a:p>
        </p:txBody>
      </p:sp>
      <p:sp>
        <p:nvSpPr>
          <p:cNvPr id="6" name="Slide Number Placeholder 5"/>
          <p:cNvSpPr>
            <a:spLocks noGrp="1"/>
          </p:cNvSpPr>
          <p:nvPr>
            <p:ph type="sldNum" sz="quarter" idx="12"/>
          </p:nvPr>
        </p:nvSpPr>
        <p:spPr>
          <a:xfrm>
            <a:off x="12535939" y="7147365"/>
            <a:ext cx="1397034"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431" y="846149"/>
            <a:ext cx="13235539" cy="142746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7431" y="2803204"/>
            <a:ext cx="13235539" cy="422735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7142" y="7147365"/>
            <a:ext cx="3413759" cy="438150"/>
          </a:xfrm>
          <a:prstGeom prst="rect">
            <a:avLst/>
          </a:prstGeom>
        </p:spPr>
        <p:txBody>
          <a:bodyPr vert="horz" lIns="91440" tIns="45720" rIns="91440" bIns="45720" rtlCol="0" anchor="ctr"/>
          <a:lstStyle>
            <a:lvl1pPr algn="r">
              <a:defRPr sz="1080">
                <a:solidFill>
                  <a:schemeClr val="accent2"/>
                </a:solidFill>
              </a:defRPr>
            </a:lvl1p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3"/>
          </p:nvPr>
        </p:nvSpPr>
        <p:spPr>
          <a:xfrm>
            <a:off x="697430" y="7142174"/>
            <a:ext cx="8300652" cy="438150"/>
          </a:xfrm>
          <a:prstGeom prst="rect">
            <a:avLst/>
          </a:prstGeom>
        </p:spPr>
        <p:txBody>
          <a:bodyPr vert="horz" lIns="91440" tIns="45720" rIns="91440" bIns="45720" rtlCol="0" anchor="ctr"/>
          <a:lstStyle>
            <a:lvl1pPr algn="l">
              <a:defRPr sz="10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2669960" y="7147365"/>
            <a:ext cx="1263012" cy="438150"/>
          </a:xfrm>
          <a:prstGeom prst="rect">
            <a:avLst/>
          </a:prstGeom>
        </p:spPr>
        <p:txBody>
          <a:bodyPr vert="horz" lIns="91440" tIns="45720" rIns="91440" bIns="45720" rtlCol="0" anchor="ctr"/>
          <a:lstStyle>
            <a:lvl1pPr algn="r">
              <a:defRPr sz="108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535841" y="548641"/>
            <a:ext cx="4443984" cy="113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650576" y="544372"/>
            <a:ext cx="4443984" cy="1182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090196" y="548640"/>
            <a:ext cx="4443984" cy="1097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0726845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548640" rtl="0" eaLnBrk="1" latinLnBrk="0" hangingPunct="1">
        <a:spcBef>
          <a:spcPct val="0"/>
        </a:spcBef>
        <a:buNone/>
        <a:defRPr sz="33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72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2160" kern="1200">
          <a:solidFill>
            <a:schemeClr val="tx2"/>
          </a:solidFill>
          <a:latin typeface="+mn-lt"/>
          <a:ea typeface="+mn-ea"/>
          <a:cs typeface="+mn-cs"/>
        </a:defRPr>
      </a:lvl1pPr>
      <a:lvl2pPr marL="7560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920" kern="1200">
          <a:solidFill>
            <a:schemeClr val="tx2"/>
          </a:solidFill>
          <a:latin typeface="+mn-lt"/>
          <a:ea typeface="+mn-ea"/>
          <a:cs typeface="+mn-cs"/>
        </a:defRPr>
      </a:lvl2pPr>
      <a:lvl3pPr marL="1080000" indent="-3240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3pPr>
      <a:lvl4pPr marL="1490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4pPr>
      <a:lvl5pPr marL="1922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5pPr>
      <a:lvl6pPr marL="228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6pPr>
      <a:lvl7pPr marL="264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7pPr>
      <a:lvl8pPr marL="300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8pPr>
      <a:lvl9pPr marL="336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en-US" sz="2160" dirty="0">
              <a:solidFill>
                <a:prstClr val="white"/>
              </a:solidFill>
              <a:latin typeface="Gill Sans MT" panose="020B0502020104020203"/>
            </a:endParaRP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4" y="12"/>
            <a:ext cx="14630376" cy="8229588"/>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5841" y="544372"/>
            <a:ext cx="13558720" cy="118265"/>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79" y="5313681"/>
            <a:ext cx="13512800" cy="2354996"/>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51698" y="5252765"/>
            <a:ext cx="13660442" cy="1376515"/>
          </a:xfrm>
        </p:spPr>
        <p:txBody>
          <a:bodyPr>
            <a:noAutofit/>
          </a:bodyPr>
          <a:lstStyle/>
          <a:p>
            <a:r>
              <a:rPr lang="en-US" sz="5400" b="1" dirty="0">
                <a:solidFill>
                  <a:schemeClr val="bg1"/>
                </a:solidFill>
                <a:effectLst>
                  <a:outerShdw blurRad="38100" dist="38100" dir="2700000" algn="tl">
                    <a:srgbClr val="000000">
                      <a:alpha val="43137"/>
                    </a:srgbClr>
                  </a:outerShdw>
                </a:effectLst>
              </a:rPr>
              <a:t>Car fault diagnoses mobile app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34202" y="6679095"/>
            <a:ext cx="13192255" cy="581786"/>
          </a:xfrm>
        </p:spPr>
        <p:txBody>
          <a:bodyPr>
            <a:normAutofit/>
          </a:bodyPr>
          <a:lstStyle/>
          <a:p>
            <a:r>
              <a:rPr lang="en-US" sz="2400" dirty="0">
                <a:solidFill>
                  <a:srgbClr val="7CEBFF"/>
                </a:solidFill>
                <a:latin typeface="Arial Black" panose="020B0A04020102020204" pitchFamily="34" charset="0"/>
              </a:rPr>
              <a:t>Final presentation  – by group 2</a:t>
            </a:r>
          </a:p>
        </p:txBody>
      </p:sp>
      <p:pic>
        <p:nvPicPr>
          <p:cNvPr id="11" name="Image 0" descr="preencoded.png">
            <a:extLst>
              <a:ext uri="{FF2B5EF4-FFF2-40B4-BE49-F238E27FC236}">
                <a16:creationId xmlns:a16="http://schemas.microsoft.com/office/drawing/2014/main" id="{4510CAEE-9FBB-4F8E-91EE-E1801068BD12}"/>
              </a:ext>
            </a:extLst>
          </p:cNvPr>
          <p:cNvPicPr>
            <a:picLocks noChangeAspect="1"/>
          </p:cNvPicPr>
          <p:nvPr/>
        </p:nvPicPr>
        <p:blipFill>
          <a:blip r:embed="rId4"/>
          <a:stretch>
            <a:fillRect/>
          </a:stretch>
        </p:blipFill>
        <p:spPr>
          <a:xfrm>
            <a:off x="5276816" y="1970502"/>
            <a:ext cx="3436620" cy="2423160"/>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5089412" y="3395799"/>
            <a:ext cx="4723805" cy="474583"/>
          </a:xfrm>
          <a:prstGeom prst="rect">
            <a:avLst/>
          </a:prstGeom>
          <a:noFill/>
          <a:ln/>
        </p:spPr>
        <p:txBody>
          <a:bodyPr wrap="none" lIns="0" tIns="0" rIns="0" bIns="0" rtlCol="0" anchor="t"/>
          <a:lstStyle/>
          <a:p>
            <a:pPr marL="0" indent="0" algn="l">
              <a:lnSpc>
                <a:spcPts val="3700"/>
              </a:lnSpc>
              <a:buNone/>
            </a:pPr>
            <a:r>
              <a:rPr lang="en-US" sz="4800" b="1" dirty="0">
                <a:solidFill>
                  <a:srgbClr val="333F70"/>
                </a:solidFill>
                <a:latin typeface="Unbounded Bold" pitchFamily="34" charset="0"/>
                <a:ea typeface="Unbounded Bold" pitchFamily="34" charset="-122"/>
              </a:rPr>
              <a:t>Demo</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830904" y="893921"/>
            <a:ext cx="5670590" cy="708779"/>
          </a:xfrm>
          <a:prstGeom prst="rect">
            <a:avLst/>
          </a:prstGeom>
          <a:noFill/>
          <a:ln/>
        </p:spPr>
        <p:txBody>
          <a:bodyPr wrap="none" lIns="0" tIns="0" rIns="0" bIns="0" rtlCol="0" anchor="t"/>
          <a:lstStyle/>
          <a:p>
            <a:pPr marL="0" indent="0" algn="ctr">
              <a:lnSpc>
                <a:spcPts val="5550"/>
              </a:lnSpc>
              <a:buNone/>
            </a:pPr>
            <a:r>
              <a:rPr lang="en-US" sz="5400" b="1" dirty="0">
                <a:solidFill>
                  <a:srgbClr val="333F70"/>
                </a:solidFill>
                <a:latin typeface="Unbounded Bold" pitchFamily="34" charset="0"/>
                <a:ea typeface="Unbounded Bold" pitchFamily="34" charset="-122"/>
                <a:cs typeface="Unbounded Bold" pitchFamily="34" charset="-120"/>
              </a:rPr>
              <a:t>Introduction</a:t>
            </a:r>
            <a:endParaRPr lang="en-US" sz="5400" dirty="0"/>
          </a:p>
        </p:txBody>
      </p:sp>
      <p:sp>
        <p:nvSpPr>
          <p:cNvPr id="3" name="Text 1"/>
          <p:cNvSpPr/>
          <p:nvPr/>
        </p:nvSpPr>
        <p:spPr>
          <a:xfrm>
            <a:off x="626626" y="2742724"/>
            <a:ext cx="13042821" cy="3299443"/>
          </a:xfrm>
          <a:prstGeom prst="rect">
            <a:avLst/>
          </a:prstGeom>
          <a:noFill/>
          <a:ln/>
        </p:spPr>
        <p:txBody>
          <a:bodyPr wrap="none" lIns="0" tIns="0" rIns="0" bIns="0" rtlCol="0" anchor="t"/>
          <a:lstStyle/>
          <a:p>
            <a:pPr marL="342900" indent="-342900">
              <a:lnSpc>
                <a:spcPct val="250000"/>
              </a:lnSpc>
              <a:buSzPct val="100000"/>
              <a:buFont typeface="Wingdings" panose="05000000000000000000" pitchFamily="2" charset="2"/>
              <a:buChar char="Ø"/>
            </a:pPr>
            <a:r>
              <a:rPr lang="en-US" sz="2000" b="1" dirty="0">
                <a:solidFill>
                  <a:srgbClr val="333F70"/>
                </a:solidFill>
                <a:latin typeface="Open Sans" pitchFamily="34" charset="0"/>
                <a:ea typeface="Open Sans" pitchFamily="34" charset="-122"/>
                <a:cs typeface="Open Sans" pitchFamily="34" charset="-120"/>
              </a:rPr>
              <a:t>Project title: </a:t>
            </a:r>
            <a:r>
              <a:rPr lang="en-US" sz="2000" b="1" dirty="0" err="1">
                <a:solidFill>
                  <a:srgbClr val="333F70"/>
                </a:solidFill>
                <a:latin typeface="Open Sans" pitchFamily="34" charset="0"/>
                <a:ea typeface="Open Sans" pitchFamily="34" charset="-122"/>
                <a:cs typeface="Open Sans" pitchFamily="34" charset="-120"/>
              </a:rPr>
              <a:t>CarCare</a:t>
            </a:r>
            <a:r>
              <a:rPr lang="en-US" sz="2000" b="1" dirty="0">
                <a:solidFill>
                  <a:srgbClr val="333F70"/>
                </a:solidFill>
                <a:latin typeface="Open Sans" pitchFamily="34" charset="0"/>
                <a:ea typeface="Open Sans" pitchFamily="34" charset="-122"/>
                <a:cs typeface="Open Sans" pitchFamily="34" charset="-120"/>
              </a:rPr>
              <a:t> – Ai based Car Fault Diagnostic System</a:t>
            </a:r>
            <a:r>
              <a:rPr lang="en-US" sz="2000" dirty="0">
                <a:solidFill>
                  <a:srgbClr val="333F70"/>
                </a:solidFill>
                <a:latin typeface="Open Sans" pitchFamily="34" charset="0"/>
                <a:ea typeface="Open Sans" pitchFamily="34" charset="-122"/>
                <a:cs typeface="Open Sans" pitchFamily="34" charset="-120"/>
              </a:rPr>
              <a:t>.</a:t>
            </a:r>
          </a:p>
          <a:p>
            <a:pPr marL="342900" indent="-342900">
              <a:lnSpc>
                <a:spcPct val="250000"/>
              </a:lnSpc>
              <a:buSzPct val="100000"/>
              <a:buFont typeface="Wingdings" panose="05000000000000000000" pitchFamily="2" charset="2"/>
              <a:buChar char="Ø"/>
            </a:pPr>
            <a:r>
              <a:rPr lang="en-US" sz="2000" b="1" dirty="0">
                <a:solidFill>
                  <a:srgbClr val="333F70"/>
                </a:solidFill>
                <a:latin typeface="Open Sans" pitchFamily="34" charset="0"/>
                <a:ea typeface="Open Sans" pitchFamily="34" charset="-122"/>
                <a:cs typeface="Open Sans" pitchFamily="34" charset="-120"/>
              </a:rPr>
              <a:t>Motivation: </a:t>
            </a:r>
            <a:r>
              <a:rPr lang="en-US" sz="2000" dirty="0">
                <a:solidFill>
                  <a:srgbClr val="333F70"/>
                </a:solidFill>
                <a:latin typeface="Open Sans" pitchFamily="34" charset="0"/>
                <a:ea typeface="Open Sans" pitchFamily="34" charset="-122"/>
                <a:cs typeface="Open Sans" pitchFamily="34" charset="-120"/>
              </a:rPr>
              <a:t>Many Drivers Struggle to understand dashboard warning lights and engine sound Issues</a:t>
            </a:r>
          </a:p>
          <a:p>
            <a:pPr marL="342900" indent="-342900">
              <a:lnSpc>
                <a:spcPct val="250000"/>
              </a:lnSpc>
              <a:buSzPct val="100000"/>
              <a:buFont typeface="Wingdings" panose="05000000000000000000" pitchFamily="2" charset="2"/>
              <a:buChar char="Ø"/>
            </a:pPr>
            <a:r>
              <a:rPr lang="en-US" sz="2000" b="1" dirty="0">
                <a:solidFill>
                  <a:srgbClr val="333F70"/>
                </a:solidFill>
                <a:latin typeface="Open Sans" pitchFamily="34" charset="0"/>
                <a:ea typeface="Open Sans" pitchFamily="34" charset="-122"/>
                <a:cs typeface="Open Sans" pitchFamily="34" charset="-120"/>
              </a:rPr>
              <a:t>Objective: </a:t>
            </a:r>
            <a:r>
              <a:rPr lang="en-US" sz="2000" dirty="0">
                <a:solidFill>
                  <a:srgbClr val="333F70"/>
                </a:solidFill>
                <a:latin typeface="Open Sans" pitchFamily="34" charset="0"/>
                <a:ea typeface="Open Sans" pitchFamily="34" charset="-122"/>
                <a:cs typeface="Open Sans" pitchFamily="34" charset="-120"/>
              </a:rPr>
              <a:t>Build a mobile App that Uses dashboard images and engine sounds to Diagnose car problems</a:t>
            </a:r>
          </a:p>
          <a:p>
            <a:pPr marL="342900" indent="-342900">
              <a:lnSpc>
                <a:spcPct val="250000"/>
              </a:lnSpc>
              <a:buSzPct val="100000"/>
              <a:buFont typeface="Wingdings" panose="05000000000000000000" pitchFamily="2" charset="2"/>
              <a:buChar char="Ø"/>
            </a:pPr>
            <a:r>
              <a:rPr lang="en-US" sz="2000" b="1" dirty="0">
                <a:solidFill>
                  <a:srgbClr val="333F70"/>
                </a:solidFill>
                <a:latin typeface="Open Sans" pitchFamily="34" charset="0"/>
                <a:ea typeface="Open Sans" pitchFamily="34" charset="-122"/>
                <a:cs typeface="Open Sans" pitchFamily="34" charset="-120"/>
              </a:rPr>
              <a:t>Key Features: </a:t>
            </a:r>
            <a:r>
              <a:rPr lang="en-US" sz="2000" dirty="0">
                <a:solidFill>
                  <a:srgbClr val="333F70"/>
                </a:solidFill>
                <a:latin typeface="Open Sans" pitchFamily="34" charset="0"/>
                <a:ea typeface="Open Sans" pitchFamily="34" charset="-122"/>
                <a:cs typeface="Open Sans" pitchFamily="34" charset="-120"/>
              </a:rPr>
              <a:t>Fault detection, mechanic locator, Feedback System, video Tutorials</a:t>
            </a:r>
          </a:p>
          <a:p>
            <a:pPr marL="342900" indent="-342900">
              <a:lnSpc>
                <a:spcPct val="250000"/>
              </a:lnSpc>
              <a:buSzPct val="100000"/>
              <a:buFont typeface="Wingdings" panose="05000000000000000000" pitchFamily="2" charset="2"/>
              <a:buChar char="Ø"/>
            </a:pPr>
            <a:r>
              <a:rPr lang="en-US" sz="2000" b="1" dirty="0">
                <a:solidFill>
                  <a:srgbClr val="333F70"/>
                </a:solidFill>
                <a:latin typeface="Open Sans" pitchFamily="34" charset="0"/>
                <a:ea typeface="Open Sans" pitchFamily="34" charset="-122"/>
                <a:cs typeface="Open Sans" pitchFamily="34" charset="-120"/>
              </a:rPr>
              <a:t>Target Users: </a:t>
            </a:r>
            <a:r>
              <a:rPr lang="en-US" sz="2000" dirty="0">
                <a:solidFill>
                  <a:srgbClr val="333F70"/>
                </a:solidFill>
                <a:latin typeface="Open Sans" pitchFamily="34" charset="0"/>
                <a:ea typeface="Open Sans" pitchFamily="34" charset="-122"/>
                <a:cs typeface="Open Sans" pitchFamily="34" charset="-120"/>
              </a:rPr>
              <a:t>Car owners, especially non-technical and new unexperienced Drivers</a:t>
            </a:r>
            <a:endParaRPr lang="en-US" sz="2000" b="1" dirty="0">
              <a:solidFill>
                <a:srgbClr val="333F70"/>
              </a:solidFill>
              <a:latin typeface="Open Sans" pitchFamily="34" charset="0"/>
              <a:ea typeface="Open Sans" pitchFamily="34" charset="-122"/>
              <a:cs typeface="Open Sans" pitchFamily="34" charset="-120"/>
            </a:endParaRPr>
          </a:p>
          <a:p>
            <a:pPr marL="342900" indent="-342900" algn="l">
              <a:lnSpc>
                <a:spcPts val="2850"/>
              </a:lnSpc>
              <a:buSzPct val="100000"/>
              <a:buFont typeface="Wingdings" panose="05000000000000000000" pitchFamily="2" charset="2"/>
              <a:buChar char="Ø"/>
            </a:pP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8" name="Rectangle 7">
            <a:extLst>
              <a:ext uri="{FF2B5EF4-FFF2-40B4-BE49-F238E27FC236}">
                <a16:creationId xmlns:a16="http://schemas.microsoft.com/office/drawing/2014/main" id="{1FFA3C6B-5475-4C1E-E7B8-24078590A52E}"/>
              </a:ext>
            </a:extLst>
          </p:cNvPr>
          <p:cNvSpPr/>
          <p:nvPr/>
        </p:nvSpPr>
        <p:spPr>
          <a:xfrm>
            <a:off x="12823364" y="7307876"/>
            <a:ext cx="1692166" cy="8901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3563829" y="558946"/>
            <a:ext cx="5776113" cy="1220867"/>
          </a:xfrm>
          <a:prstGeom prst="rect">
            <a:avLst/>
          </a:prstGeom>
          <a:noFill/>
          <a:ln/>
        </p:spPr>
        <p:txBody>
          <a:bodyPr wrap="square" lIns="0" tIns="0" rIns="0" bIns="0" rtlCol="0" anchor="t"/>
          <a:lstStyle/>
          <a:p>
            <a:pPr marL="0" indent="0" algn="l">
              <a:lnSpc>
                <a:spcPts val="5400"/>
              </a:lnSpc>
              <a:buNone/>
            </a:pPr>
            <a:r>
              <a:rPr lang="en-US" sz="5400" b="1" dirty="0">
                <a:solidFill>
                  <a:srgbClr val="333F70"/>
                </a:solidFill>
                <a:latin typeface="Unbounded Bold" pitchFamily="34" charset="0"/>
                <a:ea typeface="Unbounded Bold" pitchFamily="34" charset="-122"/>
                <a:cs typeface="Unbounded Bold" pitchFamily="34" charset="-120"/>
              </a:rPr>
              <a:t>Literature Review</a:t>
            </a:r>
            <a:endParaRPr lang="en-US" sz="5400" dirty="0"/>
          </a:p>
        </p:txBody>
      </p:sp>
      <p:sp>
        <p:nvSpPr>
          <p:cNvPr id="4" name="Text 1"/>
          <p:cNvSpPr/>
          <p:nvPr/>
        </p:nvSpPr>
        <p:spPr>
          <a:xfrm>
            <a:off x="4457701" y="1561123"/>
            <a:ext cx="9437914" cy="5792867"/>
          </a:xfrm>
          <a:prstGeom prst="rect">
            <a:avLst/>
          </a:prstGeom>
          <a:noFill/>
          <a:ln w="38100" cmpd="sng">
            <a:solidFill>
              <a:schemeClr val="accent6">
                <a:lumMod val="50000"/>
              </a:schemeClr>
            </a:solidFill>
            <a:prstDash val="lgDash"/>
          </a:ln>
        </p:spPr>
        <p:txBody>
          <a:bodyPr wrap="square" lIns="0" tIns="0" rIns="0" bIns="0" rtlCol="0" anchor="t"/>
          <a:lstStyle/>
          <a:p>
            <a:pPr marL="285750" indent="-285750">
              <a:lnSpc>
                <a:spcPct val="150000"/>
              </a:lnSpc>
              <a:buFont typeface="Wingdings" panose="05000000000000000000" pitchFamily="2" charset="2"/>
              <a:buChar char="ü"/>
            </a:pPr>
            <a:r>
              <a:rPr lang="en-US" sz="2800" b="1" dirty="0">
                <a:solidFill>
                  <a:srgbClr val="333F70"/>
                </a:solidFill>
                <a:latin typeface="Open Sans" pitchFamily="34" charset="0"/>
                <a:ea typeface="Open Sans" pitchFamily="34" charset="-122"/>
                <a:cs typeface="Open Sans" pitchFamily="34" charset="-120"/>
              </a:rPr>
              <a:t>Reviewed existing Diagnostic tools and Mobile Applications</a:t>
            </a:r>
          </a:p>
          <a:p>
            <a:pPr marL="285750" indent="-285750">
              <a:lnSpc>
                <a:spcPct val="150000"/>
              </a:lnSpc>
              <a:buFont typeface="Wingdings" panose="05000000000000000000" pitchFamily="2" charset="2"/>
              <a:buChar char="ü"/>
            </a:pPr>
            <a:r>
              <a:rPr lang="en-US" sz="2800" b="1" dirty="0">
                <a:solidFill>
                  <a:srgbClr val="333F70"/>
                </a:solidFill>
                <a:latin typeface="Open Sans" pitchFamily="34" charset="0"/>
                <a:ea typeface="Open Sans" pitchFamily="34" charset="-122"/>
                <a:cs typeface="Open Sans" pitchFamily="34" charset="-120"/>
              </a:rPr>
              <a:t>We will begin to look at traditional vehicle diagnostic which rely on manual inspection.</a:t>
            </a:r>
          </a:p>
          <a:p>
            <a:pPr marL="285750" indent="-285750">
              <a:lnSpc>
                <a:spcPct val="150000"/>
              </a:lnSpc>
              <a:buFont typeface="Wingdings" panose="05000000000000000000" pitchFamily="2" charset="2"/>
              <a:buChar char="ü"/>
            </a:pPr>
            <a:r>
              <a:rPr lang="en-US" sz="2800" b="1" dirty="0" err="1">
                <a:solidFill>
                  <a:srgbClr val="333F70"/>
                </a:solidFill>
                <a:latin typeface="Open Sans" pitchFamily="34" charset="0"/>
                <a:ea typeface="Open Sans" pitchFamily="34" charset="-122"/>
                <a:cs typeface="Open Sans" pitchFamily="34" charset="-120"/>
              </a:rPr>
              <a:t>Whie</a:t>
            </a:r>
            <a:r>
              <a:rPr lang="en-US" sz="2800" b="1" dirty="0">
                <a:solidFill>
                  <a:srgbClr val="333F70"/>
                </a:solidFill>
                <a:latin typeface="Open Sans" pitchFamily="34" charset="0"/>
                <a:ea typeface="Open Sans" pitchFamily="34" charset="-122"/>
                <a:cs typeface="Open Sans" pitchFamily="34" charset="-120"/>
              </a:rPr>
              <a:t> Some Apps offer diagnostic features, it present data that is difficult for non-experts</a:t>
            </a:r>
          </a:p>
          <a:p>
            <a:pPr marL="285750" indent="-285750">
              <a:lnSpc>
                <a:spcPct val="150000"/>
              </a:lnSpc>
              <a:buFont typeface="Wingdings" panose="05000000000000000000" pitchFamily="2" charset="2"/>
              <a:buChar char="ü"/>
            </a:pPr>
            <a:r>
              <a:rPr lang="en-US" sz="2800" b="1" dirty="0">
                <a:solidFill>
                  <a:srgbClr val="333F70"/>
                </a:solidFill>
                <a:latin typeface="Open Sans" pitchFamily="34" charset="0"/>
                <a:ea typeface="Open Sans" pitchFamily="34" charset="-122"/>
                <a:cs typeface="Open Sans" pitchFamily="34" charset="-120"/>
              </a:rPr>
              <a:t>We exploit if Ai can help by using image recognition to read dashboard warning lights.</a:t>
            </a:r>
          </a:p>
          <a:p>
            <a:pPr marL="285750" indent="-285750">
              <a:lnSpc>
                <a:spcPct val="150000"/>
              </a:lnSpc>
              <a:buFont typeface="Wingdings" panose="05000000000000000000" pitchFamily="2" charset="2"/>
              <a:buChar char="ü"/>
            </a:pPr>
            <a:r>
              <a:rPr lang="en-US" sz="2800" b="1" dirty="0">
                <a:solidFill>
                  <a:srgbClr val="333F70"/>
                </a:solidFill>
                <a:latin typeface="Open Sans" pitchFamily="34" charset="0"/>
                <a:ea typeface="Open Sans" pitchFamily="34" charset="-122"/>
                <a:cs typeface="Open Sans" pitchFamily="34" charset="-120"/>
              </a:rPr>
              <a:t>Highlighted benefits of Ai in Mobile diagnosis</a:t>
            </a:r>
            <a:endParaRPr lang="en-US" sz="2800" b="1" dirty="0"/>
          </a:p>
        </p:txBody>
      </p:sp>
      <p:sp>
        <p:nvSpPr>
          <p:cNvPr id="13" name="Rectangle 12">
            <a:extLst>
              <a:ext uri="{FF2B5EF4-FFF2-40B4-BE49-F238E27FC236}">
                <a16:creationId xmlns:a16="http://schemas.microsoft.com/office/drawing/2014/main" id="{F092AD2B-D971-781D-504B-A57A6641D341}"/>
              </a:ext>
            </a:extLst>
          </p:cNvPr>
          <p:cNvSpPr/>
          <p:nvPr/>
        </p:nvSpPr>
        <p:spPr>
          <a:xfrm>
            <a:off x="12823364" y="7307876"/>
            <a:ext cx="1692166" cy="8901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4AD7305-F586-4874-AC0C-0DD42B1B48D9}"/>
              </a:ext>
            </a:extLst>
          </p:cNvPr>
          <p:cNvPicPr>
            <a:picLocks noChangeAspect="1"/>
          </p:cNvPicPr>
          <p:nvPr/>
        </p:nvPicPr>
        <p:blipFill>
          <a:blip r:embed="rId3"/>
          <a:stretch>
            <a:fillRect/>
          </a:stretch>
        </p:blipFill>
        <p:spPr>
          <a:xfrm>
            <a:off x="310241" y="1531337"/>
            <a:ext cx="3867896" cy="54409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0"/>
          <p:cNvSpPr/>
          <p:nvPr/>
        </p:nvSpPr>
        <p:spPr>
          <a:xfrm>
            <a:off x="733306" y="577334"/>
            <a:ext cx="7563088" cy="654844"/>
          </a:xfrm>
          <a:prstGeom prst="rect">
            <a:avLst/>
          </a:prstGeom>
          <a:noFill/>
          <a:ln/>
        </p:spPr>
        <p:txBody>
          <a:bodyPr wrap="none" lIns="0" tIns="0" rIns="0" bIns="0" rtlCol="0" anchor="t"/>
          <a:lstStyle/>
          <a:p>
            <a:pPr marL="0" indent="0" algn="l">
              <a:lnSpc>
                <a:spcPts val="5150"/>
              </a:lnSpc>
              <a:buNone/>
            </a:pPr>
            <a:r>
              <a:rPr lang="en-US" sz="4100" b="1" dirty="0">
                <a:solidFill>
                  <a:srgbClr val="333F70"/>
                </a:solidFill>
                <a:latin typeface="Unbounded Bold" pitchFamily="34" charset="0"/>
                <a:ea typeface="Unbounded Bold" pitchFamily="34" charset="-122"/>
              </a:rPr>
              <a:t>Analysis and Design</a:t>
            </a:r>
            <a:endParaRPr lang="en-US" sz="4100" dirty="0"/>
          </a:p>
        </p:txBody>
      </p:sp>
      <p:sp>
        <p:nvSpPr>
          <p:cNvPr id="5" name="Text 1"/>
          <p:cNvSpPr/>
          <p:nvPr/>
        </p:nvSpPr>
        <p:spPr>
          <a:xfrm>
            <a:off x="733306" y="1546384"/>
            <a:ext cx="6271379" cy="523875"/>
          </a:xfrm>
          <a:prstGeom prst="rect">
            <a:avLst/>
          </a:prstGeom>
          <a:noFill/>
          <a:ln/>
        </p:spPr>
        <p:txBody>
          <a:bodyPr wrap="none" lIns="0" tIns="0" rIns="0" bIns="0" rtlCol="0" anchor="t"/>
          <a:lstStyle/>
          <a:p>
            <a:pPr marL="0" indent="0" algn="l">
              <a:lnSpc>
                <a:spcPts val="4100"/>
              </a:lnSpc>
              <a:buNone/>
            </a:pPr>
            <a:r>
              <a:rPr lang="en-US" sz="3250" b="1" dirty="0">
                <a:solidFill>
                  <a:srgbClr val="333F70"/>
                </a:solidFill>
                <a:latin typeface="Unbounded Bold" pitchFamily="34" charset="0"/>
                <a:ea typeface="Unbounded Bold" pitchFamily="34" charset="-122"/>
                <a:cs typeface="Unbounded Bold" pitchFamily="34" charset="-120"/>
              </a:rPr>
              <a:t>Overview</a:t>
            </a:r>
            <a:endParaRPr lang="en-US" sz="3250" dirty="0"/>
          </a:p>
        </p:txBody>
      </p:sp>
      <p:sp>
        <p:nvSpPr>
          <p:cNvPr id="7" name="Shape 3"/>
          <p:cNvSpPr/>
          <p:nvPr/>
        </p:nvSpPr>
        <p:spPr>
          <a:xfrm>
            <a:off x="310243" y="2448946"/>
            <a:ext cx="8425543" cy="4849688"/>
          </a:xfrm>
          <a:prstGeom prst="roundRect">
            <a:avLst>
              <a:gd name="adj" fmla="val 3595"/>
            </a:avLst>
          </a:prstGeom>
          <a:solidFill>
            <a:srgbClr val="D6F5EE"/>
          </a:solidFill>
          <a:ln w="7620">
            <a:solidFill>
              <a:srgbClr val="BCDBD4"/>
            </a:solidFill>
            <a:prstDash val="solid"/>
          </a:ln>
        </p:spPr>
      </p:sp>
      <p:sp>
        <p:nvSpPr>
          <p:cNvPr id="8" name="Text 4"/>
          <p:cNvSpPr/>
          <p:nvPr/>
        </p:nvSpPr>
        <p:spPr>
          <a:xfrm>
            <a:off x="950357" y="3172420"/>
            <a:ext cx="2811185" cy="327422"/>
          </a:xfrm>
          <a:prstGeom prst="rect">
            <a:avLst/>
          </a:prstGeom>
          <a:noFill/>
          <a:ln/>
        </p:spPr>
        <p:txBody>
          <a:bodyPr wrap="none" lIns="0" tIns="0" rIns="0" bIns="0" rtlCol="0" anchor="t"/>
          <a:lstStyle/>
          <a:p>
            <a:pPr marL="0" indent="0" algn="l">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Design Principles</a:t>
            </a:r>
            <a:endParaRPr lang="en-US" sz="2050" dirty="0"/>
          </a:p>
        </p:txBody>
      </p:sp>
      <p:sp>
        <p:nvSpPr>
          <p:cNvPr id="9" name="Text 5"/>
          <p:cNvSpPr/>
          <p:nvPr/>
        </p:nvSpPr>
        <p:spPr>
          <a:xfrm>
            <a:off x="950357" y="3625453"/>
            <a:ext cx="9072086" cy="335280"/>
          </a:xfrm>
          <a:prstGeom prst="rect">
            <a:avLst/>
          </a:prstGeom>
          <a:noFill/>
          <a:ln/>
        </p:spPr>
        <p:txBody>
          <a:bodyPr wrap="none" lIns="0" tIns="0" rIns="0" bIns="0" rtlCol="0" anchor="t"/>
          <a:lstStyle/>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Defined Functional and Non-Functional Requirements.</a:t>
            </a:r>
            <a:endParaRPr lang="en-US" sz="2000" dirty="0"/>
          </a:p>
        </p:txBody>
      </p:sp>
      <p:sp>
        <p:nvSpPr>
          <p:cNvPr id="10" name="Text 6"/>
          <p:cNvSpPr/>
          <p:nvPr/>
        </p:nvSpPr>
        <p:spPr>
          <a:xfrm>
            <a:off x="950357" y="4033957"/>
            <a:ext cx="9072086" cy="335280"/>
          </a:xfrm>
          <a:prstGeom prst="rect">
            <a:avLst/>
          </a:prstGeom>
          <a:noFill/>
          <a:ln/>
        </p:spPr>
        <p:txBody>
          <a:bodyPr wrap="none" lIns="0" tIns="0" rIns="0" bIns="0" rtlCol="0" anchor="t"/>
          <a:lstStyle/>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Presented system Architecture(mobile, Backend, Ai, Database.</a:t>
            </a:r>
            <a:endParaRPr lang="en-US" sz="2000" dirty="0"/>
          </a:p>
        </p:txBody>
      </p:sp>
      <p:sp>
        <p:nvSpPr>
          <p:cNvPr id="11" name="Text 7"/>
          <p:cNvSpPr/>
          <p:nvPr/>
        </p:nvSpPr>
        <p:spPr>
          <a:xfrm>
            <a:off x="950357" y="4442460"/>
            <a:ext cx="9072086" cy="335280"/>
          </a:xfrm>
          <a:prstGeom prst="rect">
            <a:avLst/>
          </a:prstGeom>
          <a:noFill/>
          <a:ln/>
        </p:spPr>
        <p:txBody>
          <a:bodyPr wrap="none" lIns="0" tIns="0" rIns="0" bIns="0" rtlCol="0" anchor="t"/>
          <a:lstStyle/>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Explained Context and data flow diagrams</a:t>
            </a:r>
            <a:r>
              <a:rPr lang="en-US" dirty="0">
                <a:solidFill>
                  <a:srgbClr val="333F70"/>
                </a:solidFill>
                <a:latin typeface="Open Sans" pitchFamily="34" charset="0"/>
                <a:ea typeface="Open Sans" pitchFamily="34" charset="-122"/>
                <a:cs typeface="Open Sans" pitchFamily="34" charset="-120"/>
              </a:rPr>
              <a:t>.</a:t>
            </a:r>
            <a:endParaRPr lang="en-US" dirty="0"/>
          </a:p>
        </p:txBody>
      </p:sp>
      <p:sp>
        <p:nvSpPr>
          <p:cNvPr id="12" name="Text 8"/>
          <p:cNvSpPr/>
          <p:nvPr/>
        </p:nvSpPr>
        <p:spPr>
          <a:xfrm>
            <a:off x="950357" y="4873790"/>
            <a:ext cx="9072086" cy="1809426"/>
          </a:xfrm>
          <a:prstGeom prst="rect">
            <a:avLst/>
          </a:prstGeom>
          <a:noFill/>
          <a:ln/>
        </p:spPr>
        <p:txBody>
          <a:bodyPr wrap="none" lIns="0" tIns="0" rIns="0" bIns="0" rtlCol="0" anchor="t"/>
          <a:lstStyle/>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Covered use case Diagrams and Sequence Diagrams.</a:t>
            </a:r>
          </a:p>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Showed Class and Use Case diagram.</a:t>
            </a:r>
          </a:p>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Designed ten teal-themed Ui Screens</a:t>
            </a:r>
          </a:p>
          <a:p>
            <a:pPr marL="342900" indent="-342900" algn="l">
              <a:lnSpc>
                <a:spcPts val="2600"/>
              </a:lnSpc>
              <a:buSzPct val="100000"/>
              <a:buChar char="•"/>
            </a:pPr>
            <a:r>
              <a:rPr lang="en-US" sz="2000" dirty="0">
                <a:solidFill>
                  <a:srgbClr val="333F70"/>
                </a:solidFill>
                <a:latin typeface="Open Sans" pitchFamily="34" charset="0"/>
                <a:ea typeface="Open Sans" pitchFamily="34" charset="-122"/>
                <a:cs typeface="Open Sans" pitchFamily="34" charset="-120"/>
              </a:rPr>
              <a:t>Built a Strong Foundation for Implementation</a:t>
            </a:r>
          </a:p>
          <a:p>
            <a:pPr marL="342900" indent="-342900" algn="l">
              <a:lnSpc>
                <a:spcPts val="2600"/>
              </a:lnSpc>
              <a:buSzPct val="100000"/>
              <a:buChar char="•"/>
            </a:pPr>
            <a:endParaRPr lang="en-US" sz="1600" dirty="0"/>
          </a:p>
        </p:txBody>
      </p:sp>
      <p:pic>
        <p:nvPicPr>
          <p:cNvPr id="19" name="Picture 18">
            <a:extLst>
              <a:ext uri="{FF2B5EF4-FFF2-40B4-BE49-F238E27FC236}">
                <a16:creationId xmlns:a16="http://schemas.microsoft.com/office/drawing/2014/main" id="{BFACC442-9523-41B7-A9A5-340AF9BFF783}"/>
              </a:ext>
            </a:extLst>
          </p:cNvPr>
          <p:cNvPicPr>
            <a:picLocks noChangeAspect="1"/>
          </p:cNvPicPr>
          <p:nvPr/>
        </p:nvPicPr>
        <p:blipFill>
          <a:blip r:embed="rId3"/>
          <a:stretch>
            <a:fillRect/>
          </a:stretch>
        </p:blipFill>
        <p:spPr>
          <a:xfrm>
            <a:off x="9153559" y="1035157"/>
            <a:ext cx="4743535" cy="65984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87F4F63-BB46-C019-0207-CB1FADC5BAE3}"/>
              </a:ext>
            </a:extLst>
          </p:cNvPr>
          <p:cNvPicPr>
            <a:picLocks noGrp="1" noChangeAspect="1"/>
          </p:cNvPicPr>
          <p:nvPr>
            <p:ph idx="4294967295"/>
          </p:nvPr>
        </p:nvPicPr>
        <p:blipFill>
          <a:blip r:embed="rId2"/>
          <a:stretch>
            <a:fillRect/>
          </a:stretch>
        </p:blipFill>
        <p:spPr>
          <a:xfrm>
            <a:off x="592209" y="1911605"/>
            <a:ext cx="7559312" cy="5592781"/>
          </a:xfrm>
          <a:prstGeom prst="rect">
            <a:avLst/>
          </a:prstGeom>
        </p:spPr>
      </p:pic>
      <p:pic>
        <p:nvPicPr>
          <p:cNvPr id="9" name="Picture 8">
            <a:extLst>
              <a:ext uri="{FF2B5EF4-FFF2-40B4-BE49-F238E27FC236}">
                <a16:creationId xmlns:a16="http://schemas.microsoft.com/office/drawing/2014/main" id="{DF1CCE79-8D32-3529-7421-4C3255DA888E}"/>
              </a:ext>
            </a:extLst>
          </p:cNvPr>
          <p:cNvPicPr>
            <a:picLocks noChangeAspect="1"/>
          </p:cNvPicPr>
          <p:nvPr/>
        </p:nvPicPr>
        <p:blipFill>
          <a:blip r:embed="rId3"/>
          <a:stretch>
            <a:fillRect/>
          </a:stretch>
        </p:blipFill>
        <p:spPr>
          <a:xfrm>
            <a:off x="8261489" y="732300"/>
            <a:ext cx="5549103" cy="4040268"/>
          </a:xfrm>
          <a:prstGeom prst="rect">
            <a:avLst/>
          </a:prstGeom>
        </p:spPr>
      </p:pic>
      <p:pic>
        <p:nvPicPr>
          <p:cNvPr id="10" name="Picture 9">
            <a:extLst>
              <a:ext uri="{FF2B5EF4-FFF2-40B4-BE49-F238E27FC236}">
                <a16:creationId xmlns:a16="http://schemas.microsoft.com/office/drawing/2014/main" id="{3AA938FB-1B33-ADB6-56F6-BC9C0B80B0F2}"/>
              </a:ext>
            </a:extLst>
          </p:cNvPr>
          <p:cNvPicPr>
            <a:picLocks noChangeAspect="1"/>
          </p:cNvPicPr>
          <p:nvPr/>
        </p:nvPicPr>
        <p:blipFill>
          <a:blip r:embed="rId4"/>
          <a:stretch>
            <a:fillRect/>
          </a:stretch>
        </p:blipFill>
        <p:spPr>
          <a:xfrm>
            <a:off x="8261489" y="4805195"/>
            <a:ext cx="5429861" cy="3450020"/>
          </a:xfrm>
          <a:prstGeom prst="rect">
            <a:avLst/>
          </a:prstGeom>
        </p:spPr>
      </p:pic>
    </p:spTree>
    <p:extLst>
      <p:ext uri="{BB962C8B-B14F-4D97-AF65-F5344CB8AC3E}">
        <p14:creationId xmlns:p14="http://schemas.microsoft.com/office/powerpoint/2010/main" val="357139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42900" y="924700"/>
            <a:ext cx="9144000" cy="1394460"/>
          </a:xfrm>
          <a:prstGeom prst="rect">
            <a:avLst/>
          </a:prstGeom>
          <a:noFill/>
          <a:ln/>
        </p:spPr>
        <p:txBody>
          <a:bodyPr wrap="square" lIns="0" tIns="0" rIns="0" bIns="0" rtlCol="0" anchor="t"/>
          <a:lstStyle/>
          <a:p>
            <a:pPr marL="0" indent="0" algn="l">
              <a:lnSpc>
                <a:spcPts val="5450"/>
              </a:lnSpc>
              <a:buNone/>
            </a:pPr>
            <a:r>
              <a:rPr lang="en-US" sz="4350" b="1" dirty="0">
                <a:solidFill>
                  <a:srgbClr val="333F70"/>
                </a:solidFill>
                <a:latin typeface="Unbounded Bold" pitchFamily="34" charset="0"/>
                <a:ea typeface="Unbounded Bold" pitchFamily="34" charset="-122"/>
                <a:cs typeface="Unbounded Bold" pitchFamily="34" charset="-120"/>
              </a:rPr>
              <a:t>System Implementation &amp; Testing</a:t>
            </a:r>
            <a:endParaRPr lang="en-US" sz="4350" dirty="0"/>
          </a:p>
        </p:txBody>
      </p:sp>
      <p:sp>
        <p:nvSpPr>
          <p:cNvPr id="4" name="Text 1"/>
          <p:cNvSpPr/>
          <p:nvPr/>
        </p:nvSpPr>
        <p:spPr>
          <a:xfrm>
            <a:off x="1059656" y="2004228"/>
            <a:ext cx="3746540" cy="418267"/>
          </a:xfrm>
          <a:prstGeom prst="rect">
            <a:avLst/>
          </a:prstGeom>
          <a:noFill/>
          <a:ln/>
        </p:spPr>
        <p:txBody>
          <a:bodyPr wrap="none" lIns="0" tIns="0" rIns="0" bIns="0" rtlCol="0" anchor="t"/>
          <a:lstStyle/>
          <a:p>
            <a:pPr marL="0" indent="0" algn="l">
              <a:lnSpc>
                <a:spcPts val="3250"/>
              </a:lnSpc>
              <a:buNone/>
            </a:pPr>
            <a:r>
              <a:rPr lang="en-US" sz="2600" b="1" dirty="0">
                <a:solidFill>
                  <a:srgbClr val="333F70"/>
                </a:solidFill>
                <a:latin typeface="Unbounded Bold" pitchFamily="34" charset="0"/>
                <a:ea typeface="Unbounded Bold" pitchFamily="34" charset="-122"/>
                <a:cs typeface="Unbounded Bold" pitchFamily="34" charset="-120"/>
              </a:rPr>
              <a:t>Technology Stack</a:t>
            </a:r>
            <a:endParaRPr lang="en-US" sz="2600" dirty="0"/>
          </a:p>
        </p:txBody>
      </p:sp>
      <p:pic>
        <p:nvPicPr>
          <p:cNvPr id="5" name="Image 1" descr="preencoded.png"/>
          <p:cNvPicPr>
            <a:picLocks noChangeAspect="1"/>
          </p:cNvPicPr>
          <p:nvPr/>
        </p:nvPicPr>
        <p:blipFill>
          <a:blip r:embed="rId3"/>
          <a:stretch>
            <a:fillRect/>
          </a:stretch>
        </p:blipFill>
        <p:spPr>
          <a:xfrm>
            <a:off x="780812" y="2830235"/>
            <a:ext cx="557689" cy="557689"/>
          </a:xfrm>
          <a:prstGeom prst="rect">
            <a:avLst/>
          </a:prstGeom>
        </p:spPr>
      </p:pic>
      <p:sp>
        <p:nvSpPr>
          <p:cNvPr id="6" name="Text 2"/>
          <p:cNvSpPr/>
          <p:nvPr/>
        </p:nvSpPr>
        <p:spPr>
          <a:xfrm>
            <a:off x="1561505" y="2923699"/>
            <a:ext cx="2788801" cy="348496"/>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React Native</a:t>
            </a:r>
            <a:endParaRPr lang="en-US" sz="2150" dirty="0"/>
          </a:p>
        </p:txBody>
      </p:sp>
      <p:sp>
        <p:nvSpPr>
          <p:cNvPr id="7" name="Text 3"/>
          <p:cNvSpPr/>
          <p:nvPr/>
        </p:nvSpPr>
        <p:spPr>
          <a:xfrm>
            <a:off x="1561505" y="3406021"/>
            <a:ext cx="6801683" cy="356949"/>
          </a:xfrm>
          <a:prstGeom prst="rect">
            <a:avLst/>
          </a:prstGeom>
          <a:noFill/>
          <a:ln/>
        </p:spPr>
        <p:txBody>
          <a:bodyPr wrap="non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For building native mobile applications with JavaScript and React.</a:t>
            </a:r>
            <a:endParaRPr lang="en-US" sz="1750" dirty="0"/>
          </a:p>
        </p:txBody>
      </p:sp>
      <p:pic>
        <p:nvPicPr>
          <p:cNvPr id="8" name="Image 2" descr="preencoded.png"/>
          <p:cNvPicPr>
            <a:picLocks noChangeAspect="1"/>
          </p:cNvPicPr>
          <p:nvPr/>
        </p:nvPicPr>
        <p:blipFill>
          <a:blip r:embed="rId4"/>
          <a:stretch>
            <a:fillRect/>
          </a:stretch>
        </p:blipFill>
        <p:spPr>
          <a:xfrm>
            <a:off x="840820" y="3872985"/>
            <a:ext cx="557689" cy="557689"/>
          </a:xfrm>
          <a:prstGeom prst="rect">
            <a:avLst/>
          </a:prstGeom>
        </p:spPr>
      </p:pic>
      <p:sp>
        <p:nvSpPr>
          <p:cNvPr id="9" name="Text 4"/>
          <p:cNvSpPr/>
          <p:nvPr/>
        </p:nvSpPr>
        <p:spPr>
          <a:xfrm>
            <a:off x="1621513" y="3966449"/>
            <a:ext cx="2788801" cy="348496"/>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Expo</a:t>
            </a:r>
            <a:endParaRPr lang="en-US" sz="2150" dirty="0"/>
          </a:p>
        </p:txBody>
      </p:sp>
      <p:sp>
        <p:nvSpPr>
          <p:cNvPr id="10" name="Text 5"/>
          <p:cNvSpPr/>
          <p:nvPr/>
        </p:nvSpPr>
        <p:spPr>
          <a:xfrm>
            <a:off x="1621513" y="4448771"/>
            <a:ext cx="6801683" cy="356949"/>
          </a:xfrm>
          <a:prstGeom prst="rect">
            <a:avLst/>
          </a:prstGeom>
          <a:noFill/>
          <a:ln/>
        </p:spPr>
        <p:txBody>
          <a:bodyPr wrap="non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For cross-platform development, simplifying the build process.</a:t>
            </a:r>
            <a:endParaRPr lang="en-US" sz="1750" dirty="0"/>
          </a:p>
        </p:txBody>
      </p:sp>
      <p:pic>
        <p:nvPicPr>
          <p:cNvPr id="11" name="Image 3" descr="preencoded.png"/>
          <p:cNvPicPr>
            <a:picLocks noChangeAspect="1"/>
          </p:cNvPicPr>
          <p:nvPr/>
        </p:nvPicPr>
        <p:blipFill>
          <a:blip r:embed="rId5"/>
          <a:stretch>
            <a:fillRect/>
          </a:stretch>
        </p:blipFill>
        <p:spPr>
          <a:xfrm>
            <a:off x="780812" y="5024946"/>
            <a:ext cx="557689" cy="557689"/>
          </a:xfrm>
          <a:prstGeom prst="rect">
            <a:avLst/>
          </a:prstGeom>
        </p:spPr>
      </p:pic>
      <p:sp>
        <p:nvSpPr>
          <p:cNvPr id="12" name="Text 6"/>
          <p:cNvSpPr/>
          <p:nvPr/>
        </p:nvSpPr>
        <p:spPr>
          <a:xfrm>
            <a:off x="1561505" y="5118410"/>
            <a:ext cx="2788801" cy="348496"/>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TypeScript</a:t>
            </a:r>
            <a:endParaRPr lang="en-US" sz="2150" dirty="0"/>
          </a:p>
        </p:txBody>
      </p:sp>
      <p:sp>
        <p:nvSpPr>
          <p:cNvPr id="13" name="Text 7"/>
          <p:cNvSpPr/>
          <p:nvPr/>
        </p:nvSpPr>
        <p:spPr>
          <a:xfrm>
            <a:off x="1561505" y="5600732"/>
            <a:ext cx="6801683" cy="356949"/>
          </a:xfrm>
          <a:prstGeom prst="rect">
            <a:avLst/>
          </a:prstGeom>
          <a:noFill/>
          <a:ln/>
        </p:spPr>
        <p:txBody>
          <a:bodyPr wrap="non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For enhanced code quality and maintainability with static typing.</a:t>
            </a:r>
            <a:endParaRPr lang="en-US" sz="1750" dirty="0"/>
          </a:p>
        </p:txBody>
      </p:sp>
      <p:sp>
        <p:nvSpPr>
          <p:cNvPr id="17" name="Text 6">
            <a:extLst>
              <a:ext uri="{FF2B5EF4-FFF2-40B4-BE49-F238E27FC236}">
                <a16:creationId xmlns:a16="http://schemas.microsoft.com/office/drawing/2014/main" id="{6F2DEC15-C641-42BA-805B-7CF870E5AC93}"/>
              </a:ext>
            </a:extLst>
          </p:cNvPr>
          <p:cNvSpPr/>
          <p:nvPr/>
        </p:nvSpPr>
        <p:spPr>
          <a:xfrm>
            <a:off x="1561505" y="6339792"/>
            <a:ext cx="4104509" cy="482554"/>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rPr>
              <a:t>Node.js </a:t>
            </a:r>
            <a:r>
              <a:rPr lang="en-US" sz="2150" dirty="0">
                <a:solidFill>
                  <a:srgbClr val="333F70"/>
                </a:solidFill>
                <a:latin typeface="Unbounded Bold" pitchFamily="34" charset="0"/>
                <a:ea typeface="Unbounded Bold" pitchFamily="34" charset="-122"/>
              </a:rPr>
              <a:t>connected to </a:t>
            </a:r>
            <a:r>
              <a:rPr lang="en-US" sz="2150" b="1" dirty="0" err="1">
                <a:solidFill>
                  <a:srgbClr val="333F70"/>
                </a:solidFill>
                <a:latin typeface="Unbounded Bold" pitchFamily="34" charset="0"/>
                <a:ea typeface="Unbounded Bold" pitchFamily="34" charset="-122"/>
              </a:rPr>
              <a:t>MongoDb</a:t>
            </a:r>
            <a:endParaRPr lang="en-US" sz="2150" dirty="0"/>
          </a:p>
        </p:txBody>
      </p:sp>
      <p:pic>
        <p:nvPicPr>
          <p:cNvPr id="19" name="Picture 18">
            <a:extLst>
              <a:ext uri="{FF2B5EF4-FFF2-40B4-BE49-F238E27FC236}">
                <a16:creationId xmlns:a16="http://schemas.microsoft.com/office/drawing/2014/main" id="{8F48FF5C-CF07-4185-B422-C6955083EDCF}"/>
              </a:ext>
            </a:extLst>
          </p:cNvPr>
          <p:cNvPicPr>
            <a:picLocks noChangeAspect="1"/>
          </p:cNvPicPr>
          <p:nvPr/>
        </p:nvPicPr>
        <p:blipFill>
          <a:blip r:embed="rId6"/>
          <a:stretch>
            <a:fillRect/>
          </a:stretch>
        </p:blipFill>
        <p:spPr>
          <a:xfrm>
            <a:off x="8964388" y="281312"/>
            <a:ext cx="3911957" cy="77410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42900" y="924700"/>
            <a:ext cx="9176656" cy="1394460"/>
          </a:xfrm>
          <a:prstGeom prst="rect">
            <a:avLst/>
          </a:prstGeom>
          <a:noFill/>
          <a:ln/>
        </p:spPr>
        <p:txBody>
          <a:bodyPr wrap="square" lIns="0" tIns="0" rIns="0" bIns="0" rtlCol="0" anchor="t"/>
          <a:lstStyle/>
          <a:p>
            <a:pPr marL="0" indent="0" algn="l">
              <a:lnSpc>
                <a:spcPts val="5450"/>
              </a:lnSpc>
              <a:buNone/>
            </a:pPr>
            <a:r>
              <a:rPr lang="en-US" sz="4350" b="1" dirty="0">
                <a:solidFill>
                  <a:srgbClr val="333F70"/>
                </a:solidFill>
                <a:latin typeface="Unbounded Bold" pitchFamily="34" charset="0"/>
                <a:ea typeface="Unbounded Bold" pitchFamily="34" charset="-122"/>
                <a:cs typeface="Unbounded Bold" pitchFamily="34" charset="-120"/>
              </a:rPr>
              <a:t>System Implementation &amp; Testing</a:t>
            </a:r>
            <a:endParaRPr lang="en-US" sz="4350" dirty="0"/>
          </a:p>
        </p:txBody>
      </p:sp>
      <p:sp>
        <p:nvSpPr>
          <p:cNvPr id="6" name="Text 2"/>
          <p:cNvSpPr/>
          <p:nvPr/>
        </p:nvSpPr>
        <p:spPr>
          <a:xfrm>
            <a:off x="1073186" y="2288271"/>
            <a:ext cx="2788801" cy="348496"/>
          </a:xfrm>
          <a:prstGeom prst="rect">
            <a:avLst/>
          </a:prstGeom>
          <a:noFill/>
          <a:ln/>
        </p:spPr>
        <p:txBody>
          <a:bodyPr wrap="none" lIns="0" tIns="0" rIns="0" bIns="0" rtlCol="0" anchor="t"/>
          <a:lstStyle/>
          <a:p>
            <a:pPr marL="0" indent="0" algn="l">
              <a:lnSpc>
                <a:spcPts val="2700"/>
              </a:lnSpc>
              <a:buNone/>
            </a:pPr>
            <a:r>
              <a:rPr lang="en-US" sz="2800" b="1" dirty="0" err="1">
                <a:solidFill>
                  <a:srgbClr val="333F70"/>
                </a:solidFill>
                <a:latin typeface="Unbounded Bold" pitchFamily="34" charset="0"/>
                <a:ea typeface="Unbounded Bold" pitchFamily="34" charset="-122"/>
                <a:cs typeface="Unbounded Bold" pitchFamily="34" charset="-120"/>
              </a:rPr>
              <a:t>FrontEnd</a:t>
            </a:r>
            <a:endParaRPr lang="en-US" sz="2800" dirty="0"/>
          </a:p>
        </p:txBody>
      </p:sp>
      <p:sp>
        <p:nvSpPr>
          <p:cNvPr id="7" name="Text 3"/>
          <p:cNvSpPr/>
          <p:nvPr/>
        </p:nvSpPr>
        <p:spPr>
          <a:xfrm>
            <a:off x="1073186" y="2770593"/>
            <a:ext cx="6801683" cy="356949"/>
          </a:xfrm>
          <a:prstGeom prst="rect">
            <a:avLst/>
          </a:prstGeom>
          <a:noFill/>
          <a:ln/>
        </p:spPr>
        <p:txBody>
          <a:bodyPr wrap="none" lIns="0" tIns="0" rIns="0" bIns="0" rtlCol="0" anchor="t"/>
          <a:lstStyle/>
          <a:p>
            <a:pPr marL="0" indent="0" algn="l">
              <a:lnSpc>
                <a:spcPts val="2800"/>
              </a:lnSpc>
              <a:buNone/>
            </a:pPr>
            <a:r>
              <a:rPr lang="en-US" sz="2000" dirty="0" err="1">
                <a:solidFill>
                  <a:srgbClr val="333F70"/>
                </a:solidFill>
                <a:latin typeface="Open Sans" pitchFamily="34" charset="0"/>
                <a:ea typeface="Open Sans" pitchFamily="34" charset="-122"/>
                <a:cs typeface="Open Sans" pitchFamily="34" charset="-120"/>
              </a:rPr>
              <a:t>TypeScipt</a:t>
            </a:r>
            <a:r>
              <a:rPr lang="en-US" sz="2000" dirty="0">
                <a:solidFill>
                  <a:srgbClr val="333F70"/>
                </a:solidFill>
                <a:latin typeface="Open Sans" pitchFamily="34" charset="0"/>
                <a:ea typeface="Open Sans" pitchFamily="34" charset="-122"/>
                <a:cs typeface="Open Sans" pitchFamily="34" charset="-120"/>
              </a:rPr>
              <a:t> + React Native for Android.</a:t>
            </a:r>
            <a:endParaRPr lang="en-US" sz="2000" dirty="0"/>
          </a:p>
        </p:txBody>
      </p:sp>
      <p:sp>
        <p:nvSpPr>
          <p:cNvPr id="9" name="Text 4"/>
          <p:cNvSpPr/>
          <p:nvPr/>
        </p:nvSpPr>
        <p:spPr>
          <a:xfrm>
            <a:off x="1073186" y="3706067"/>
            <a:ext cx="2788801" cy="348496"/>
          </a:xfrm>
          <a:prstGeom prst="rect">
            <a:avLst/>
          </a:prstGeom>
          <a:noFill/>
          <a:ln/>
        </p:spPr>
        <p:txBody>
          <a:bodyPr wrap="none" lIns="0" tIns="0" rIns="0" bIns="0" rtlCol="0" anchor="t"/>
          <a:lstStyle/>
          <a:p>
            <a:pPr marL="0" indent="0" algn="l">
              <a:lnSpc>
                <a:spcPts val="2700"/>
              </a:lnSpc>
              <a:buNone/>
            </a:pPr>
            <a:r>
              <a:rPr lang="en-US" sz="2800" b="1" dirty="0" err="1">
                <a:solidFill>
                  <a:srgbClr val="333F70"/>
                </a:solidFill>
                <a:latin typeface="Unbounded Bold" pitchFamily="34" charset="0"/>
                <a:ea typeface="Unbounded Bold" pitchFamily="34" charset="-122"/>
                <a:cs typeface="Unbounded Bold" pitchFamily="34" charset="-120"/>
              </a:rPr>
              <a:t>BackEnd</a:t>
            </a:r>
            <a:endParaRPr lang="en-US" sz="2800" dirty="0"/>
          </a:p>
        </p:txBody>
      </p:sp>
      <p:sp>
        <p:nvSpPr>
          <p:cNvPr id="10" name="Text 5"/>
          <p:cNvSpPr/>
          <p:nvPr/>
        </p:nvSpPr>
        <p:spPr>
          <a:xfrm>
            <a:off x="1073186" y="4188389"/>
            <a:ext cx="6801683" cy="356949"/>
          </a:xfrm>
          <a:prstGeom prst="rect">
            <a:avLst/>
          </a:prstGeom>
          <a:noFill/>
          <a:ln/>
        </p:spPr>
        <p:txBody>
          <a:bodyPr wrap="none" lIns="0" tIns="0" rIns="0" bIns="0" rtlCol="0" anchor="t"/>
          <a:lstStyle/>
          <a:p>
            <a:pPr marL="0" indent="0" algn="l">
              <a:lnSpc>
                <a:spcPts val="2800"/>
              </a:lnSpc>
              <a:buNone/>
            </a:pPr>
            <a:r>
              <a:rPr lang="en-US" sz="2000" dirty="0">
                <a:solidFill>
                  <a:srgbClr val="333F70"/>
                </a:solidFill>
                <a:latin typeface="Open Sans" pitchFamily="34" charset="0"/>
                <a:ea typeface="Open Sans" pitchFamily="34" charset="-122"/>
                <a:cs typeface="Open Sans" pitchFamily="34" charset="-120"/>
              </a:rPr>
              <a:t>Node.js API </a:t>
            </a:r>
            <a:r>
              <a:rPr lang="en-US" sz="2000" dirty="0" err="1">
                <a:solidFill>
                  <a:srgbClr val="333F70"/>
                </a:solidFill>
                <a:latin typeface="Open Sans" pitchFamily="34" charset="0"/>
                <a:ea typeface="Open Sans" pitchFamily="34" charset="-122"/>
                <a:cs typeface="Open Sans" pitchFamily="34" charset="-120"/>
              </a:rPr>
              <a:t>coonected</a:t>
            </a:r>
            <a:r>
              <a:rPr lang="en-US" sz="2000" dirty="0">
                <a:solidFill>
                  <a:srgbClr val="333F70"/>
                </a:solidFill>
                <a:latin typeface="Open Sans" pitchFamily="34" charset="0"/>
                <a:ea typeface="Open Sans" pitchFamily="34" charset="-122"/>
                <a:cs typeface="Open Sans" pitchFamily="34" charset="-120"/>
              </a:rPr>
              <a:t> to MongoDB.</a:t>
            </a:r>
            <a:endParaRPr lang="en-US" sz="2000" dirty="0"/>
          </a:p>
        </p:txBody>
      </p:sp>
      <p:sp>
        <p:nvSpPr>
          <p:cNvPr id="12" name="Text 6"/>
          <p:cNvSpPr/>
          <p:nvPr/>
        </p:nvSpPr>
        <p:spPr>
          <a:xfrm>
            <a:off x="1073186" y="5123863"/>
            <a:ext cx="2788801" cy="348496"/>
          </a:xfrm>
          <a:prstGeom prst="rect">
            <a:avLst/>
          </a:prstGeom>
          <a:noFill/>
          <a:ln/>
        </p:spPr>
        <p:txBody>
          <a:bodyPr wrap="none" lIns="0" tIns="0" rIns="0" bIns="0" rtlCol="0" anchor="t"/>
          <a:lstStyle/>
          <a:p>
            <a:pPr marL="0" indent="0" algn="l">
              <a:lnSpc>
                <a:spcPts val="2700"/>
              </a:lnSpc>
              <a:buNone/>
            </a:pPr>
            <a:r>
              <a:rPr lang="en-US" sz="2800" b="1" dirty="0">
                <a:solidFill>
                  <a:srgbClr val="333F70"/>
                </a:solidFill>
                <a:latin typeface="Unbounded Bold" pitchFamily="34" charset="0"/>
                <a:ea typeface="Unbounded Bold" pitchFamily="34" charset="-122"/>
                <a:cs typeface="Unbounded Bold" pitchFamily="34" charset="-120"/>
              </a:rPr>
              <a:t>Testing</a:t>
            </a:r>
            <a:endParaRPr lang="en-US" sz="2800" dirty="0"/>
          </a:p>
        </p:txBody>
      </p:sp>
      <p:sp>
        <p:nvSpPr>
          <p:cNvPr id="13" name="Text 7"/>
          <p:cNvSpPr/>
          <p:nvPr/>
        </p:nvSpPr>
        <p:spPr>
          <a:xfrm>
            <a:off x="1073186" y="5606185"/>
            <a:ext cx="6801683" cy="356949"/>
          </a:xfrm>
          <a:prstGeom prst="rect">
            <a:avLst/>
          </a:prstGeom>
          <a:noFill/>
          <a:ln/>
        </p:spPr>
        <p:txBody>
          <a:bodyPr wrap="none" lIns="0" tIns="0" rIns="0" bIns="0" rtlCol="0" anchor="t"/>
          <a:lstStyle/>
          <a:p>
            <a:pPr marL="0" indent="0" algn="l">
              <a:lnSpc>
                <a:spcPts val="2800"/>
              </a:lnSpc>
              <a:buNone/>
            </a:pPr>
            <a:r>
              <a:rPr lang="en-US" sz="2000" dirty="0" err="1">
                <a:solidFill>
                  <a:srgbClr val="333F70"/>
                </a:solidFill>
                <a:latin typeface="Open Sans" pitchFamily="34" charset="0"/>
                <a:ea typeface="Open Sans" pitchFamily="34" charset="-122"/>
                <a:cs typeface="Open Sans" pitchFamily="34" charset="-120"/>
              </a:rPr>
              <a:t>Funtional</a:t>
            </a:r>
            <a:r>
              <a:rPr lang="en-US" sz="2000" dirty="0">
                <a:solidFill>
                  <a:srgbClr val="333F70"/>
                </a:solidFill>
                <a:latin typeface="Open Sans" pitchFamily="34" charset="0"/>
                <a:ea typeface="Open Sans" pitchFamily="34" charset="-122"/>
                <a:cs typeface="Open Sans" pitchFamily="34" charset="-120"/>
              </a:rPr>
              <a:t> testing done; UI and Logic working Smoothly.</a:t>
            </a:r>
            <a:endParaRPr lang="en-US" sz="2000" dirty="0"/>
          </a:p>
        </p:txBody>
      </p:sp>
      <p:pic>
        <p:nvPicPr>
          <p:cNvPr id="15" name="Picture 14">
            <a:extLst>
              <a:ext uri="{FF2B5EF4-FFF2-40B4-BE49-F238E27FC236}">
                <a16:creationId xmlns:a16="http://schemas.microsoft.com/office/drawing/2014/main" id="{0BBDCFF7-C165-441F-9CCE-E56562E2B60D}"/>
              </a:ext>
            </a:extLst>
          </p:cNvPr>
          <p:cNvPicPr>
            <a:picLocks noChangeAspect="1"/>
          </p:cNvPicPr>
          <p:nvPr/>
        </p:nvPicPr>
        <p:blipFill>
          <a:blip r:embed="rId3"/>
          <a:stretch>
            <a:fillRect/>
          </a:stretch>
        </p:blipFill>
        <p:spPr>
          <a:xfrm>
            <a:off x="8603977" y="143553"/>
            <a:ext cx="3707766" cy="8089671"/>
          </a:xfrm>
          <a:prstGeom prst="rect">
            <a:avLst/>
          </a:prstGeom>
        </p:spPr>
      </p:pic>
    </p:spTree>
    <p:extLst>
      <p:ext uri="{BB962C8B-B14F-4D97-AF65-F5344CB8AC3E}">
        <p14:creationId xmlns:p14="http://schemas.microsoft.com/office/powerpoint/2010/main" val="364999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4369" y="521970"/>
            <a:ext cx="6650831" cy="764739"/>
          </a:xfrm>
          <a:prstGeom prst="rect">
            <a:avLst/>
          </a:prstGeom>
          <a:noFill/>
          <a:ln/>
        </p:spPr>
        <p:txBody>
          <a:bodyPr wrap="none" lIns="0" tIns="0" rIns="0" bIns="0" rtlCol="0" anchor="t"/>
          <a:lstStyle/>
          <a:p>
            <a:pPr marL="0" indent="0" algn="l">
              <a:lnSpc>
                <a:spcPts val="3700"/>
              </a:lnSpc>
              <a:buNone/>
            </a:pPr>
            <a:r>
              <a:rPr lang="en-US" sz="4400" b="1" dirty="0">
                <a:solidFill>
                  <a:srgbClr val="333F70"/>
                </a:solidFill>
                <a:latin typeface="Unbounded Bold" pitchFamily="34" charset="0"/>
                <a:ea typeface="Unbounded Bold" pitchFamily="34" charset="-122"/>
              </a:rPr>
              <a:t>Summary of Work Done</a:t>
            </a:r>
            <a:endParaRPr lang="en-US" sz="4400" dirty="0"/>
          </a:p>
        </p:txBody>
      </p:sp>
      <p:sp>
        <p:nvSpPr>
          <p:cNvPr id="4" name="Text 1"/>
          <p:cNvSpPr/>
          <p:nvPr/>
        </p:nvSpPr>
        <p:spPr>
          <a:xfrm>
            <a:off x="664369" y="1011794"/>
            <a:ext cx="8969488" cy="1413748"/>
          </a:xfrm>
          <a:prstGeom prst="rect">
            <a:avLst/>
          </a:prstGeom>
          <a:noFill/>
          <a:ln/>
        </p:spPr>
        <p:txBody>
          <a:bodyPr wrap="square" lIns="0" tIns="0" rIns="0" bIns="0" rtlCol="0" anchor="t"/>
          <a:lstStyle/>
          <a:p>
            <a:pPr marL="0" indent="0" algn="l">
              <a:buNone/>
            </a:pPr>
            <a:br>
              <a:rPr lang="en-US" sz="2000" dirty="0">
                <a:latin typeface="Open Sans" panose="020B0606030504020204" pitchFamily="34" charset="0"/>
                <a:ea typeface="Open Sans" panose="020B0606030504020204" pitchFamily="34" charset="0"/>
                <a:cs typeface="Open Sans" panose="020B0606030504020204" pitchFamily="34" charset="0"/>
              </a:rPr>
            </a:b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 1" descr="preencoded.png"/>
          <p:cNvPicPr>
            <a:picLocks noChangeAspect="1"/>
          </p:cNvPicPr>
          <p:nvPr/>
        </p:nvPicPr>
        <p:blipFill>
          <a:blip r:embed="rId3"/>
          <a:stretch>
            <a:fillRect/>
          </a:stretch>
        </p:blipFill>
        <p:spPr>
          <a:xfrm>
            <a:off x="855666" y="5865584"/>
            <a:ext cx="949047" cy="1138833"/>
          </a:xfrm>
          <a:prstGeom prst="rect">
            <a:avLst/>
          </a:prstGeom>
        </p:spPr>
      </p:pic>
      <p:pic>
        <p:nvPicPr>
          <p:cNvPr id="8" name="Image 2" descr="preencoded.png"/>
          <p:cNvPicPr>
            <a:picLocks noChangeAspect="1"/>
          </p:cNvPicPr>
          <p:nvPr/>
        </p:nvPicPr>
        <p:blipFill>
          <a:blip r:embed="rId4"/>
          <a:stretch>
            <a:fillRect/>
          </a:stretch>
        </p:blipFill>
        <p:spPr>
          <a:xfrm>
            <a:off x="855666" y="1916213"/>
            <a:ext cx="949047" cy="1138833"/>
          </a:xfrm>
          <a:prstGeom prst="rect">
            <a:avLst/>
          </a:prstGeom>
        </p:spPr>
      </p:pic>
      <p:sp>
        <p:nvSpPr>
          <p:cNvPr id="10" name="Text 5"/>
          <p:cNvSpPr/>
          <p:nvPr/>
        </p:nvSpPr>
        <p:spPr>
          <a:xfrm>
            <a:off x="1974706" y="6172854"/>
            <a:ext cx="6581537" cy="303609"/>
          </a:xfrm>
          <a:prstGeom prst="rect">
            <a:avLst/>
          </a:prstGeom>
          <a:noFill/>
          <a:ln/>
        </p:spPr>
        <p:txBody>
          <a:bodyPr wrap="none" lIns="0" tIns="0" rIns="0" bIns="0" rtlCol="0" anchor="t"/>
          <a:lstStyle/>
          <a:p>
            <a:pPr marL="0" indent="0" algn="l">
              <a:lnSpc>
                <a:spcPts val="2350"/>
              </a:lnSpc>
              <a:buNone/>
            </a:pPr>
            <a:r>
              <a:rPr lang="en-US" sz="2000" dirty="0">
                <a:solidFill>
                  <a:srgbClr val="333F70"/>
                </a:solidFill>
                <a:latin typeface="Open Sans" pitchFamily="34" charset="0"/>
                <a:ea typeface="Open Sans" pitchFamily="34" charset="-122"/>
                <a:cs typeface="Open Sans" pitchFamily="34" charset="-120"/>
              </a:rPr>
              <a:t>Mechanic profiles and Location Services</a:t>
            </a:r>
            <a:endParaRPr lang="en-US" sz="2000" dirty="0"/>
          </a:p>
        </p:txBody>
      </p:sp>
      <p:sp>
        <p:nvSpPr>
          <p:cNvPr id="13" name="Text 7"/>
          <p:cNvSpPr/>
          <p:nvPr/>
        </p:nvSpPr>
        <p:spPr>
          <a:xfrm>
            <a:off x="1967516" y="1916213"/>
            <a:ext cx="6581537" cy="607219"/>
          </a:xfrm>
          <a:prstGeom prst="rect">
            <a:avLst/>
          </a:prstGeom>
          <a:noFill/>
          <a:ln/>
        </p:spPr>
        <p:txBody>
          <a:bodyPr wrap="square" lIns="0" tIns="0" rIns="0" bIns="0" rtlCol="0" anchor="t"/>
          <a:lstStyle/>
          <a:p>
            <a:pPr marL="0" indent="0" algn="l">
              <a:lnSpc>
                <a:spcPts val="2350"/>
              </a:lnSpc>
              <a:buNone/>
            </a:pPr>
            <a:r>
              <a:rPr lang="en-US" sz="2000" dirty="0">
                <a:solidFill>
                  <a:srgbClr val="333F70"/>
                </a:solidFill>
                <a:latin typeface="Open Sans" pitchFamily="34" charset="0"/>
                <a:ea typeface="Open Sans" pitchFamily="34" charset="-122"/>
                <a:cs typeface="Open Sans" pitchFamily="34" charset="-120"/>
              </a:rPr>
              <a:t>Camera based dashboard detection &amp; mic based engine sound analysis</a:t>
            </a:r>
          </a:p>
          <a:p>
            <a:pPr marL="0" indent="0" algn="l">
              <a:lnSpc>
                <a:spcPts val="2350"/>
              </a:lnSpc>
              <a:buNone/>
            </a:pPr>
            <a:endParaRPr lang="en-US" sz="2000" dirty="0">
              <a:solidFill>
                <a:srgbClr val="333F70"/>
              </a:solidFill>
              <a:latin typeface="Open Sans" pitchFamily="34" charset="0"/>
              <a:ea typeface="Open Sans" pitchFamily="34" charset="-122"/>
              <a:cs typeface="Open Sans" pitchFamily="34" charset="-120"/>
            </a:endParaRPr>
          </a:p>
          <a:p>
            <a:pPr marL="0" indent="0" algn="l">
              <a:lnSpc>
                <a:spcPts val="2350"/>
              </a:lnSpc>
              <a:buNone/>
            </a:pPr>
            <a:r>
              <a:rPr lang="en-US" sz="2000" dirty="0">
                <a:solidFill>
                  <a:srgbClr val="333F70"/>
                </a:solidFill>
                <a:latin typeface="Open Sans" pitchFamily="34" charset="0"/>
                <a:ea typeface="Open Sans" pitchFamily="34" charset="-122"/>
                <a:cs typeface="Open Sans" pitchFamily="34" charset="-120"/>
              </a:rPr>
              <a:t>Providing immediate and clear feedback to users</a:t>
            </a:r>
            <a:endParaRPr lang="en-US" sz="2000" dirty="0"/>
          </a:p>
        </p:txBody>
      </p:sp>
      <p:pic>
        <p:nvPicPr>
          <p:cNvPr id="14" name="Image 4" descr="preencoded.png"/>
          <p:cNvPicPr>
            <a:picLocks noChangeAspect="1"/>
          </p:cNvPicPr>
          <p:nvPr/>
        </p:nvPicPr>
        <p:blipFill>
          <a:blip r:embed="rId5"/>
          <a:stretch>
            <a:fillRect/>
          </a:stretch>
        </p:blipFill>
        <p:spPr>
          <a:xfrm>
            <a:off x="882710" y="3890898"/>
            <a:ext cx="949047" cy="1138834"/>
          </a:xfrm>
          <a:prstGeom prst="rect">
            <a:avLst/>
          </a:prstGeom>
        </p:spPr>
      </p:pic>
      <p:sp>
        <p:nvSpPr>
          <p:cNvPr id="16" name="Text 9"/>
          <p:cNvSpPr/>
          <p:nvPr/>
        </p:nvSpPr>
        <p:spPr>
          <a:xfrm>
            <a:off x="2011396" y="3990039"/>
            <a:ext cx="6581537" cy="607219"/>
          </a:xfrm>
          <a:prstGeom prst="rect">
            <a:avLst/>
          </a:prstGeom>
          <a:noFill/>
          <a:ln/>
        </p:spPr>
        <p:txBody>
          <a:bodyPr wrap="square" lIns="0" tIns="0" rIns="0" bIns="0" rtlCol="0" anchor="t"/>
          <a:lstStyle/>
          <a:p>
            <a:pPr marL="0" indent="0" algn="l">
              <a:lnSpc>
                <a:spcPts val="2350"/>
              </a:lnSpc>
              <a:buNone/>
            </a:pPr>
            <a:r>
              <a:rPr lang="en-US" sz="2000" dirty="0">
                <a:solidFill>
                  <a:srgbClr val="333F70"/>
                </a:solidFill>
                <a:latin typeface="Open Sans" pitchFamily="34" charset="0"/>
                <a:ea typeface="Open Sans" pitchFamily="34" charset="-122"/>
                <a:cs typeface="Open Sans" pitchFamily="34" charset="-120"/>
              </a:rPr>
              <a:t>Step-by-step instructions, AI recommend tutorial videos and fixes </a:t>
            </a:r>
            <a:endParaRPr lang="en-US" sz="2000" dirty="0"/>
          </a:p>
        </p:txBody>
      </p:sp>
      <p:pic>
        <p:nvPicPr>
          <p:cNvPr id="18" name="Picture 17">
            <a:extLst>
              <a:ext uri="{FF2B5EF4-FFF2-40B4-BE49-F238E27FC236}">
                <a16:creationId xmlns:a16="http://schemas.microsoft.com/office/drawing/2014/main" id="{284531EE-C4E5-4E49-BD3E-CEEA14D356B7}"/>
              </a:ext>
            </a:extLst>
          </p:cNvPr>
          <p:cNvPicPr>
            <a:picLocks noChangeAspect="1"/>
          </p:cNvPicPr>
          <p:nvPr/>
        </p:nvPicPr>
        <p:blipFill>
          <a:blip r:embed="rId6"/>
          <a:stretch>
            <a:fillRect/>
          </a:stretch>
        </p:blipFill>
        <p:spPr>
          <a:xfrm>
            <a:off x="8936743" y="563490"/>
            <a:ext cx="3682261" cy="6853098"/>
          </a:xfrm>
          <a:prstGeom prst="rect">
            <a:avLst/>
          </a:prstGeom>
        </p:spPr>
      </p:pic>
    </p:spTree>
    <p:extLst>
      <p:ext uri="{BB962C8B-B14F-4D97-AF65-F5344CB8AC3E}">
        <p14:creationId xmlns:p14="http://schemas.microsoft.com/office/powerpoint/2010/main" val="9995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216729" y="1149005"/>
            <a:ext cx="7008596" cy="1153325"/>
          </a:xfrm>
          <a:prstGeom prst="rect">
            <a:avLst/>
          </a:prstGeom>
          <a:noFill/>
          <a:ln/>
        </p:spPr>
        <p:txBody>
          <a:bodyPr wrap="square" lIns="0" tIns="0" rIns="0" bIns="0" rtlCol="0" anchor="t"/>
          <a:lstStyle/>
          <a:p>
            <a:pPr marL="0" indent="0" algn="ctr">
              <a:lnSpc>
                <a:spcPts val="5250"/>
              </a:lnSpc>
              <a:buNone/>
            </a:pPr>
            <a:r>
              <a:rPr lang="en-US" sz="5400" b="1" dirty="0">
                <a:solidFill>
                  <a:srgbClr val="333F70"/>
                </a:solidFill>
                <a:latin typeface="Unbounded Bold" pitchFamily="34" charset="0"/>
                <a:ea typeface="Unbounded Bold" pitchFamily="34" charset="-122"/>
                <a:cs typeface="Unbounded Bold" pitchFamily="34" charset="-120"/>
              </a:rPr>
              <a:t>Conclusion</a:t>
            </a:r>
            <a:endParaRPr lang="en-US" sz="5400" dirty="0"/>
          </a:p>
        </p:txBody>
      </p:sp>
      <p:sp>
        <p:nvSpPr>
          <p:cNvPr id="3" name="Text 1"/>
          <p:cNvSpPr/>
          <p:nvPr/>
        </p:nvSpPr>
        <p:spPr>
          <a:xfrm>
            <a:off x="747474" y="2519124"/>
            <a:ext cx="13425726" cy="2036547"/>
          </a:xfrm>
          <a:prstGeom prst="rect">
            <a:avLst/>
          </a:prstGeom>
          <a:noFill/>
          <a:ln/>
        </p:spPr>
        <p:txBody>
          <a:bodyPr wrap="square" lIns="0" tIns="0" rIns="0" bIns="0" rtlCol="0" anchor="t"/>
          <a:lstStyle/>
          <a:p>
            <a:pPr marL="0" indent="0" algn="just">
              <a:lnSpc>
                <a:spcPct val="150000"/>
              </a:lnSpc>
              <a:buNone/>
            </a:pPr>
            <a:r>
              <a:rPr lang="en-US" sz="2400" b="0" i="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The</a:t>
            </a:r>
            <a:r>
              <a:rPr lang="en-US" sz="2400" b="1" i="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1" i="0" dirty="0" err="1">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CarCare</a:t>
            </a:r>
            <a:r>
              <a:rPr lang="en-US" sz="2400" b="1" i="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0" i="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project offers a promising, innovative solution to common vehicle diagnostic challenges faced by car owners, while also supporting mechanics in expanding their services. With further development and research, it has the potential to significantly impact automotive maintenance practices and contribute to safer, more efficient vehicle ownership</a:t>
            </a:r>
            <a:r>
              <a:rPr lang="en-US"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br>
              <a:rPr lang="en-US"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br>
            <a:endParaRPr lang="en-US"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CD6E75F7-E0D5-BA69-4225-7A601D66CD78}"/>
              </a:ext>
            </a:extLst>
          </p:cNvPr>
          <p:cNvSpPr/>
          <p:nvPr/>
        </p:nvSpPr>
        <p:spPr>
          <a:xfrm>
            <a:off x="12823364" y="7307876"/>
            <a:ext cx="1692166" cy="8901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0">
            <a:extLst>
              <a:ext uri="{FF2B5EF4-FFF2-40B4-BE49-F238E27FC236}">
                <a16:creationId xmlns:a16="http://schemas.microsoft.com/office/drawing/2014/main" id="{74CAE678-D1EE-4B2C-8B59-787726AA433D}"/>
              </a:ext>
            </a:extLst>
          </p:cNvPr>
          <p:cNvSpPr/>
          <p:nvPr/>
        </p:nvSpPr>
        <p:spPr>
          <a:xfrm>
            <a:off x="3216729" y="5949043"/>
            <a:ext cx="7008596" cy="1153325"/>
          </a:xfrm>
          <a:prstGeom prst="rect">
            <a:avLst/>
          </a:prstGeom>
          <a:noFill/>
          <a:ln/>
        </p:spPr>
        <p:txBody>
          <a:bodyPr wrap="square" lIns="0" tIns="0" rIns="0" bIns="0" rtlCol="0" anchor="t"/>
          <a:lstStyle/>
          <a:p>
            <a:pPr marL="0" indent="0" algn="ctr">
              <a:lnSpc>
                <a:spcPts val="5250"/>
              </a:lnSpc>
              <a:buNone/>
            </a:pPr>
            <a:r>
              <a:rPr lang="en-US" sz="5400" b="1" dirty="0">
                <a:solidFill>
                  <a:srgbClr val="333F70"/>
                </a:solidFill>
                <a:latin typeface="Unbounded Bold" pitchFamily="34" charset="0"/>
                <a:ea typeface="Unbounded Bold" pitchFamily="34" charset="-122"/>
                <a:cs typeface="Unbounded Bold" pitchFamily="34" charset="-120"/>
              </a:rPr>
              <a:t>Thanks</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379</Words>
  <Application>Microsoft Office PowerPoint</Application>
  <PresentationFormat>Custom</PresentationFormat>
  <Paragraphs>60</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Gill Sans MT</vt:lpstr>
      <vt:lpstr>Wingdings 2</vt:lpstr>
      <vt:lpstr>Unbounded Bold</vt:lpstr>
      <vt:lpstr>Arial Black</vt:lpstr>
      <vt:lpstr>Arial</vt:lpstr>
      <vt:lpstr>Open Sans</vt:lpstr>
      <vt:lpstr>Wingdings</vt:lpstr>
      <vt:lpstr>Calibri</vt:lpstr>
      <vt:lpstr>Office Theme</vt:lpstr>
      <vt:lpstr>Custom</vt:lpstr>
      <vt:lpstr>Car fault diagnoses mobile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TATA GLEN</cp:lastModifiedBy>
  <cp:revision>24</cp:revision>
  <dcterms:created xsi:type="dcterms:W3CDTF">2025-06-03T08:05:01Z</dcterms:created>
  <dcterms:modified xsi:type="dcterms:W3CDTF">2025-06-30T12:50:56Z</dcterms:modified>
</cp:coreProperties>
</file>