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5" r:id="rId3"/>
    <p:sldId id="292" r:id="rId4"/>
    <p:sldId id="287" r:id="rId5"/>
    <p:sldId id="281" r:id="rId6"/>
    <p:sldId id="294" r:id="rId7"/>
    <p:sldId id="271" r:id="rId8"/>
    <p:sldId id="295" r:id="rId9"/>
    <p:sldId id="296" r:id="rId10"/>
    <p:sldId id="288" r:id="rId11"/>
    <p:sldId id="283" r:id="rId12"/>
    <p:sldId id="297" r:id="rId13"/>
    <p:sldId id="298" r:id="rId14"/>
    <p:sldId id="299" r:id="rId15"/>
    <p:sldId id="2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Samantha Robertson" initials="SR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78D7"/>
    <a:srgbClr val="B83B1D"/>
    <a:srgbClr val="D83B01"/>
    <a:srgbClr val="D7D7D7"/>
    <a:srgbClr val="C8C8C8"/>
    <a:srgbClr val="DD462F"/>
    <a:srgbClr val="9BC9EF"/>
    <a:srgbClr val="898E8C"/>
    <a:srgbClr val="DFC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314" autoAdjust="0"/>
  </p:normalViewPr>
  <p:slideViewPr>
    <p:cSldViewPr snapToGrid="0">
      <p:cViewPr>
        <p:scale>
          <a:sx n="71" d="100"/>
          <a:sy n="71" d="100"/>
        </p:scale>
        <p:origin x="48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123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A6E-4155-AEA5-D07B55ECD92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0A6E-4155-AEA5-D07B55ECD921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0078D7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6A35DA6-A9D7-4CC4-ADF5-6D9A4C9943D7}" type="VALUE">
                      <a:rPr lang="en-US" smtClean="0">
                        <a:solidFill>
                          <a:srgbClr val="0078D7"/>
                        </a:solidFill>
                      </a:rPr>
                      <a:pPr>
                        <a:defRPr b="1">
                          <a:solidFill>
                            <a:srgbClr val="0078D7"/>
                          </a:solidFill>
                        </a:defRPr>
                      </a:pPr>
                      <a:t>[VALUE]</a:t>
                    </a:fld>
                    <a:r>
                      <a:rPr lang="en-US">
                        <a:solidFill>
                          <a:srgbClr val="0078D7"/>
                        </a:solidFill>
                      </a:rPr>
                      <a:t>%</a:t>
                    </a:r>
                    <a:r>
                      <a:rPr lang="en-US" baseline="0">
                        <a:solidFill>
                          <a:srgbClr val="0078D7"/>
                        </a:solidFill>
                      </a:rPr>
                      <a:t> YES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0078D7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A6E-4155-AEA5-D07B55ECD921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996BF69-48D0-4D64-9460-68E7D4B84D27}" type="VALUE">
                      <a:rPr lang="en-US" smtClean="0">
                        <a:solidFill>
                          <a:srgbClr val="C00000"/>
                        </a:solidFill>
                      </a:rPr>
                      <a:pPr>
                        <a:defRPr b="1">
                          <a:solidFill>
                            <a:srgbClr val="C00000"/>
                          </a:solidFill>
                        </a:defRPr>
                      </a:pPr>
                      <a:t>[VALUE]</a:t>
                    </a:fld>
                    <a:r>
                      <a:rPr lang="en-US">
                        <a:solidFill>
                          <a:srgbClr val="C00000"/>
                        </a:solidFill>
                      </a:rPr>
                      <a:t>% NO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0A6E-4155-AEA5-D07B55ECD9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93.8</c:v>
                </c:pt>
                <c:pt idx="1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6E-4155-AEA5-D07B55ECD92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Sheet1!$A$2:$A$8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E-42D5-9D2E-F25362872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66927680"/>
        <c:axId val="1766932256"/>
        <c:axId val="0"/>
      </c:bar3DChart>
      <c:catAx>
        <c:axId val="176692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rgbClr val="8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66932256"/>
        <c:crosses val="autoZero"/>
        <c:auto val="1"/>
        <c:lblAlgn val="ctr"/>
        <c:lblOffset val="100"/>
        <c:noMultiLvlLbl val="0"/>
      </c:catAx>
      <c:valAx>
        <c:axId val="176693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66927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solidFill>
            <a:srgbClr val="00B0F0"/>
          </a:solidFill>
        </a:ln>
        <a:effectLst/>
        <a:sp3d>
          <a:contourClr>
            <a:srgbClr val="00B0F0"/>
          </a:contourClr>
        </a:sp3d>
      </c:spPr>
    </c:sideWall>
    <c:backWall>
      <c:thickness val="0"/>
      <c:spPr>
        <a:noFill/>
        <a:ln>
          <a:solidFill>
            <a:srgbClr val="00B0F0"/>
          </a:solidFill>
        </a:ln>
        <a:effectLst/>
        <a:sp3d>
          <a:contourClr>
            <a:srgbClr val="00B0F0"/>
          </a:contourClr>
        </a:sp3d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800000"/>
            </a:solidFill>
            <a:ln>
              <a:solidFill>
                <a:srgbClr val="00B0F0"/>
              </a:solidFill>
            </a:ln>
            <a:effectLst/>
            <a:sp3d>
              <a:contourClr>
                <a:srgbClr val="00B0F0"/>
              </a:contourClr>
            </a:sp3d>
          </c:spPr>
          <c:invertIfNegative val="0"/>
          <c:cat>
            <c:strRef>
              <c:f>Sheet1!$A$2:$A$8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</c:v>
                </c:pt>
                <c:pt idx="1">
                  <c:v>9</c:v>
                </c:pt>
                <c:pt idx="2">
                  <c:v>9</c:v>
                </c:pt>
                <c:pt idx="3">
                  <c:v>9</c:v>
                </c:pt>
                <c:pt idx="4">
                  <c:v>7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E-42D5-9D2E-F253628721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766927680"/>
        <c:axId val="1766932256"/>
        <c:axId val="0"/>
      </c:bar3DChart>
      <c:catAx>
        <c:axId val="176692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rgbClr val="8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66932256"/>
        <c:crosses val="autoZero"/>
        <c:auto val="1"/>
        <c:lblAlgn val="ctr"/>
        <c:lblOffset val="100"/>
        <c:noMultiLvlLbl val="0"/>
      </c:catAx>
      <c:valAx>
        <c:axId val="176693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66927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090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21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descr="Office desk with laptop in the center surrounded by paper, pen, pencils, and other office items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2718924" y="3394610"/>
            <a:ext cx="9473076" cy="20232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39632" y="3850504"/>
            <a:ext cx="7611908" cy="1111495"/>
          </a:xfrm>
          <a:noFill/>
        </p:spPr>
        <p:txBody>
          <a:bodyPr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5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92256" y="365125"/>
            <a:ext cx="64008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65125"/>
            <a:ext cx="916305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7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144038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440382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752600" y="1444752"/>
            <a:ext cx="10076688" cy="4389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4/22/2025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709738"/>
            <a:ext cx="10079736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589463"/>
            <a:ext cx="1007973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8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501775"/>
            <a:ext cx="47434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6600" y="1501775"/>
            <a:ext cx="47434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1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1414463"/>
            <a:ext cx="47021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2600" y="2238375"/>
            <a:ext cx="470217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07004" y="1414463"/>
            <a:ext cx="47253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07004" y="2238375"/>
            <a:ext cx="47253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11128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874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4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650" y="457200"/>
            <a:ext cx="39433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987425"/>
            <a:ext cx="562203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1650" y="2171700"/>
            <a:ext cx="3943350" cy="3697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936" y="457200"/>
            <a:ext cx="394106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208776" y="987425"/>
            <a:ext cx="562356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3936" y="2176272"/>
            <a:ext cx="3941064" cy="3694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8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44038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11128" cy="6400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5648" y="1447800"/>
            <a:ext cx="10076688" cy="4386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55648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46192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5736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7" r:id="rId4"/>
    <p:sldLayoutId id="2147483678" r:id="rId5"/>
    <p:sldLayoutId id="2147483672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o.microsoft.com/fwlink/?linkid=851258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266982" y="3597674"/>
            <a:ext cx="9493189" cy="12229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Requirement Gathering Report for a Car Fault Diagnoses Mobile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8BA8E7-619C-4157-8299-FFD3DDE3485A}"/>
              </a:ext>
            </a:extLst>
          </p:cNvPr>
          <p:cNvSpPr txBox="1"/>
          <p:nvPr/>
        </p:nvSpPr>
        <p:spPr>
          <a:xfrm>
            <a:off x="10209319" y="4820574"/>
            <a:ext cx="187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  <a:latin typeface="Comic Sans MS" panose="030F0702030302020204" pitchFamily="66" charset="0"/>
              </a:rPr>
              <a:t>By group 2</a:t>
            </a:r>
            <a:endParaRPr lang="fr-CM" sz="2400" b="1" i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of Results</a:t>
            </a:r>
          </a:p>
        </p:txBody>
      </p:sp>
      <p:sp>
        <p:nvSpPr>
          <p:cNvPr id="49" name="Text Placeholder 45"/>
          <p:cNvSpPr txBox="1">
            <a:spLocks/>
          </p:cNvSpPr>
          <p:nvPr/>
        </p:nvSpPr>
        <p:spPr>
          <a:xfrm>
            <a:off x="1955223" y="1384245"/>
            <a:ext cx="8023277" cy="64008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8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Responses from interviews Conducted</a:t>
            </a:r>
          </a:p>
        </p:txBody>
      </p:sp>
      <p:grpSp>
        <p:nvGrpSpPr>
          <p:cNvPr id="50" name="Group 49" descr="Step number 1"/>
          <p:cNvGrpSpPr/>
          <p:nvPr/>
        </p:nvGrpSpPr>
        <p:grpSpPr bwMode="gray">
          <a:xfrm>
            <a:off x="2224447" y="2071810"/>
            <a:ext cx="380382" cy="296049"/>
            <a:chOff x="6741828" y="1435344"/>
            <a:chExt cx="380382" cy="296049"/>
          </a:xfrm>
        </p:grpSpPr>
        <p:sp>
          <p:nvSpPr>
            <p:cNvPr id="51" name="Rectangle 50" descr="Step number 1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 descr="Small square with numeral 1 inside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53" name="Text Placeholder 3"/>
          <p:cNvSpPr txBox="1">
            <a:spLocks/>
          </p:cNvSpPr>
          <p:nvPr/>
        </p:nvSpPr>
        <p:spPr>
          <a:xfrm>
            <a:off x="2831888" y="1992180"/>
            <a:ext cx="8567040" cy="2099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8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Mechanics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>
              <a:lnSpc>
                <a:spcPct val="118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Different Car brands, they function and behave differently.</a:t>
            </a:r>
          </a:p>
          <a:p>
            <a:pPr>
              <a:lnSpc>
                <a:spcPct val="118000"/>
              </a:lnSpc>
              <a:spcBef>
                <a:spcPts val="0"/>
              </a:spcBef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  <a:p>
            <a:pPr>
              <a:lnSpc>
                <a:spcPct val="118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Different Dashboards &amp; meanings, different warning Sounds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59" name="Group 58" descr="Step number 2"/>
          <p:cNvGrpSpPr/>
          <p:nvPr/>
        </p:nvGrpSpPr>
        <p:grpSpPr bwMode="gray">
          <a:xfrm>
            <a:off x="1942731" y="3795750"/>
            <a:ext cx="380382" cy="296049"/>
            <a:chOff x="6741828" y="1435344"/>
            <a:chExt cx="380382" cy="296049"/>
          </a:xfrm>
        </p:grpSpPr>
        <p:sp>
          <p:nvSpPr>
            <p:cNvPr id="60" name="Rectangle 59" descr="Step number 2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 descr="Small square with numeral 2 inside 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62" name="Text Placeholder 8"/>
          <p:cNvSpPr txBox="1">
            <a:spLocks/>
          </p:cNvSpPr>
          <p:nvPr/>
        </p:nvSpPr>
        <p:spPr>
          <a:xfrm>
            <a:off x="2378245" y="3658454"/>
            <a:ext cx="8567039" cy="2466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8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 owners</a:t>
            </a:r>
          </a:p>
          <a:p>
            <a:pPr>
              <a:lnSpc>
                <a:spcPct val="108000"/>
              </a:lnSpc>
              <a:spcBef>
                <a:spcPts val="0"/>
              </a:spcBef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Lack of Confidence in mechanics</a:t>
            </a:r>
          </a:p>
          <a:p>
            <a:pPr>
              <a:lnSpc>
                <a:spcPct val="108000"/>
              </a:lnSpc>
              <a:spcBef>
                <a:spcPts val="0"/>
              </a:spcBef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Cost of Repair</a:t>
            </a:r>
          </a:p>
          <a:p>
            <a:pPr>
              <a:lnSpc>
                <a:spcPct val="108000"/>
              </a:lnSpc>
              <a:spcBef>
                <a:spcPts val="0"/>
              </a:spcBef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Remote Areas with no idea where to find a mechanic</a:t>
            </a:r>
          </a:p>
          <a:p>
            <a:pPr marL="0" indent="0">
              <a:lnSpc>
                <a:spcPct val="108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lnSpc>
                <a:spcPct val="108000"/>
              </a:lnSpc>
              <a:spcBef>
                <a:spcPts val="0"/>
              </a:spcBef>
              <a:buNone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8" name="Picture 77" descr="SmartArt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83" y="5804049"/>
            <a:ext cx="662252" cy="641181"/>
          </a:xfrm>
          <a:prstGeom prst="rect">
            <a:avLst/>
          </a:prstGeom>
        </p:spPr>
      </p:pic>
      <p:sp>
        <p:nvSpPr>
          <p:cNvPr id="22" name="Rectangle 21" descr="More questions about Accessibility">
            <a:extLst>
              <a:ext uri="{FF2B5EF4-FFF2-40B4-BE49-F238E27FC236}">
                <a16:creationId xmlns:a16="http://schemas.microsoft.com/office/drawing/2014/main" id="{5AC26475-8411-48A8-B7F3-4ED6226CB548}"/>
              </a:ext>
            </a:extLst>
          </p:cNvPr>
          <p:cNvSpPr/>
          <p:nvPr/>
        </p:nvSpPr>
        <p:spPr>
          <a:xfrm>
            <a:off x="9865894" y="512233"/>
            <a:ext cx="1879263" cy="5117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b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</a:rPr>
              <a:t> Group 2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60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Suggestions from Responses</a:t>
            </a:r>
          </a:p>
        </p:txBody>
      </p:sp>
      <p:grpSp>
        <p:nvGrpSpPr>
          <p:cNvPr id="32" name="Group 31" descr="Step number 1"/>
          <p:cNvGrpSpPr/>
          <p:nvPr/>
        </p:nvGrpSpPr>
        <p:grpSpPr bwMode="gray">
          <a:xfrm>
            <a:off x="1768951" y="1470955"/>
            <a:ext cx="380382" cy="296049"/>
            <a:chOff x="6741828" y="1435344"/>
            <a:chExt cx="380382" cy="296049"/>
          </a:xfrm>
        </p:grpSpPr>
        <p:sp>
          <p:nvSpPr>
            <p:cNvPr id="33" name="Rectangle 32" descr="Step number 1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 descr="Small square with numeral 1 inside 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5" name="Text Placeholder 3"/>
          <p:cNvSpPr txBox="1">
            <a:spLocks/>
          </p:cNvSpPr>
          <p:nvPr/>
        </p:nvSpPr>
        <p:spPr>
          <a:xfrm>
            <a:off x="2185416" y="1435608"/>
            <a:ext cx="5768976" cy="9393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8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Maintenance and Regular check Notifications </a:t>
            </a:r>
          </a:p>
        </p:txBody>
      </p:sp>
      <p:grpSp>
        <p:nvGrpSpPr>
          <p:cNvPr id="23" name="Group 22" descr="Step number 1"/>
          <p:cNvGrpSpPr/>
          <p:nvPr/>
        </p:nvGrpSpPr>
        <p:grpSpPr bwMode="gray">
          <a:xfrm>
            <a:off x="1780658" y="3523418"/>
            <a:ext cx="380382" cy="296049"/>
            <a:chOff x="6741828" y="1435344"/>
            <a:chExt cx="380382" cy="296049"/>
          </a:xfrm>
        </p:grpSpPr>
        <p:sp>
          <p:nvSpPr>
            <p:cNvPr id="25" name="Rectangle 24" descr="Step number 1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 descr="Small square with numeral 1 inside 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46" name="Group 45" descr="Step number 2"/>
          <p:cNvGrpSpPr/>
          <p:nvPr/>
        </p:nvGrpSpPr>
        <p:grpSpPr bwMode="gray">
          <a:xfrm>
            <a:off x="1765447" y="2571199"/>
            <a:ext cx="380382" cy="296049"/>
            <a:chOff x="6741828" y="1435344"/>
            <a:chExt cx="380382" cy="296049"/>
          </a:xfrm>
        </p:grpSpPr>
        <p:sp>
          <p:nvSpPr>
            <p:cNvPr id="47" name="Rectangle 46" descr="Step number 2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 descr="Small square with numeral 2 inside 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49" name="Text Placeholder 6"/>
          <p:cNvSpPr txBox="1">
            <a:spLocks/>
          </p:cNvSpPr>
          <p:nvPr/>
        </p:nvSpPr>
        <p:spPr>
          <a:xfrm>
            <a:off x="2237257" y="2480974"/>
            <a:ext cx="5583970" cy="947043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8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Nearby Mechanic Recommendations</a:t>
            </a:r>
          </a:p>
        </p:txBody>
      </p:sp>
      <p:pic>
        <p:nvPicPr>
          <p:cNvPr id="57" name="Picture 56" descr="Accessibility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95" y="5804049"/>
            <a:ext cx="698828" cy="641181"/>
          </a:xfrm>
          <a:prstGeom prst="rect">
            <a:avLst/>
          </a:prstGeom>
        </p:spPr>
      </p:pic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66A79F9E-796A-49BE-8AF5-D8D54B86907F}"/>
              </a:ext>
            </a:extLst>
          </p:cNvPr>
          <p:cNvSpPr txBox="1">
            <a:spLocks/>
          </p:cNvSpPr>
          <p:nvPr/>
        </p:nvSpPr>
        <p:spPr>
          <a:xfrm>
            <a:off x="2301717" y="3428017"/>
            <a:ext cx="5421856" cy="10464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8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Different dashboards for Popular car brands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5F822DE-21BC-44AD-9EB2-36D2D864E90C}"/>
              </a:ext>
            </a:extLst>
          </p:cNvPr>
          <p:cNvSpPr txBox="1">
            <a:spLocks/>
          </p:cNvSpPr>
          <p:nvPr/>
        </p:nvSpPr>
        <p:spPr>
          <a:xfrm>
            <a:off x="2289097" y="4456485"/>
            <a:ext cx="5958257" cy="96503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8000"/>
              </a:lnSpc>
            </a:pP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Rectangle 35" descr="More questions about Accessibility">
            <a:extLst>
              <a:ext uri="{FF2B5EF4-FFF2-40B4-BE49-F238E27FC236}">
                <a16:creationId xmlns:a16="http://schemas.microsoft.com/office/drawing/2014/main" id="{ADF1B7D0-3280-4BB2-8137-6A4473BEFF49}"/>
              </a:ext>
            </a:extLst>
          </p:cNvPr>
          <p:cNvSpPr/>
          <p:nvPr/>
        </p:nvSpPr>
        <p:spPr>
          <a:xfrm>
            <a:off x="9865894" y="512233"/>
            <a:ext cx="1879263" cy="5117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b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</a:rPr>
              <a:t> Group 2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610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Cleaning</a:t>
            </a:r>
          </a:p>
        </p:txBody>
      </p:sp>
      <p:sp>
        <p:nvSpPr>
          <p:cNvPr id="53" name="Text Placeholder 3"/>
          <p:cNvSpPr txBox="1">
            <a:spLocks/>
          </p:cNvSpPr>
          <p:nvPr/>
        </p:nvSpPr>
        <p:spPr>
          <a:xfrm>
            <a:off x="1870985" y="2607654"/>
            <a:ext cx="8779085" cy="31963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8000"/>
              </a:lnSpc>
              <a:spcBef>
                <a:spcPts val="0"/>
              </a:spcBef>
              <a:buNone/>
            </a:pP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8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Incomplete or Duplicate Surveys were removed</a:t>
            </a:r>
          </a:p>
          <a:p>
            <a:pPr>
              <a:lnSpc>
                <a:spcPct val="118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Open-ended entries were grouped into themes</a:t>
            </a:r>
          </a:p>
          <a:p>
            <a:pPr>
              <a:lnSpc>
                <a:spcPct val="118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Unrelated answers were filtered out</a:t>
            </a:r>
          </a:p>
          <a:p>
            <a:pPr>
              <a:lnSpc>
                <a:spcPct val="118000"/>
              </a:lnSpc>
              <a:spcBef>
                <a:spcPts val="0"/>
              </a:spcBef>
            </a:pP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78" name="Picture 77" descr="SmartArt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83" y="5804049"/>
            <a:ext cx="662252" cy="641181"/>
          </a:xfrm>
          <a:prstGeom prst="rect">
            <a:avLst/>
          </a:prstGeom>
        </p:spPr>
      </p:pic>
      <p:sp>
        <p:nvSpPr>
          <p:cNvPr id="22" name="Rectangle 21" descr="More questions about Accessibility">
            <a:extLst>
              <a:ext uri="{FF2B5EF4-FFF2-40B4-BE49-F238E27FC236}">
                <a16:creationId xmlns:a16="http://schemas.microsoft.com/office/drawing/2014/main" id="{5AC26475-8411-48A8-B7F3-4ED6226CB548}"/>
              </a:ext>
            </a:extLst>
          </p:cNvPr>
          <p:cNvSpPr/>
          <p:nvPr/>
        </p:nvSpPr>
        <p:spPr>
          <a:xfrm>
            <a:off x="9865894" y="512233"/>
            <a:ext cx="1879263" cy="5117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b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</a:rPr>
              <a:t> Group 2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1AAE87D-BD6D-4C01-BEB8-79E2D88F14E6}"/>
              </a:ext>
            </a:extLst>
          </p:cNvPr>
          <p:cNvSpPr txBox="1">
            <a:spLocks/>
          </p:cNvSpPr>
          <p:nvPr/>
        </p:nvSpPr>
        <p:spPr>
          <a:xfrm>
            <a:off x="1870986" y="1137721"/>
            <a:ext cx="8609792" cy="2811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8000"/>
              </a:lnSpc>
              <a:spcBef>
                <a:spcPts val="0"/>
              </a:spcBef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6AE318A-31F7-4030-9C66-0E7636E007AD}"/>
              </a:ext>
            </a:extLst>
          </p:cNvPr>
          <p:cNvSpPr txBox="1">
            <a:spLocks/>
          </p:cNvSpPr>
          <p:nvPr/>
        </p:nvSpPr>
        <p:spPr>
          <a:xfrm>
            <a:off x="1870986" y="1438835"/>
            <a:ext cx="8609792" cy="180190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8000"/>
              </a:lnSpc>
              <a:spcBef>
                <a:spcPts val="0"/>
              </a:spcBef>
              <a:buNone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collecting responses from surveys and interviews, we performed a basic data cleaning process to ensure accuracy and relevance.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754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Reluctance Assessment</a:t>
            </a:r>
          </a:p>
        </p:txBody>
      </p:sp>
      <p:sp>
        <p:nvSpPr>
          <p:cNvPr id="53" name="Text Placeholder 3"/>
          <p:cNvSpPr txBox="1">
            <a:spLocks/>
          </p:cNvSpPr>
          <p:nvPr/>
        </p:nvSpPr>
        <p:spPr>
          <a:xfrm>
            <a:off x="1870985" y="2607654"/>
            <a:ext cx="8779085" cy="3196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8000"/>
              </a:lnSpc>
              <a:spcBef>
                <a:spcPts val="0"/>
              </a:spcBef>
              <a:buNone/>
            </a:pP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8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Privacy</a:t>
            </a:r>
          </a:p>
          <a:p>
            <a:pPr>
              <a:lnSpc>
                <a:spcPct val="118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Accuracy</a:t>
            </a:r>
          </a:p>
          <a:p>
            <a:pPr>
              <a:lnSpc>
                <a:spcPct val="118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Over confidence </a:t>
            </a:r>
          </a:p>
          <a:p>
            <a:pPr>
              <a:lnSpc>
                <a:spcPct val="118000"/>
              </a:lnSpc>
              <a:spcBef>
                <a:spcPts val="0"/>
              </a:spcBef>
            </a:pP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78" name="Picture 77" descr="SmartArt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83" y="5804049"/>
            <a:ext cx="662252" cy="641181"/>
          </a:xfrm>
          <a:prstGeom prst="rect">
            <a:avLst/>
          </a:prstGeom>
        </p:spPr>
      </p:pic>
      <p:sp>
        <p:nvSpPr>
          <p:cNvPr id="22" name="Rectangle 21" descr="More questions about Accessibility">
            <a:extLst>
              <a:ext uri="{FF2B5EF4-FFF2-40B4-BE49-F238E27FC236}">
                <a16:creationId xmlns:a16="http://schemas.microsoft.com/office/drawing/2014/main" id="{5AC26475-8411-48A8-B7F3-4ED6226CB548}"/>
              </a:ext>
            </a:extLst>
          </p:cNvPr>
          <p:cNvSpPr/>
          <p:nvPr/>
        </p:nvSpPr>
        <p:spPr>
          <a:xfrm>
            <a:off x="9865894" y="512233"/>
            <a:ext cx="1879263" cy="5117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b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</a:rPr>
              <a:t> Group 2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1AAE87D-BD6D-4C01-BEB8-79E2D88F14E6}"/>
              </a:ext>
            </a:extLst>
          </p:cNvPr>
          <p:cNvSpPr txBox="1">
            <a:spLocks/>
          </p:cNvSpPr>
          <p:nvPr/>
        </p:nvSpPr>
        <p:spPr>
          <a:xfrm>
            <a:off x="1870986" y="1137721"/>
            <a:ext cx="8609792" cy="2811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8000"/>
              </a:lnSpc>
              <a:spcBef>
                <a:spcPts val="0"/>
              </a:spcBef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6AE318A-31F7-4030-9C66-0E7636E007AD}"/>
              </a:ext>
            </a:extLst>
          </p:cNvPr>
          <p:cNvSpPr txBox="1">
            <a:spLocks/>
          </p:cNvSpPr>
          <p:nvPr/>
        </p:nvSpPr>
        <p:spPr>
          <a:xfrm>
            <a:off x="1870986" y="1438835"/>
            <a:ext cx="8609792" cy="180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8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During our research, we identified a few users who expressed hesitation about using a car diagnostic app. Key concerns included: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458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Reluctance Assessment</a:t>
            </a:r>
          </a:p>
        </p:txBody>
      </p:sp>
      <p:sp>
        <p:nvSpPr>
          <p:cNvPr id="53" name="Text Placeholder 3"/>
          <p:cNvSpPr txBox="1">
            <a:spLocks/>
          </p:cNvSpPr>
          <p:nvPr/>
        </p:nvSpPr>
        <p:spPr>
          <a:xfrm>
            <a:off x="1870986" y="1830802"/>
            <a:ext cx="9478332" cy="4731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8000"/>
              </a:lnSpc>
              <a:spcBef>
                <a:spcPts val="0"/>
              </a:spcBef>
              <a:buNone/>
            </a:pP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8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Offline functionality</a:t>
            </a:r>
          </a:p>
          <a:p>
            <a:pPr>
              <a:lnSpc>
                <a:spcPct val="118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Clear accuracy information and disclaimers in the app</a:t>
            </a:r>
          </a:p>
          <a:p>
            <a:pPr>
              <a:lnSpc>
                <a:spcPct val="118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A simple, transparent interface with trusted sources for information</a:t>
            </a:r>
          </a:p>
        </p:txBody>
      </p:sp>
      <p:pic>
        <p:nvPicPr>
          <p:cNvPr id="78" name="Picture 77" descr="SmartArt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83" y="5804049"/>
            <a:ext cx="662252" cy="641181"/>
          </a:xfrm>
          <a:prstGeom prst="rect">
            <a:avLst/>
          </a:prstGeom>
        </p:spPr>
      </p:pic>
      <p:sp>
        <p:nvSpPr>
          <p:cNvPr id="22" name="Rectangle 21" descr="More questions about Accessibility">
            <a:extLst>
              <a:ext uri="{FF2B5EF4-FFF2-40B4-BE49-F238E27FC236}">
                <a16:creationId xmlns:a16="http://schemas.microsoft.com/office/drawing/2014/main" id="{5AC26475-8411-48A8-B7F3-4ED6226CB548}"/>
              </a:ext>
            </a:extLst>
          </p:cNvPr>
          <p:cNvSpPr/>
          <p:nvPr/>
        </p:nvSpPr>
        <p:spPr>
          <a:xfrm>
            <a:off x="9865894" y="512233"/>
            <a:ext cx="1879263" cy="5117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b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</a:rPr>
              <a:t> Group 2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1AAE87D-BD6D-4C01-BEB8-79E2D88F14E6}"/>
              </a:ext>
            </a:extLst>
          </p:cNvPr>
          <p:cNvSpPr txBox="1">
            <a:spLocks/>
          </p:cNvSpPr>
          <p:nvPr/>
        </p:nvSpPr>
        <p:spPr>
          <a:xfrm>
            <a:off x="1870986" y="1137721"/>
            <a:ext cx="8609792" cy="2811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8000"/>
              </a:lnSpc>
              <a:spcBef>
                <a:spcPts val="0"/>
              </a:spcBef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6AE318A-31F7-4030-9C66-0E7636E007AD}"/>
              </a:ext>
            </a:extLst>
          </p:cNvPr>
          <p:cNvSpPr txBox="1">
            <a:spLocks/>
          </p:cNvSpPr>
          <p:nvPr/>
        </p:nvSpPr>
        <p:spPr>
          <a:xfrm>
            <a:off x="1870986" y="1438835"/>
            <a:ext cx="9959570" cy="1168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8000"/>
              </a:lnSpc>
              <a:spcBef>
                <a:spcPts val="0"/>
              </a:spcBef>
              <a:buNone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address these concerns, we plan to implement: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883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15" name="Rectangle 14" descr="More questions about Accessibility">
            <a:extLst>
              <a:ext uri="{FF2B5EF4-FFF2-40B4-BE49-F238E27FC236}">
                <a16:creationId xmlns:a16="http://schemas.microsoft.com/office/drawing/2014/main" id="{221FEA95-5665-4036-B64F-471C1440B162}"/>
              </a:ext>
            </a:extLst>
          </p:cNvPr>
          <p:cNvSpPr/>
          <p:nvPr/>
        </p:nvSpPr>
        <p:spPr>
          <a:xfrm>
            <a:off x="1750224" y="2777899"/>
            <a:ext cx="10106966" cy="11500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b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</a:rPr>
              <a:t> Group 2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16" name="Rectangle 15" descr="More questions about Accessibility">
            <a:hlinkClick r:id="rId2" tooltip="Click here to visit Microsoft Support site."/>
            <a:extLst>
              <a:ext uri="{FF2B5EF4-FFF2-40B4-BE49-F238E27FC236}">
                <a16:creationId xmlns:a16="http://schemas.microsoft.com/office/drawing/2014/main" id="{221FEA95-5665-4036-B64F-471C1440B162}"/>
              </a:ext>
            </a:extLst>
          </p:cNvPr>
          <p:cNvSpPr/>
          <p:nvPr/>
        </p:nvSpPr>
        <p:spPr>
          <a:xfrm>
            <a:off x="1764223" y="3927357"/>
            <a:ext cx="10106967" cy="15179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ctr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ge Italic" panose="03070502040507070304" pitchFamily="66" charset="0"/>
                <a:cs typeface="Segoe UI Light" panose="020B0502040204020203" pitchFamily="34" charset="0"/>
              </a:rPr>
              <a:t>The End……. Thanks for Listening</a:t>
            </a:r>
            <a:endParaRPr lang="en-US" sz="1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ge Italic" panose="03070502040507070304" pitchFamily="66" charset="0"/>
              <a:ea typeface="Times New Roman" panose="02020603050405020304" pitchFamily="18" charset="0"/>
            </a:endParaRPr>
          </a:p>
        </p:txBody>
      </p:sp>
      <p:grpSp>
        <p:nvGrpSpPr>
          <p:cNvPr id="8" name="Group 7" descr="Arrow inside a circle with a link to the PowerPoint Accessibility Support page"/>
          <p:cNvGrpSpPr/>
          <p:nvPr/>
        </p:nvGrpSpPr>
        <p:grpSpPr>
          <a:xfrm>
            <a:off x="8963322" y="4455516"/>
            <a:ext cx="486030" cy="461665"/>
            <a:chOff x="8661400" y="3181350"/>
            <a:chExt cx="486030" cy="461665"/>
          </a:xfrm>
        </p:grpSpPr>
        <p:sp>
          <p:nvSpPr>
            <p:cNvPr id="2" name="Oval 1">
              <a:hlinkClick r:id="rId2" tooltip="Click here to visit the PowerPoint Accessibility Support page"/>
            </p:cNvPr>
            <p:cNvSpPr/>
            <p:nvPr/>
          </p:nvSpPr>
          <p:spPr>
            <a:xfrm>
              <a:off x="8690103" y="3197870"/>
              <a:ext cx="428625" cy="428625"/>
            </a:xfrm>
            <a:prstGeom prst="ellips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" name="TextBox 6">
              <a:hlinkClick r:id="rId2" tooltip="Click here to visit the PowerPoint Accessibility Support page"/>
            </p:cNvPr>
            <p:cNvSpPr txBox="1"/>
            <p:nvPr/>
          </p:nvSpPr>
          <p:spPr>
            <a:xfrm>
              <a:off x="8661400" y="318135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  <a:sym typeface="Wingdings" panose="05000000000000000000" pitchFamily="2" charset="2"/>
                </a:rPr>
                <a:t></a:t>
              </a:r>
              <a:endParaRPr 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17" name="Picture 16" descr="Accessibility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95" y="5804049"/>
            <a:ext cx="698828" cy="641181"/>
          </a:xfrm>
          <a:prstGeom prst="rect">
            <a:avLst/>
          </a:prstGeom>
        </p:spPr>
      </p:pic>
      <p:sp>
        <p:nvSpPr>
          <p:cNvPr id="9" name="Rectangle 8" descr="More questions about Accessibility">
            <a:extLst>
              <a:ext uri="{FF2B5EF4-FFF2-40B4-BE49-F238E27FC236}">
                <a16:creationId xmlns:a16="http://schemas.microsoft.com/office/drawing/2014/main" id="{1E12D89D-98DD-4C9A-81C0-9A31D0CEAE42}"/>
              </a:ext>
            </a:extLst>
          </p:cNvPr>
          <p:cNvSpPr/>
          <p:nvPr/>
        </p:nvSpPr>
        <p:spPr>
          <a:xfrm>
            <a:off x="9865894" y="512233"/>
            <a:ext cx="1879263" cy="5117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b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</a:rPr>
              <a:t> Group 2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93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4294967295"/>
          </p:nvPr>
        </p:nvSpPr>
        <p:spPr>
          <a:xfrm>
            <a:off x="3176076" y="1436769"/>
            <a:ext cx="6518340" cy="453940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Stakeholders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of Requirement Gathering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Reluctance Assessment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 descr="More questions about Accessibility">
            <a:extLst>
              <a:ext uri="{FF2B5EF4-FFF2-40B4-BE49-F238E27FC236}">
                <a16:creationId xmlns:a16="http://schemas.microsoft.com/office/drawing/2014/main" id="{94464C4B-F34B-4378-8CDF-8C29773C583B}"/>
              </a:ext>
            </a:extLst>
          </p:cNvPr>
          <p:cNvSpPr/>
          <p:nvPr/>
        </p:nvSpPr>
        <p:spPr>
          <a:xfrm>
            <a:off x="9865894" y="512233"/>
            <a:ext cx="1879263" cy="5117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b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</a:rPr>
              <a:t> Group 2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38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A6FA7-2AFA-4A40-BFF9-E9BABD41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fr-CM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EFD6F-5ED8-4B5A-B818-AC059619C8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98973" y="1995533"/>
            <a:ext cx="8155598" cy="2866934"/>
          </a:xfrm>
        </p:spPr>
        <p:txBody>
          <a:bodyPr>
            <a:normAutofit lnSpcReduction="10000"/>
          </a:bodyPr>
          <a:lstStyle/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sz="3200" b="1" dirty="0">
                <a:latin typeface="+mj-lt"/>
              </a:rPr>
              <a:t> To assist car owners with dashboard</a:t>
            </a:r>
          </a:p>
          <a:p>
            <a:pPr>
              <a:buClr>
                <a:srgbClr val="00B0F0"/>
              </a:buClr>
            </a:pPr>
            <a:endParaRPr lang="en-US" sz="3200" b="1" dirty="0">
              <a:latin typeface="+mj-lt"/>
            </a:endParaRPr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sz="3200" b="1" i="0" dirty="0">
                <a:effectLst/>
                <a:latin typeface="+mj-lt"/>
              </a:rPr>
              <a:t> To develop a reliable and user-friendly mobile application for car fault diagnosis</a:t>
            </a:r>
            <a:r>
              <a:rPr lang="en-US" sz="3200" b="1" dirty="0">
                <a:latin typeface="+mj-lt"/>
              </a:rPr>
              <a:t> </a:t>
            </a:r>
            <a:br>
              <a:rPr lang="en-US" sz="3200" b="1" dirty="0">
                <a:latin typeface="+mj-lt"/>
              </a:rPr>
            </a:br>
            <a:endParaRPr lang="fr-CM" sz="3200" b="1" dirty="0">
              <a:latin typeface="+mj-lt"/>
            </a:endParaRPr>
          </a:p>
        </p:txBody>
      </p:sp>
      <p:sp>
        <p:nvSpPr>
          <p:cNvPr id="4" name="Rectangle 3" descr="More questions about Accessibility">
            <a:extLst>
              <a:ext uri="{FF2B5EF4-FFF2-40B4-BE49-F238E27FC236}">
                <a16:creationId xmlns:a16="http://schemas.microsoft.com/office/drawing/2014/main" id="{8ECD3C1D-C653-4CC2-BD59-7E5E643612C5}"/>
              </a:ext>
            </a:extLst>
          </p:cNvPr>
          <p:cNvSpPr/>
          <p:nvPr/>
        </p:nvSpPr>
        <p:spPr>
          <a:xfrm>
            <a:off x="9865894" y="512233"/>
            <a:ext cx="1879263" cy="5117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b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</a:rPr>
              <a:t> Group 2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1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Stakeholders</a:t>
            </a:r>
          </a:p>
        </p:txBody>
      </p:sp>
      <p:grpSp>
        <p:nvGrpSpPr>
          <p:cNvPr id="28" name="Group 27" descr="Step number 1"/>
          <p:cNvGrpSpPr/>
          <p:nvPr/>
        </p:nvGrpSpPr>
        <p:grpSpPr bwMode="gray">
          <a:xfrm>
            <a:off x="1555324" y="1182549"/>
            <a:ext cx="380382" cy="296049"/>
            <a:chOff x="6741828" y="1435344"/>
            <a:chExt cx="380382" cy="296049"/>
          </a:xfrm>
        </p:grpSpPr>
        <p:sp>
          <p:nvSpPr>
            <p:cNvPr id="31" name="Rectangle 30" descr="Step number 1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 descr="Small square with numeral 1 inside 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3" name="Text Placeholder 7"/>
          <p:cNvSpPr txBox="1">
            <a:spLocks/>
          </p:cNvSpPr>
          <p:nvPr/>
        </p:nvSpPr>
        <p:spPr>
          <a:xfrm>
            <a:off x="1959447" y="1264597"/>
            <a:ext cx="2526290" cy="5124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8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Primary Users</a:t>
            </a:r>
          </a:p>
        </p:txBody>
      </p:sp>
      <p:grpSp>
        <p:nvGrpSpPr>
          <p:cNvPr id="23" name="Group 22" descr="Step number 1"/>
          <p:cNvGrpSpPr/>
          <p:nvPr/>
        </p:nvGrpSpPr>
        <p:grpSpPr bwMode="gray">
          <a:xfrm>
            <a:off x="2776853" y="2866062"/>
            <a:ext cx="380382" cy="296049"/>
            <a:chOff x="6741828" y="1435344"/>
            <a:chExt cx="380382" cy="296049"/>
          </a:xfrm>
        </p:grpSpPr>
        <p:sp>
          <p:nvSpPr>
            <p:cNvPr id="25" name="Rectangle 24" descr="Step number 1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 descr="Small square with numeral 1 inside 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38" name="Group 37" descr="Step number 2"/>
          <p:cNvGrpSpPr/>
          <p:nvPr/>
        </p:nvGrpSpPr>
        <p:grpSpPr bwMode="gray">
          <a:xfrm>
            <a:off x="6798978" y="1321732"/>
            <a:ext cx="380382" cy="296049"/>
            <a:chOff x="6741828" y="1435344"/>
            <a:chExt cx="380382" cy="296049"/>
          </a:xfrm>
        </p:grpSpPr>
        <p:sp>
          <p:nvSpPr>
            <p:cNvPr id="39" name="Rectangle 38" descr="Step number 2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 descr="Small square with numeral 2 inside 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41" name="Text Placeholder 8"/>
          <p:cNvSpPr txBox="1">
            <a:spLocks/>
          </p:cNvSpPr>
          <p:nvPr/>
        </p:nvSpPr>
        <p:spPr>
          <a:xfrm>
            <a:off x="7251192" y="1330575"/>
            <a:ext cx="4579364" cy="190611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8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Secondary</a:t>
            </a: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Users</a:t>
            </a:r>
          </a:p>
        </p:txBody>
      </p:sp>
      <p:grpSp>
        <p:nvGrpSpPr>
          <p:cNvPr id="27" name="Group 26" descr="Step number 2"/>
          <p:cNvGrpSpPr/>
          <p:nvPr/>
        </p:nvGrpSpPr>
        <p:grpSpPr bwMode="gray">
          <a:xfrm>
            <a:off x="7086994" y="3143061"/>
            <a:ext cx="380382" cy="296049"/>
            <a:chOff x="6741828" y="1435344"/>
            <a:chExt cx="380382" cy="296049"/>
          </a:xfrm>
        </p:grpSpPr>
        <p:sp>
          <p:nvSpPr>
            <p:cNvPr id="29" name="Rectangle 28" descr="Step number 2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 descr="Small square with numeral 2 inside 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47" name="Picture 46" descr="SmartArt 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84" y="3505430"/>
            <a:ext cx="1021616" cy="1028208"/>
          </a:xfrm>
          <a:prstGeom prst="rect">
            <a:avLst/>
          </a:prstGeom>
        </p:spPr>
      </p:pic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07D4AC5C-D4ED-4E5C-8548-C975500346D1}"/>
              </a:ext>
            </a:extLst>
          </p:cNvPr>
          <p:cNvSpPr txBox="1">
            <a:spLocks/>
          </p:cNvSpPr>
          <p:nvPr/>
        </p:nvSpPr>
        <p:spPr>
          <a:xfrm>
            <a:off x="3278316" y="3043364"/>
            <a:ext cx="2526290" cy="5124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8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Providers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FAA1E438-9A76-4AC4-AF6B-CAAC8B0B44BD}"/>
              </a:ext>
            </a:extLst>
          </p:cNvPr>
          <p:cNvSpPr txBox="1">
            <a:spLocks/>
          </p:cNvSpPr>
          <p:nvPr/>
        </p:nvSpPr>
        <p:spPr>
          <a:xfrm>
            <a:off x="7607700" y="3260461"/>
            <a:ext cx="2526290" cy="5124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8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Team</a:t>
            </a:r>
          </a:p>
        </p:txBody>
      </p:sp>
      <p:sp>
        <p:nvSpPr>
          <p:cNvPr id="37" name="Rectangle 36" descr="More questions about Accessibility">
            <a:extLst>
              <a:ext uri="{FF2B5EF4-FFF2-40B4-BE49-F238E27FC236}">
                <a16:creationId xmlns:a16="http://schemas.microsoft.com/office/drawing/2014/main" id="{DCC02E2D-67D8-40D1-8C87-94A604CC2861}"/>
              </a:ext>
            </a:extLst>
          </p:cNvPr>
          <p:cNvSpPr/>
          <p:nvPr/>
        </p:nvSpPr>
        <p:spPr>
          <a:xfrm>
            <a:off x="9865894" y="512233"/>
            <a:ext cx="1879263" cy="5117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b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</a:rPr>
              <a:t> Group 2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anose="02020603050405020304" pitchFamily="18" charset="0"/>
            </a:endParaRPr>
          </a:p>
        </p:txBody>
      </p:sp>
      <p:grpSp>
        <p:nvGrpSpPr>
          <p:cNvPr id="42" name="Group 41" descr="Step number 1">
            <a:extLst>
              <a:ext uri="{FF2B5EF4-FFF2-40B4-BE49-F238E27FC236}">
                <a16:creationId xmlns:a16="http://schemas.microsoft.com/office/drawing/2014/main" id="{6B4814D9-A1D7-479E-84BF-C0E0CF2C4202}"/>
              </a:ext>
            </a:extLst>
          </p:cNvPr>
          <p:cNvGrpSpPr/>
          <p:nvPr/>
        </p:nvGrpSpPr>
        <p:grpSpPr bwMode="gray">
          <a:xfrm>
            <a:off x="4463586" y="4725476"/>
            <a:ext cx="380382" cy="296049"/>
            <a:chOff x="6741828" y="1435344"/>
            <a:chExt cx="380382" cy="296049"/>
          </a:xfrm>
        </p:grpSpPr>
        <p:sp>
          <p:nvSpPr>
            <p:cNvPr id="43" name="Rectangle 42" descr="Step number 1">
              <a:extLst>
                <a:ext uri="{FF2B5EF4-FFF2-40B4-BE49-F238E27FC236}">
                  <a16:creationId xmlns:a16="http://schemas.microsoft.com/office/drawing/2014/main" id="{F4EB7074-BB8F-4CF7-BF3C-BE6D8F3663E5}"/>
                </a:ext>
              </a:extLst>
            </p:cNvPr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 descr="Small square with numeral 1 inside ">
              <a:extLst>
                <a:ext uri="{FF2B5EF4-FFF2-40B4-BE49-F238E27FC236}">
                  <a16:creationId xmlns:a16="http://schemas.microsoft.com/office/drawing/2014/main" id="{2A94549A-91CF-4551-BBE2-A558DA1D827B}"/>
                </a:ext>
              </a:extLst>
            </p:cNvPr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6A004C5B-2A83-453E-9621-50984D8EDD71}"/>
              </a:ext>
            </a:extLst>
          </p:cNvPr>
          <p:cNvSpPr txBox="1">
            <a:spLocks/>
          </p:cNvSpPr>
          <p:nvPr/>
        </p:nvSpPr>
        <p:spPr>
          <a:xfrm>
            <a:off x="5018248" y="4854521"/>
            <a:ext cx="3561460" cy="86612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8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Academic Supervisor</a:t>
            </a:r>
          </a:p>
        </p:txBody>
      </p:sp>
    </p:spTree>
    <p:extLst>
      <p:ext uri="{BB962C8B-B14F-4D97-AF65-F5344CB8AC3E}">
        <p14:creationId xmlns:p14="http://schemas.microsoft.com/office/powerpoint/2010/main" val="182647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of Requirement Gathering</a:t>
            </a:r>
          </a:p>
        </p:txBody>
      </p:sp>
      <p:sp>
        <p:nvSpPr>
          <p:cNvPr id="84" name="Content Placeholder 5"/>
          <p:cNvSpPr txBox="1">
            <a:spLocks/>
          </p:cNvSpPr>
          <p:nvPr/>
        </p:nvSpPr>
        <p:spPr>
          <a:xfrm>
            <a:off x="1694691" y="1319496"/>
            <a:ext cx="9614285" cy="156296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8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i="0" dirty="0"/>
              <a:t>To effectively collect user needs and expectations, the following methods were employed:</a:t>
            </a:r>
            <a:r>
              <a:rPr lang="en-US" sz="1600" b="1" dirty="0"/>
              <a:t> </a:t>
            </a:r>
            <a:br>
              <a:rPr lang="en-US" sz="1600" b="1" dirty="0"/>
            </a:br>
            <a:endParaRPr lang="en-US" sz="2000" b="1" dirty="0"/>
          </a:p>
        </p:txBody>
      </p:sp>
      <p:grpSp>
        <p:nvGrpSpPr>
          <p:cNvPr id="85" name="Group 84" descr="Step number 1"/>
          <p:cNvGrpSpPr/>
          <p:nvPr/>
        </p:nvGrpSpPr>
        <p:grpSpPr bwMode="gray">
          <a:xfrm>
            <a:off x="3886561" y="2800313"/>
            <a:ext cx="380382" cy="296049"/>
            <a:chOff x="6741828" y="1435344"/>
            <a:chExt cx="380382" cy="296049"/>
          </a:xfrm>
        </p:grpSpPr>
        <p:sp>
          <p:nvSpPr>
            <p:cNvPr id="86" name="Rectangle 85" descr="Step number 1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 descr="Small square with numeral 1 inside 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88" name="Text Placeholder 1"/>
          <p:cNvSpPr txBox="1">
            <a:spLocks/>
          </p:cNvSpPr>
          <p:nvPr/>
        </p:nvSpPr>
        <p:spPr>
          <a:xfrm>
            <a:off x="4266943" y="2775419"/>
            <a:ext cx="2656721" cy="501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Interviews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3" name="Group 92" descr="Step number 2"/>
          <p:cNvGrpSpPr/>
          <p:nvPr/>
        </p:nvGrpSpPr>
        <p:grpSpPr bwMode="gray">
          <a:xfrm>
            <a:off x="3899407" y="3906293"/>
            <a:ext cx="380382" cy="296049"/>
            <a:chOff x="6741828" y="1435344"/>
            <a:chExt cx="380382" cy="296049"/>
          </a:xfrm>
        </p:grpSpPr>
        <p:sp>
          <p:nvSpPr>
            <p:cNvPr id="94" name="Rectangle 93" descr="Step number 2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 descr="Small square with numeral 2 inside 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96" name="Text Placeholder 3"/>
          <p:cNvSpPr txBox="1">
            <a:spLocks/>
          </p:cNvSpPr>
          <p:nvPr/>
        </p:nvSpPr>
        <p:spPr>
          <a:xfrm>
            <a:off x="4249571" y="3843735"/>
            <a:ext cx="3374164" cy="59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Survey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1" name="Group 100" descr="Step number 3"/>
          <p:cNvGrpSpPr/>
          <p:nvPr/>
        </p:nvGrpSpPr>
        <p:grpSpPr bwMode="gray">
          <a:xfrm>
            <a:off x="3918499" y="5097994"/>
            <a:ext cx="380382" cy="296049"/>
            <a:chOff x="6741828" y="1435344"/>
            <a:chExt cx="380382" cy="296049"/>
          </a:xfrm>
        </p:grpSpPr>
        <p:sp>
          <p:nvSpPr>
            <p:cNvPr id="102" name="Rectangle 101" descr="Step number 3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 descr="Small square with numeral 3 inside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104" name="Text Placeholder 4"/>
          <p:cNvSpPr txBox="1">
            <a:spLocks/>
          </p:cNvSpPr>
          <p:nvPr/>
        </p:nvSpPr>
        <p:spPr>
          <a:xfrm>
            <a:off x="4329888" y="5114997"/>
            <a:ext cx="4013870" cy="5462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Observations</a:t>
            </a:r>
          </a:p>
        </p:txBody>
      </p:sp>
      <p:pic>
        <p:nvPicPr>
          <p:cNvPr id="110" name="Picture 109" descr="Alternative text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98" y="5538504"/>
            <a:ext cx="1229786" cy="958145"/>
          </a:xfrm>
          <a:prstGeom prst="rect">
            <a:avLst/>
          </a:prstGeom>
        </p:spPr>
      </p:pic>
      <p:sp>
        <p:nvSpPr>
          <p:cNvPr id="30" name="Rectangle 29" descr="More questions about Accessibility">
            <a:extLst>
              <a:ext uri="{FF2B5EF4-FFF2-40B4-BE49-F238E27FC236}">
                <a16:creationId xmlns:a16="http://schemas.microsoft.com/office/drawing/2014/main" id="{87BF126B-2FF1-4AB3-92E3-294A5F93FD22}"/>
              </a:ext>
            </a:extLst>
          </p:cNvPr>
          <p:cNvSpPr/>
          <p:nvPr/>
        </p:nvSpPr>
        <p:spPr>
          <a:xfrm>
            <a:off x="9865894" y="512233"/>
            <a:ext cx="1879263" cy="5117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b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</a:rPr>
              <a:t> Group 2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76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Used</a:t>
            </a:r>
          </a:p>
        </p:txBody>
      </p:sp>
      <p:grpSp>
        <p:nvGrpSpPr>
          <p:cNvPr id="28" name="Group 27" descr="Step number 1"/>
          <p:cNvGrpSpPr/>
          <p:nvPr/>
        </p:nvGrpSpPr>
        <p:grpSpPr bwMode="gray">
          <a:xfrm>
            <a:off x="1945289" y="1820681"/>
            <a:ext cx="380382" cy="296049"/>
            <a:chOff x="6741828" y="1435344"/>
            <a:chExt cx="380382" cy="296049"/>
          </a:xfrm>
        </p:grpSpPr>
        <p:sp>
          <p:nvSpPr>
            <p:cNvPr id="31" name="Rectangle 30" descr="Step number 1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 descr="Small square with numeral 1 inside 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3" name="Text Placeholder 7"/>
          <p:cNvSpPr txBox="1">
            <a:spLocks/>
          </p:cNvSpPr>
          <p:nvPr/>
        </p:nvSpPr>
        <p:spPr>
          <a:xfrm>
            <a:off x="2349412" y="1902729"/>
            <a:ext cx="2426122" cy="5124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8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</a:t>
            </a:r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Forms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" name="Group 22" descr="Step number 1"/>
          <p:cNvGrpSpPr/>
          <p:nvPr/>
        </p:nvGrpSpPr>
        <p:grpSpPr bwMode="gray">
          <a:xfrm>
            <a:off x="2776853" y="3911603"/>
            <a:ext cx="380382" cy="296049"/>
            <a:chOff x="6741828" y="1435344"/>
            <a:chExt cx="380382" cy="296049"/>
          </a:xfrm>
        </p:grpSpPr>
        <p:sp>
          <p:nvSpPr>
            <p:cNvPr id="25" name="Rectangle 24" descr="Step number 1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 descr="Small square with numeral 1 inside 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38" name="Group 37" descr="Step number 2"/>
          <p:cNvGrpSpPr/>
          <p:nvPr/>
        </p:nvGrpSpPr>
        <p:grpSpPr bwMode="gray">
          <a:xfrm>
            <a:off x="7188943" y="1959864"/>
            <a:ext cx="380382" cy="296049"/>
            <a:chOff x="6741828" y="1435344"/>
            <a:chExt cx="380382" cy="296049"/>
          </a:xfrm>
        </p:grpSpPr>
        <p:sp>
          <p:nvSpPr>
            <p:cNvPr id="39" name="Rectangle 38" descr="Step number 2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 descr="Small square with numeral 2 inside 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41" name="Text Placeholder 8"/>
          <p:cNvSpPr txBox="1">
            <a:spLocks/>
          </p:cNvSpPr>
          <p:nvPr/>
        </p:nvSpPr>
        <p:spPr>
          <a:xfrm>
            <a:off x="7641157" y="1968707"/>
            <a:ext cx="3686097" cy="64008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8000"/>
              </a:lnSpc>
            </a:pP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Whatsapp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7" name="Group 26" descr="Step number 2"/>
          <p:cNvGrpSpPr/>
          <p:nvPr/>
        </p:nvGrpSpPr>
        <p:grpSpPr bwMode="gray">
          <a:xfrm>
            <a:off x="7879694" y="3892553"/>
            <a:ext cx="380382" cy="296049"/>
            <a:chOff x="6741828" y="1435344"/>
            <a:chExt cx="380382" cy="296049"/>
          </a:xfrm>
        </p:grpSpPr>
        <p:sp>
          <p:nvSpPr>
            <p:cNvPr id="29" name="Rectangle 28" descr="Step number 2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 descr="Small square with numeral 2 inside 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47" name="Picture 46" descr="SmartArt 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84" y="3505430"/>
            <a:ext cx="1021616" cy="1028208"/>
          </a:xfrm>
          <a:prstGeom prst="rect">
            <a:avLst/>
          </a:prstGeom>
        </p:spPr>
      </p:pic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07D4AC5C-D4ED-4E5C-8548-C975500346D1}"/>
              </a:ext>
            </a:extLst>
          </p:cNvPr>
          <p:cNvSpPr txBox="1">
            <a:spLocks/>
          </p:cNvSpPr>
          <p:nvPr/>
        </p:nvSpPr>
        <p:spPr>
          <a:xfrm>
            <a:off x="3157235" y="3991938"/>
            <a:ext cx="3392904" cy="57196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8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 Word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FAA1E438-9A76-4AC4-AF6B-CAAC8B0B44BD}"/>
              </a:ext>
            </a:extLst>
          </p:cNvPr>
          <p:cNvSpPr txBox="1">
            <a:spLocks/>
          </p:cNvSpPr>
          <p:nvPr/>
        </p:nvSpPr>
        <p:spPr>
          <a:xfrm>
            <a:off x="8210826" y="3955011"/>
            <a:ext cx="2644941" cy="56651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8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Sheets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ectangle 36" descr="More questions about Accessibility">
            <a:extLst>
              <a:ext uri="{FF2B5EF4-FFF2-40B4-BE49-F238E27FC236}">
                <a16:creationId xmlns:a16="http://schemas.microsoft.com/office/drawing/2014/main" id="{F58C0F2B-06FA-43C8-BAAC-DA8927CB1D7F}"/>
              </a:ext>
            </a:extLst>
          </p:cNvPr>
          <p:cNvSpPr/>
          <p:nvPr/>
        </p:nvSpPr>
        <p:spPr>
          <a:xfrm>
            <a:off x="9865894" y="512233"/>
            <a:ext cx="1879263" cy="5117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b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</a:rPr>
              <a:t> Group 2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80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Survey Results and Summary</a:t>
            </a:r>
          </a:p>
        </p:txBody>
      </p:sp>
      <p:sp>
        <p:nvSpPr>
          <p:cNvPr id="29" name="Content Placeholder 5"/>
          <p:cNvSpPr txBox="1">
            <a:spLocks/>
          </p:cNvSpPr>
          <p:nvPr/>
        </p:nvSpPr>
        <p:spPr>
          <a:xfrm>
            <a:off x="2007126" y="2035813"/>
            <a:ext cx="4274510" cy="9276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8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Would Users use the App?</a:t>
            </a:r>
          </a:p>
          <a:p>
            <a:pPr algn="l">
              <a:lnSpc>
                <a:spcPct val="108000"/>
              </a:lnSpc>
            </a:pP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lnSpc>
                <a:spcPct val="108000"/>
              </a:lnSpc>
            </a:pP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8" name="Picture 47" descr="Chart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27" y="5256767"/>
            <a:ext cx="1288512" cy="1121006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3F050D9-D094-41C0-B294-D77A984CEE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1886900"/>
              </p:ext>
            </p:extLst>
          </p:nvPr>
        </p:nvGraphicFramePr>
        <p:xfrm>
          <a:off x="6096000" y="1037397"/>
          <a:ext cx="4744443" cy="4369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FC311B62-026E-418A-82BC-7C57069B8096}"/>
              </a:ext>
            </a:extLst>
          </p:cNvPr>
          <p:cNvSpPr txBox="1">
            <a:spLocks/>
          </p:cNvSpPr>
          <p:nvPr/>
        </p:nvSpPr>
        <p:spPr>
          <a:xfrm>
            <a:off x="2271138" y="4583971"/>
            <a:ext cx="9198811" cy="15780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8000"/>
              </a:lnSpc>
            </a:pP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This show that 93.8% of the survey respondents would find a mobile app useful for diagnosing dashboard warning lights and engine sounds</a:t>
            </a:r>
          </a:p>
          <a:p>
            <a:pPr algn="l">
              <a:lnSpc>
                <a:spcPct val="108000"/>
              </a:lnSpc>
            </a:pP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  <a:p>
            <a:pPr algn="l">
              <a:lnSpc>
                <a:spcPct val="108000"/>
              </a:lnSpc>
            </a:pP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Rectangle 26" descr="More questions about Accessibility">
            <a:extLst>
              <a:ext uri="{FF2B5EF4-FFF2-40B4-BE49-F238E27FC236}">
                <a16:creationId xmlns:a16="http://schemas.microsoft.com/office/drawing/2014/main" id="{7C13030E-7B04-4A5F-8012-8EBEC61D5696}"/>
              </a:ext>
            </a:extLst>
          </p:cNvPr>
          <p:cNvSpPr/>
          <p:nvPr/>
        </p:nvSpPr>
        <p:spPr>
          <a:xfrm>
            <a:off x="9865894" y="512233"/>
            <a:ext cx="1879263" cy="5117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b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</a:rPr>
              <a:t> Group 2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Survey Results and Summary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C8010E-6ED8-43C5-BF72-68600B9B12EF}"/>
              </a:ext>
            </a:extLst>
          </p:cNvPr>
          <p:cNvSpPr/>
          <p:nvPr/>
        </p:nvSpPr>
        <p:spPr>
          <a:xfrm>
            <a:off x="1713391" y="1266745"/>
            <a:ext cx="5788240" cy="61141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08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Faced By Car Owners</a:t>
            </a:r>
          </a:p>
        </p:txBody>
      </p:sp>
      <p:grpSp>
        <p:nvGrpSpPr>
          <p:cNvPr id="31" name="Group 30" descr="Step number 1">
            <a:extLst>
              <a:ext uri="{FF2B5EF4-FFF2-40B4-BE49-F238E27FC236}">
                <a16:creationId xmlns:a16="http://schemas.microsoft.com/office/drawing/2014/main" id="{6A6055F5-E39D-4074-8C6F-02006FCAE5A8}"/>
              </a:ext>
            </a:extLst>
          </p:cNvPr>
          <p:cNvGrpSpPr/>
          <p:nvPr/>
        </p:nvGrpSpPr>
        <p:grpSpPr bwMode="gray">
          <a:xfrm>
            <a:off x="1713391" y="2047307"/>
            <a:ext cx="380382" cy="296049"/>
            <a:chOff x="6741828" y="1435344"/>
            <a:chExt cx="380382" cy="296049"/>
          </a:xfrm>
        </p:grpSpPr>
        <p:sp>
          <p:nvSpPr>
            <p:cNvPr id="32" name="Rectangle 31" descr="Step number 1">
              <a:extLst>
                <a:ext uri="{FF2B5EF4-FFF2-40B4-BE49-F238E27FC236}">
                  <a16:creationId xmlns:a16="http://schemas.microsoft.com/office/drawing/2014/main" id="{7A1C79D7-AF06-41F8-B439-2496DF13E1D8}"/>
                </a:ext>
              </a:extLst>
            </p:cNvPr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 descr="Small square with numeral 1 inside ">
              <a:extLst>
                <a:ext uri="{FF2B5EF4-FFF2-40B4-BE49-F238E27FC236}">
                  <a16:creationId xmlns:a16="http://schemas.microsoft.com/office/drawing/2014/main" id="{BEEE1CCD-0535-4C61-B9F8-E616260D281B}"/>
                </a:ext>
              </a:extLst>
            </p:cNvPr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5C8F1BE-1EBE-4B2E-A5DC-105FDDED9935}"/>
              </a:ext>
            </a:extLst>
          </p:cNvPr>
          <p:cNvSpPr/>
          <p:nvPr/>
        </p:nvSpPr>
        <p:spPr>
          <a:xfrm>
            <a:off x="2145614" y="2047307"/>
            <a:ext cx="4752336" cy="374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080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Don’t know the meaning of warning lights</a:t>
            </a:r>
          </a:p>
        </p:txBody>
      </p:sp>
      <p:grpSp>
        <p:nvGrpSpPr>
          <p:cNvPr id="39" name="Group 38" descr="Step number 2">
            <a:extLst>
              <a:ext uri="{FF2B5EF4-FFF2-40B4-BE49-F238E27FC236}">
                <a16:creationId xmlns:a16="http://schemas.microsoft.com/office/drawing/2014/main" id="{6A823E97-98B5-46D0-BC73-B55655C55196}"/>
              </a:ext>
            </a:extLst>
          </p:cNvPr>
          <p:cNvGrpSpPr/>
          <p:nvPr/>
        </p:nvGrpSpPr>
        <p:grpSpPr bwMode="gray">
          <a:xfrm>
            <a:off x="1713391" y="2614554"/>
            <a:ext cx="380382" cy="296049"/>
            <a:chOff x="6741828" y="1435344"/>
            <a:chExt cx="380382" cy="296049"/>
          </a:xfrm>
        </p:grpSpPr>
        <p:sp>
          <p:nvSpPr>
            <p:cNvPr id="40" name="Rectangle 39" descr="Step number 2">
              <a:extLst>
                <a:ext uri="{FF2B5EF4-FFF2-40B4-BE49-F238E27FC236}">
                  <a16:creationId xmlns:a16="http://schemas.microsoft.com/office/drawing/2014/main" id="{59C04343-EBDC-4457-9884-F0891E55B933}"/>
                </a:ext>
              </a:extLst>
            </p:cNvPr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 descr="Small square with numeral 2 inside ">
              <a:extLst>
                <a:ext uri="{FF2B5EF4-FFF2-40B4-BE49-F238E27FC236}">
                  <a16:creationId xmlns:a16="http://schemas.microsoft.com/office/drawing/2014/main" id="{996F8C6F-26C5-4A10-A8BD-A662C982869A}"/>
                </a:ext>
              </a:extLst>
            </p:cNvPr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1933D1E-9888-41DE-87BE-9758A7593C88}"/>
              </a:ext>
            </a:extLst>
          </p:cNvPr>
          <p:cNvSpPr/>
          <p:nvPr/>
        </p:nvSpPr>
        <p:spPr>
          <a:xfrm>
            <a:off x="2170239" y="2574106"/>
            <a:ext cx="4274510" cy="374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08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Cost of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Repairs</a:t>
            </a:r>
          </a:p>
        </p:txBody>
      </p:sp>
      <p:grpSp>
        <p:nvGrpSpPr>
          <p:cNvPr id="44" name="Group 43" descr="Step number 2">
            <a:extLst>
              <a:ext uri="{FF2B5EF4-FFF2-40B4-BE49-F238E27FC236}">
                <a16:creationId xmlns:a16="http://schemas.microsoft.com/office/drawing/2014/main" id="{CAA8B6B0-571B-443E-8EA6-CE6E926855EB}"/>
              </a:ext>
            </a:extLst>
          </p:cNvPr>
          <p:cNvGrpSpPr/>
          <p:nvPr/>
        </p:nvGrpSpPr>
        <p:grpSpPr bwMode="gray">
          <a:xfrm>
            <a:off x="1713391" y="3143372"/>
            <a:ext cx="380382" cy="296049"/>
            <a:chOff x="6741828" y="1435344"/>
            <a:chExt cx="380382" cy="296049"/>
          </a:xfrm>
        </p:grpSpPr>
        <p:sp>
          <p:nvSpPr>
            <p:cNvPr id="45" name="Rectangle 44" descr="Step number 2">
              <a:extLst>
                <a:ext uri="{FF2B5EF4-FFF2-40B4-BE49-F238E27FC236}">
                  <a16:creationId xmlns:a16="http://schemas.microsoft.com/office/drawing/2014/main" id="{0EC9B08E-C20F-4D79-B265-4BA01303DA47}"/>
                </a:ext>
              </a:extLst>
            </p:cNvPr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 descr="Small square with numeral 2 inside ">
              <a:extLst>
                <a:ext uri="{FF2B5EF4-FFF2-40B4-BE49-F238E27FC236}">
                  <a16:creationId xmlns:a16="http://schemas.microsoft.com/office/drawing/2014/main" id="{8BA0AFD2-703B-4EDA-B1DD-5A3CBBA995A8}"/>
                </a:ext>
              </a:extLst>
            </p:cNvPr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48" name="Picture 47" descr="Chart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74" y="5470745"/>
            <a:ext cx="1288512" cy="112100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CF0EFE6-61B6-4444-89A1-2E24380037ED}"/>
              </a:ext>
            </a:extLst>
          </p:cNvPr>
          <p:cNvSpPr/>
          <p:nvPr/>
        </p:nvSpPr>
        <p:spPr>
          <a:xfrm>
            <a:off x="2093773" y="3143707"/>
            <a:ext cx="4752336" cy="374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080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Lack of trust in Mechanics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E7EC37-C1A9-46FD-84F9-5F418E8541B4}"/>
              </a:ext>
            </a:extLst>
          </p:cNvPr>
          <p:cNvSpPr/>
          <p:nvPr/>
        </p:nvSpPr>
        <p:spPr>
          <a:xfrm>
            <a:off x="2095069" y="3687510"/>
            <a:ext cx="4752336" cy="374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080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Programs Disrupted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514817-ACE8-4CD9-8FAE-EF5F7E6BACEF}"/>
              </a:ext>
            </a:extLst>
          </p:cNvPr>
          <p:cNvSpPr/>
          <p:nvPr/>
        </p:nvSpPr>
        <p:spPr>
          <a:xfrm>
            <a:off x="2095069" y="4219808"/>
            <a:ext cx="4752336" cy="374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080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Difficulties to find Mechanics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D7D837-F0EA-49D4-AA53-894D852A9568}"/>
              </a:ext>
            </a:extLst>
          </p:cNvPr>
          <p:cNvSpPr/>
          <p:nvPr/>
        </p:nvSpPr>
        <p:spPr>
          <a:xfrm>
            <a:off x="2048868" y="4743401"/>
            <a:ext cx="4752336" cy="374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080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Car won’t start</a:t>
            </a:r>
          </a:p>
        </p:txBody>
      </p:sp>
      <p:grpSp>
        <p:nvGrpSpPr>
          <p:cNvPr id="23" name="Group 22" descr="Step number 2">
            <a:extLst>
              <a:ext uri="{FF2B5EF4-FFF2-40B4-BE49-F238E27FC236}">
                <a16:creationId xmlns:a16="http://schemas.microsoft.com/office/drawing/2014/main" id="{E83317CC-4B68-4177-A723-72DD7AE405A4}"/>
              </a:ext>
            </a:extLst>
          </p:cNvPr>
          <p:cNvGrpSpPr/>
          <p:nvPr/>
        </p:nvGrpSpPr>
        <p:grpSpPr bwMode="gray">
          <a:xfrm>
            <a:off x="1713391" y="3681590"/>
            <a:ext cx="380382" cy="296049"/>
            <a:chOff x="6741828" y="1435344"/>
            <a:chExt cx="380382" cy="296049"/>
          </a:xfrm>
        </p:grpSpPr>
        <p:sp>
          <p:nvSpPr>
            <p:cNvPr id="24" name="Rectangle 23" descr="Step number 2">
              <a:extLst>
                <a:ext uri="{FF2B5EF4-FFF2-40B4-BE49-F238E27FC236}">
                  <a16:creationId xmlns:a16="http://schemas.microsoft.com/office/drawing/2014/main" id="{94A22C23-D61F-47E0-A663-D62DB94D0AF8}"/>
                </a:ext>
              </a:extLst>
            </p:cNvPr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 descr="Small square with numeral 2 inside ">
              <a:extLst>
                <a:ext uri="{FF2B5EF4-FFF2-40B4-BE49-F238E27FC236}">
                  <a16:creationId xmlns:a16="http://schemas.microsoft.com/office/drawing/2014/main" id="{63D9DB2E-CC7A-4330-AB2B-CC1D6A932E16}"/>
                </a:ext>
              </a:extLst>
            </p:cNvPr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6" name="Group 25" descr="Step number 2">
            <a:extLst>
              <a:ext uri="{FF2B5EF4-FFF2-40B4-BE49-F238E27FC236}">
                <a16:creationId xmlns:a16="http://schemas.microsoft.com/office/drawing/2014/main" id="{0F5632B9-BAF7-486B-A154-290B60BDB48A}"/>
              </a:ext>
            </a:extLst>
          </p:cNvPr>
          <p:cNvGrpSpPr/>
          <p:nvPr/>
        </p:nvGrpSpPr>
        <p:grpSpPr bwMode="gray">
          <a:xfrm>
            <a:off x="1708017" y="4208781"/>
            <a:ext cx="380382" cy="296049"/>
            <a:chOff x="6741828" y="1435344"/>
            <a:chExt cx="380382" cy="296049"/>
          </a:xfrm>
        </p:grpSpPr>
        <p:sp>
          <p:nvSpPr>
            <p:cNvPr id="27" name="Rectangle 26" descr="Step number 2">
              <a:extLst>
                <a:ext uri="{FF2B5EF4-FFF2-40B4-BE49-F238E27FC236}">
                  <a16:creationId xmlns:a16="http://schemas.microsoft.com/office/drawing/2014/main" id="{B687BC64-1133-4672-8C39-3FE34CA71BB6}"/>
                </a:ext>
              </a:extLst>
            </p:cNvPr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 descr="Small square with numeral 2 inside ">
              <a:extLst>
                <a:ext uri="{FF2B5EF4-FFF2-40B4-BE49-F238E27FC236}">
                  <a16:creationId xmlns:a16="http://schemas.microsoft.com/office/drawing/2014/main" id="{AB754F8E-C765-4AA6-A0A1-370694ED85A0}"/>
                </a:ext>
              </a:extLst>
            </p:cNvPr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35" name="Group 34" descr="Step number 2">
            <a:extLst>
              <a:ext uri="{FF2B5EF4-FFF2-40B4-BE49-F238E27FC236}">
                <a16:creationId xmlns:a16="http://schemas.microsoft.com/office/drawing/2014/main" id="{D166A5D1-2639-4A3F-BC93-E77C537A6135}"/>
              </a:ext>
            </a:extLst>
          </p:cNvPr>
          <p:cNvGrpSpPr/>
          <p:nvPr/>
        </p:nvGrpSpPr>
        <p:grpSpPr bwMode="gray">
          <a:xfrm>
            <a:off x="1714687" y="4766049"/>
            <a:ext cx="380382" cy="296049"/>
            <a:chOff x="6741828" y="1435344"/>
            <a:chExt cx="380382" cy="296049"/>
          </a:xfrm>
        </p:grpSpPr>
        <p:sp>
          <p:nvSpPr>
            <p:cNvPr id="36" name="Rectangle 35" descr="Step number 2">
              <a:extLst>
                <a:ext uri="{FF2B5EF4-FFF2-40B4-BE49-F238E27FC236}">
                  <a16:creationId xmlns:a16="http://schemas.microsoft.com/office/drawing/2014/main" id="{A6913D78-9051-44A0-9E2D-1909297AE3BA}"/>
                </a:ext>
              </a:extLst>
            </p:cNvPr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 descr="Small square with numeral 2 inside ">
              <a:extLst>
                <a:ext uri="{FF2B5EF4-FFF2-40B4-BE49-F238E27FC236}">
                  <a16:creationId xmlns:a16="http://schemas.microsoft.com/office/drawing/2014/main" id="{EBDF429C-11A7-472F-95BD-0A93B5C75E45}"/>
                </a:ext>
              </a:extLst>
            </p:cNvPr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047A671-9C8F-49B9-A786-FBA91CBBCB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4075195"/>
              </p:ext>
            </p:extLst>
          </p:nvPr>
        </p:nvGraphicFramePr>
        <p:xfrm>
          <a:off x="6096000" y="1962263"/>
          <a:ext cx="6809577" cy="4199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" name="Rectangle 37" descr="More questions about Accessibility">
            <a:extLst>
              <a:ext uri="{FF2B5EF4-FFF2-40B4-BE49-F238E27FC236}">
                <a16:creationId xmlns:a16="http://schemas.microsoft.com/office/drawing/2014/main" id="{A48DF244-B334-4632-9C0D-649591761C79}"/>
              </a:ext>
            </a:extLst>
          </p:cNvPr>
          <p:cNvSpPr/>
          <p:nvPr/>
        </p:nvSpPr>
        <p:spPr>
          <a:xfrm>
            <a:off x="9865894" y="512233"/>
            <a:ext cx="1879263" cy="5117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b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</a:rPr>
              <a:t> Group 2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14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Survey Results and Summary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C8010E-6ED8-43C5-BF72-68600B9B12EF}"/>
              </a:ext>
            </a:extLst>
          </p:cNvPr>
          <p:cNvSpPr/>
          <p:nvPr/>
        </p:nvSpPr>
        <p:spPr>
          <a:xfrm>
            <a:off x="1713391" y="1266745"/>
            <a:ext cx="5788240" cy="61141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08000"/>
              </a:lnSpc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 Desired Features</a:t>
            </a:r>
          </a:p>
        </p:txBody>
      </p:sp>
      <p:grpSp>
        <p:nvGrpSpPr>
          <p:cNvPr id="31" name="Group 30" descr="Step number 1">
            <a:extLst>
              <a:ext uri="{FF2B5EF4-FFF2-40B4-BE49-F238E27FC236}">
                <a16:creationId xmlns:a16="http://schemas.microsoft.com/office/drawing/2014/main" id="{6A6055F5-E39D-4074-8C6F-02006FCAE5A8}"/>
              </a:ext>
            </a:extLst>
          </p:cNvPr>
          <p:cNvGrpSpPr/>
          <p:nvPr/>
        </p:nvGrpSpPr>
        <p:grpSpPr bwMode="gray">
          <a:xfrm>
            <a:off x="1713391" y="2047307"/>
            <a:ext cx="380382" cy="296049"/>
            <a:chOff x="6741828" y="1435344"/>
            <a:chExt cx="380382" cy="296049"/>
          </a:xfrm>
        </p:grpSpPr>
        <p:sp>
          <p:nvSpPr>
            <p:cNvPr id="32" name="Rectangle 31" descr="Step number 1">
              <a:extLst>
                <a:ext uri="{FF2B5EF4-FFF2-40B4-BE49-F238E27FC236}">
                  <a16:creationId xmlns:a16="http://schemas.microsoft.com/office/drawing/2014/main" id="{7A1C79D7-AF06-41F8-B439-2496DF13E1D8}"/>
                </a:ext>
              </a:extLst>
            </p:cNvPr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 descr="Small square with numeral 1 inside ">
              <a:extLst>
                <a:ext uri="{FF2B5EF4-FFF2-40B4-BE49-F238E27FC236}">
                  <a16:creationId xmlns:a16="http://schemas.microsoft.com/office/drawing/2014/main" id="{BEEE1CCD-0535-4C61-B9F8-E616260D281B}"/>
                </a:ext>
              </a:extLst>
            </p:cNvPr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5C8F1BE-1EBE-4B2E-A5DC-105FDDED9935}"/>
              </a:ext>
            </a:extLst>
          </p:cNvPr>
          <p:cNvSpPr/>
          <p:nvPr/>
        </p:nvSpPr>
        <p:spPr>
          <a:xfrm>
            <a:off x="2145614" y="2047307"/>
            <a:ext cx="4752336" cy="374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080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Explanation of Faults</a:t>
            </a:r>
          </a:p>
        </p:txBody>
      </p:sp>
      <p:grpSp>
        <p:nvGrpSpPr>
          <p:cNvPr id="39" name="Group 38" descr="Step number 2">
            <a:extLst>
              <a:ext uri="{FF2B5EF4-FFF2-40B4-BE49-F238E27FC236}">
                <a16:creationId xmlns:a16="http://schemas.microsoft.com/office/drawing/2014/main" id="{6A823E97-98B5-46D0-BC73-B55655C55196}"/>
              </a:ext>
            </a:extLst>
          </p:cNvPr>
          <p:cNvGrpSpPr/>
          <p:nvPr/>
        </p:nvGrpSpPr>
        <p:grpSpPr bwMode="gray">
          <a:xfrm>
            <a:off x="1713391" y="2614554"/>
            <a:ext cx="380382" cy="296049"/>
            <a:chOff x="6741828" y="1435344"/>
            <a:chExt cx="380382" cy="296049"/>
          </a:xfrm>
        </p:grpSpPr>
        <p:sp>
          <p:nvSpPr>
            <p:cNvPr id="40" name="Rectangle 39" descr="Step number 2">
              <a:extLst>
                <a:ext uri="{FF2B5EF4-FFF2-40B4-BE49-F238E27FC236}">
                  <a16:creationId xmlns:a16="http://schemas.microsoft.com/office/drawing/2014/main" id="{59C04343-EBDC-4457-9884-F0891E55B933}"/>
                </a:ext>
              </a:extLst>
            </p:cNvPr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 descr="Small square with numeral 2 inside ">
              <a:extLst>
                <a:ext uri="{FF2B5EF4-FFF2-40B4-BE49-F238E27FC236}">
                  <a16:creationId xmlns:a16="http://schemas.microsoft.com/office/drawing/2014/main" id="{996F8C6F-26C5-4A10-A8BD-A662C982869A}"/>
                </a:ext>
              </a:extLst>
            </p:cNvPr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1933D1E-9888-41DE-87BE-9758A7593C88}"/>
              </a:ext>
            </a:extLst>
          </p:cNvPr>
          <p:cNvSpPr/>
          <p:nvPr/>
        </p:nvSpPr>
        <p:spPr>
          <a:xfrm>
            <a:off x="2170239" y="2574106"/>
            <a:ext cx="4274510" cy="343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08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Step-by-step repair guides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44" name="Group 43" descr="Step number 2">
            <a:extLst>
              <a:ext uri="{FF2B5EF4-FFF2-40B4-BE49-F238E27FC236}">
                <a16:creationId xmlns:a16="http://schemas.microsoft.com/office/drawing/2014/main" id="{CAA8B6B0-571B-443E-8EA6-CE6E926855EB}"/>
              </a:ext>
            </a:extLst>
          </p:cNvPr>
          <p:cNvGrpSpPr/>
          <p:nvPr/>
        </p:nvGrpSpPr>
        <p:grpSpPr bwMode="gray">
          <a:xfrm>
            <a:off x="1713391" y="3143372"/>
            <a:ext cx="380382" cy="296049"/>
            <a:chOff x="6741828" y="1435344"/>
            <a:chExt cx="380382" cy="296049"/>
          </a:xfrm>
        </p:grpSpPr>
        <p:sp>
          <p:nvSpPr>
            <p:cNvPr id="45" name="Rectangle 44" descr="Step number 2">
              <a:extLst>
                <a:ext uri="{FF2B5EF4-FFF2-40B4-BE49-F238E27FC236}">
                  <a16:creationId xmlns:a16="http://schemas.microsoft.com/office/drawing/2014/main" id="{0EC9B08E-C20F-4D79-B265-4BA01303DA47}"/>
                </a:ext>
              </a:extLst>
            </p:cNvPr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 descr="Small square with numeral 2 inside ">
              <a:extLst>
                <a:ext uri="{FF2B5EF4-FFF2-40B4-BE49-F238E27FC236}">
                  <a16:creationId xmlns:a16="http://schemas.microsoft.com/office/drawing/2014/main" id="{8BA0AFD2-703B-4EDA-B1DD-5A3CBBA995A8}"/>
                </a:ext>
              </a:extLst>
            </p:cNvPr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48" name="Picture 47" descr="Chart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74" y="5470745"/>
            <a:ext cx="1288512" cy="112100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CF0EFE6-61B6-4444-89A1-2E24380037ED}"/>
              </a:ext>
            </a:extLst>
          </p:cNvPr>
          <p:cNvSpPr/>
          <p:nvPr/>
        </p:nvSpPr>
        <p:spPr>
          <a:xfrm>
            <a:off x="2093773" y="3143707"/>
            <a:ext cx="4752336" cy="374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080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Sound Analysis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E7EC37-C1A9-46FD-84F9-5F418E8541B4}"/>
              </a:ext>
            </a:extLst>
          </p:cNvPr>
          <p:cNvSpPr/>
          <p:nvPr/>
        </p:nvSpPr>
        <p:spPr>
          <a:xfrm>
            <a:off x="2095069" y="3687510"/>
            <a:ext cx="4752336" cy="374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080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Offline Access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514817-ACE8-4CD9-8FAE-EF5F7E6BACEF}"/>
              </a:ext>
            </a:extLst>
          </p:cNvPr>
          <p:cNvSpPr/>
          <p:nvPr/>
        </p:nvSpPr>
        <p:spPr>
          <a:xfrm>
            <a:off x="2095069" y="4219808"/>
            <a:ext cx="4752336" cy="374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080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Urgency Level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D7D837-F0EA-49D4-AA53-894D852A9568}"/>
              </a:ext>
            </a:extLst>
          </p:cNvPr>
          <p:cNvSpPr/>
          <p:nvPr/>
        </p:nvSpPr>
        <p:spPr>
          <a:xfrm>
            <a:off x="2048868" y="4743401"/>
            <a:ext cx="4752336" cy="374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080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Camera-Based recognition</a:t>
            </a:r>
          </a:p>
        </p:txBody>
      </p:sp>
      <p:grpSp>
        <p:nvGrpSpPr>
          <p:cNvPr id="23" name="Group 22" descr="Step number 2">
            <a:extLst>
              <a:ext uri="{FF2B5EF4-FFF2-40B4-BE49-F238E27FC236}">
                <a16:creationId xmlns:a16="http://schemas.microsoft.com/office/drawing/2014/main" id="{E83317CC-4B68-4177-A723-72DD7AE405A4}"/>
              </a:ext>
            </a:extLst>
          </p:cNvPr>
          <p:cNvGrpSpPr/>
          <p:nvPr/>
        </p:nvGrpSpPr>
        <p:grpSpPr bwMode="gray">
          <a:xfrm>
            <a:off x="1713391" y="3681590"/>
            <a:ext cx="380382" cy="296049"/>
            <a:chOff x="6741828" y="1435344"/>
            <a:chExt cx="380382" cy="296049"/>
          </a:xfrm>
        </p:grpSpPr>
        <p:sp>
          <p:nvSpPr>
            <p:cNvPr id="24" name="Rectangle 23" descr="Step number 2">
              <a:extLst>
                <a:ext uri="{FF2B5EF4-FFF2-40B4-BE49-F238E27FC236}">
                  <a16:creationId xmlns:a16="http://schemas.microsoft.com/office/drawing/2014/main" id="{94A22C23-D61F-47E0-A663-D62DB94D0AF8}"/>
                </a:ext>
              </a:extLst>
            </p:cNvPr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 descr="Small square with numeral 2 inside ">
              <a:extLst>
                <a:ext uri="{FF2B5EF4-FFF2-40B4-BE49-F238E27FC236}">
                  <a16:creationId xmlns:a16="http://schemas.microsoft.com/office/drawing/2014/main" id="{63D9DB2E-CC7A-4330-AB2B-CC1D6A932E16}"/>
                </a:ext>
              </a:extLst>
            </p:cNvPr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6" name="Group 25" descr="Step number 2">
            <a:extLst>
              <a:ext uri="{FF2B5EF4-FFF2-40B4-BE49-F238E27FC236}">
                <a16:creationId xmlns:a16="http://schemas.microsoft.com/office/drawing/2014/main" id="{0F5632B9-BAF7-486B-A154-290B60BDB48A}"/>
              </a:ext>
            </a:extLst>
          </p:cNvPr>
          <p:cNvGrpSpPr/>
          <p:nvPr/>
        </p:nvGrpSpPr>
        <p:grpSpPr bwMode="gray">
          <a:xfrm>
            <a:off x="1708017" y="4208781"/>
            <a:ext cx="380382" cy="296049"/>
            <a:chOff x="6741828" y="1435344"/>
            <a:chExt cx="380382" cy="296049"/>
          </a:xfrm>
        </p:grpSpPr>
        <p:sp>
          <p:nvSpPr>
            <p:cNvPr id="27" name="Rectangle 26" descr="Step number 2">
              <a:extLst>
                <a:ext uri="{FF2B5EF4-FFF2-40B4-BE49-F238E27FC236}">
                  <a16:creationId xmlns:a16="http://schemas.microsoft.com/office/drawing/2014/main" id="{B687BC64-1133-4672-8C39-3FE34CA71BB6}"/>
                </a:ext>
              </a:extLst>
            </p:cNvPr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 descr="Small square with numeral 2 inside ">
              <a:extLst>
                <a:ext uri="{FF2B5EF4-FFF2-40B4-BE49-F238E27FC236}">
                  <a16:creationId xmlns:a16="http://schemas.microsoft.com/office/drawing/2014/main" id="{AB754F8E-C765-4AA6-A0A1-370694ED85A0}"/>
                </a:ext>
              </a:extLst>
            </p:cNvPr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35" name="Group 34" descr="Step number 2">
            <a:extLst>
              <a:ext uri="{FF2B5EF4-FFF2-40B4-BE49-F238E27FC236}">
                <a16:creationId xmlns:a16="http://schemas.microsoft.com/office/drawing/2014/main" id="{D166A5D1-2639-4A3F-BC93-E77C537A6135}"/>
              </a:ext>
            </a:extLst>
          </p:cNvPr>
          <p:cNvGrpSpPr/>
          <p:nvPr/>
        </p:nvGrpSpPr>
        <p:grpSpPr bwMode="gray">
          <a:xfrm>
            <a:off x="1714687" y="4766049"/>
            <a:ext cx="380382" cy="296049"/>
            <a:chOff x="6741828" y="1435344"/>
            <a:chExt cx="380382" cy="296049"/>
          </a:xfrm>
        </p:grpSpPr>
        <p:sp>
          <p:nvSpPr>
            <p:cNvPr id="36" name="Rectangle 35" descr="Step number 2">
              <a:extLst>
                <a:ext uri="{FF2B5EF4-FFF2-40B4-BE49-F238E27FC236}">
                  <a16:creationId xmlns:a16="http://schemas.microsoft.com/office/drawing/2014/main" id="{A6913D78-9051-44A0-9E2D-1909297AE3BA}"/>
                </a:ext>
              </a:extLst>
            </p:cNvPr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 descr="Small square with numeral 2 inside ">
              <a:extLst>
                <a:ext uri="{FF2B5EF4-FFF2-40B4-BE49-F238E27FC236}">
                  <a16:creationId xmlns:a16="http://schemas.microsoft.com/office/drawing/2014/main" id="{EBDF429C-11A7-472F-95BD-0A93B5C75E45}"/>
                </a:ext>
              </a:extLst>
            </p:cNvPr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047A671-9C8F-49B9-A786-FBA91CBBCB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814385"/>
              </p:ext>
            </p:extLst>
          </p:nvPr>
        </p:nvGraphicFramePr>
        <p:xfrm>
          <a:off x="5371284" y="1572451"/>
          <a:ext cx="6809577" cy="4199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" name="Rectangle 37" descr="More questions about Accessibility">
            <a:extLst>
              <a:ext uri="{FF2B5EF4-FFF2-40B4-BE49-F238E27FC236}">
                <a16:creationId xmlns:a16="http://schemas.microsoft.com/office/drawing/2014/main" id="{8B7B4B1A-A8C4-4217-82F3-1033EF95AD3F}"/>
              </a:ext>
            </a:extLst>
          </p:cNvPr>
          <p:cNvSpPr/>
          <p:nvPr/>
        </p:nvSpPr>
        <p:spPr>
          <a:xfrm>
            <a:off x="9865894" y="512233"/>
            <a:ext cx="1879263" cy="5117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b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</a:rPr>
              <a:t> Group 2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67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aking Templates Accessibl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D83B0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34A90"/>
      </a:hlink>
      <a:folHlink>
        <a:srgbClr val="6F3B55"/>
      </a:folHlink>
    </a:clrScheme>
    <a:fontScheme name="Custom 7">
      <a:majorFont>
        <a:latin typeface="Cambria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ssibility guide.potx" id="{709F6ED1-91B4-42EB-B205-04CA5CDF84DF}" vid="{41E99566-B948-45A3-A3EF-0F5CFCE3D0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Accessibility guide</Template>
  <TotalTime>325</TotalTime>
  <Words>443</Words>
  <Application>Microsoft Office PowerPoint</Application>
  <PresentationFormat>Widescreen</PresentationFormat>
  <Paragraphs>138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Cambria</vt:lpstr>
      <vt:lpstr>Comic Sans MS</vt:lpstr>
      <vt:lpstr>Rage Italic</vt:lpstr>
      <vt:lpstr>Segoe UI</vt:lpstr>
      <vt:lpstr>Segoe UI Light</vt:lpstr>
      <vt:lpstr>Segoe UI Semibold</vt:lpstr>
      <vt:lpstr>Wingdings</vt:lpstr>
      <vt:lpstr>Making Templates Accessible</vt:lpstr>
      <vt:lpstr>Requirement Gathering Report for a Car Fault Diagnoses Mobile App</vt:lpstr>
      <vt:lpstr>Contents</vt:lpstr>
      <vt:lpstr>Introduction</vt:lpstr>
      <vt:lpstr>Stakeholders</vt:lpstr>
      <vt:lpstr>Methods of Requirement Gathering</vt:lpstr>
      <vt:lpstr>Tools Used</vt:lpstr>
      <vt:lpstr>Survey Results and Summary</vt:lpstr>
      <vt:lpstr>Survey Results and Summary</vt:lpstr>
      <vt:lpstr>Survey Results and Summary</vt:lpstr>
      <vt:lpstr>Summary of Results</vt:lpstr>
      <vt:lpstr>Suggestions from Responses</vt:lpstr>
      <vt:lpstr>Data Cleaning</vt:lpstr>
      <vt:lpstr>User Reluctance Assessment</vt:lpstr>
      <vt:lpstr>User Reluctance Assessment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Gathering Report for a Car Fault Diagnoses Mobile App</dc:title>
  <dc:creator>TATA GLEN</dc:creator>
  <cp:lastModifiedBy>TATA GLEN</cp:lastModifiedBy>
  <cp:revision>31</cp:revision>
  <dcterms:created xsi:type="dcterms:W3CDTF">2025-04-14T12:11:36Z</dcterms:created>
  <dcterms:modified xsi:type="dcterms:W3CDTF">2025-04-22T10:30:37Z</dcterms:modified>
  <cp:version/>
</cp:coreProperties>
</file>