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4" r:id="rId2"/>
    <p:sldId id="280" r:id="rId3"/>
    <p:sldId id="300" r:id="rId4"/>
    <p:sldId id="303" r:id="rId5"/>
    <p:sldId id="302" r:id="rId6"/>
    <p:sldId id="28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E6"/>
    <a:srgbClr val="3737FF"/>
    <a:srgbClr val="A9A9FF"/>
    <a:srgbClr val="4747F2"/>
    <a:srgbClr val="454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000" autoAdjust="0"/>
  </p:normalViewPr>
  <p:slideViewPr>
    <p:cSldViewPr snapToGrid="0" showGuides="1">
      <p:cViewPr varScale="1">
        <p:scale>
          <a:sx n="57" d="100"/>
          <a:sy n="57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623B-451B-476B-AED8-53500780E548}" type="datetimeFigureOut">
              <a:rPr lang="de-DE" smtClean="0"/>
              <a:t>18.10.2023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C5635-74E6-48A4-A596-B770BA895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5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b="0" i="0" dirty="0"/>
                  <a:t>Funktion eines Asynchronmotors:</a:t>
                </a:r>
              </a:p>
              <a:p>
                <a:pPr marL="171450" indent="-171450">
                  <a:buFont typeface="Symbol" panose="05050102010706020507" pitchFamily="18" charset="2"/>
                  <a:buChar char="-"/>
                </a:pPr>
                <a:r>
                  <a:rPr lang="de-DE" b="0" i="0" dirty="0"/>
                  <a:t>Drehfeld im Stator und Rotor als Käfig (kurzgeschlossen)</a:t>
                </a:r>
              </a:p>
              <a:p>
                <a:pPr marL="171450" indent="-171450">
                  <a:buFont typeface="Symbol" panose="05050102010706020507" pitchFamily="18" charset="2"/>
                  <a:buChar char="-"/>
                </a:pPr>
                <a:r>
                  <a:rPr lang="de-DE" b="0" i="0" dirty="0"/>
                  <a:t>Drehfeld immer schneller laufen, als Rotor (Käfig)</a:t>
                </a:r>
              </a:p>
              <a:p>
                <a:pPr marL="360000" indent="-171450">
                  <a:buFont typeface="Symbol" panose="05050102010706020507" pitchFamily="18" charset="2"/>
                  <a:buChar char="Þ"/>
                </a:pPr>
                <a:r>
                  <a:rPr lang="de-DE" b="0" i="0" dirty="0"/>
                  <a:t>Induktion eines Stroms</a:t>
                </a:r>
              </a:p>
              <a:p>
                <a:pPr marL="360000" indent="-171450">
                  <a:buFont typeface="Symbol" panose="05050102010706020507" pitchFamily="18" charset="2"/>
                  <a:buChar char="Þ"/>
                </a:pPr>
                <a:r>
                  <a:rPr lang="de-DE" b="0" i="0" dirty="0"/>
                  <a:t>Erzeugung einer Kraft (Lorentzkraft)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i="0" dirty="0">
                    <a:latin typeface="Cambria Math" panose="02040503050406030204" pitchFamily="18" charset="0"/>
                  </a:rPr>
                  <a:t>Drehfeld aus Strom erzeugt:</a:t>
                </a:r>
                <a:br>
                  <a:rPr lang="de-DE" b="0" i="0" dirty="0">
                    <a:latin typeface="Cambria Math" panose="02040503050406030204" pitchFamily="18" charset="0"/>
                  </a:rPr>
                </a:br>
                <a:r>
                  <a:rPr lang="de-DE" b="0" i="0" dirty="0">
                    <a:latin typeface="Cambria Math" panose="02040503050406030204" pitchFamily="18" charset="0"/>
                  </a:rPr>
                  <a:t>magnetische Flussdichte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b="0" i="0" dirty="0">
                    <a:latin typeface="Cambria Math" panose="02040503050406030204" pitchFamily="18" charset="0"/>
                  </a:rPr>
                  <a:t> Strom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dirty="0"/>
                  <a:t>Sinusförmiger Strom pro Phase =&gt; um 120 Grad phasenversetzt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de-DE" b="0" dirty="0"/>
                  <a:t> = Polteilungszahl</a:t>
                </a:r>
              </a:p>
              <a:p>
                <a:r>
                  <a:rPr lang="de-DE" b="0" dirty="0"/>
                  <a:t>x = </a:t>
                </a:r>
                <a:r>
                  <a:rPr lang="de-DE" b="0" dirty="0" err="1"/>
                  <a:t>Rotorhilfswert</a:t>
                </a:r>
                <a:endParaRPr lang="de-DE" b="0" dirty="0"/>
              </a:p>
              <a:p>
                <a:r>
                  <a:rPr lang="de-DE" b="0" dirty="0"/>
                  <a:t>c = Maschinenkonstante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zeitlicher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Strom</m:t>
                      </m:r>
                    </m:oMath>
                  </m:oMathPara>
                </a14:m>
                <a:endParaRPr lang="de-DE" b="0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 dirty="0"/>
                  <a:t>Funktion eines Asynchronmotors:</a:t>
                </a:r>
              </a:p>
              <a:p>
                <a:pPr marL="171450" indent="-171450">
                  <a:buFont typeface="Symbol" panose="05050102010706020507" pitchFamily="18" charset="2"/>
                  <a:buChar char="-"/>
                </a:pPr>
                <a:r>
                  <a:rPr lang="de-DE" b="0" i="0" dirty="0"/>
                  <a:t>Drehfeld im Stator und Rotor als Käfig (kurzgeschlossen)</a:t>
                </a:r>
              </a:p>
              <a:p>
                <a:pPr marL="171450" indent="-171450">
                  <a:buFont typeface="Symbol" panose="05050102010706020507" pitchFamily="18" charset="2"/>
                  <a:buChar char="-"/>
                </a:pPr>
                <a:r>
                  <a:rPr lang="de-DE" b="0" i="0" dirty="0"/>
                  <a:t>Drehfeld immer schneller laufen, als Rotor (Käfig)</a:t>
                </a:r>
              </a:p>
              <a:p>
                <a:pPr marL="360000" indent="-171450">
                  <a:buFont typeface="Symbol" panose="05050102010706020507" pitchFamily="18" charset="2"/>
                  <a:buChar char="Þ"/>
                </a:pPr>
                <a:r>
                  <a:rPr lang="de-DE" b="0" i="0" dirty="0"/>
                  <a:t>Induktion eines Stroms</a:t>
                </a:r>
              </a:p>
              <a:p>
                <a:pPr marL="360000" indent="-171450">
                  <a:buFont typeface="Symbol" panose="05050102010706020507" pitchFamily="18" charset="2"/>
                  <a:buChar char="Þ"/>
                </a:pPr>
                <a:r>
                  <a:rPr lang="de-DE" b="0" i="0" dirty="0"/>
                  <a:t>Erzeugung einer Kraft (Lorentzkraft)</a:t>
                </a:r>
              </a:p>
              <a:p>
                <a:pPr/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de-DE" b="0" i="0" dirty="0">
                    <a:latin typeface="Cambria Math" panose="02040503050406030204" pitchFamily="18" charset="0"/>
                  </a:rPr>
                  <a:t>Drehfeld aus Strom erzeugt:</a:t>
                </a:r>
                <a:br>
                  <a:rPr lang="de-DE" b="0" i="0" dirty="0">
                    <a:latin typeface="Cambria Math" panose="02040503050406030204" pitchFamily="18" charset="0"/>
                  </a:rPr>
                </a:br>
                <a:r>
                  <a:rPr lang="de-DE" b="0" i="0" dirty="0">
                    <a:latin typeface="Cambria Math" panose="02040503050406030204" pitchFamily="18" charset="0"/>
                  </a:rPr>
                  <a:t>magnetische Flussdichte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de-DE" b="0" i="0" dirty="0">
                    <a:latin typeface="Cambria Math" panose="02040503050406030204" pitchFamily="18" charset="0"/>
                  </a:rPr>
                  <a:t> Strom</a:t>
                </a:r>
              </a:p>
              <a:p>
                <a:pPr/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dirty="0"/>
                  <a:t>Sinusförmiger Strom pro Phase =&gt; um 120 Grad phasenversetzt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de-DE" b="0" i="0">
                    <a:latin typeface="Cambria Math" panose="02040503050406030204" pitchFamily="18" charset="0"/>
                  </a:rPr>
                  <a:t>𝐵=𝑐∗𝑖_𝑈 (𝑡)∗𝑐𝑜𝑠(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𝜋/𝜏_</a:t>
                </a:r>
                <a:r>
                  <a:rPr lang="de-DE" b="0" i="0">
                    <a:latin typeface="Cambria Math" panose="02040503050406030204" pitchFamily="18" charset="0"/>
                  </a:rPr>
                  <a:t>𝑃 ∗𝑥)</a:t>
                </a:r>
                <a:endParaRPr lang="de-DE" b="0" dirty="0"/>
              </a:p>
              <a:p>
                <a:endParaRPr lang="de-DE" b="0" dirty="0"/>
              </a:p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b="0" i="0">
                    <a:latin typeface="Cambria Math" panose="02040503050406030204" pitchFamily="18" charset="0"/>
                  </a:rPr>
                  <a:t>𝑃</a:t>
                </a:r>
                <a:r>
                  <a:rPr lang="de-DE" b="0" dirty="0"/>
                  <a:t> = Polteilungszahl</a:t>
                </a:r>
              </a:p>
              <a:p>
                <a:r>
                  <a:rPr lang="de-DE" b="0" dirty="0"/>
                  <a:t>x = </a:t>
                </a:r>
                <a:r>
                  <a:rPr lang="de-DE" b="0" dirty="0" err="1"/>
                  <a:t>Rotorhilfswert</a:t>
                </a:r>
                <a:endParaRPr lang="de-DE" b="0" dirty="0"/>
              </a:p>
              <a:p>
                <a:r>
                  <a:rPr lang="de-DE" b="0" dirty="0"/>
                  <a:t>c = Maschinenkonstante</a:t>
                </a:r>
              </a:p>
              <a:p>
                <a:pPr/>
                <a:r>
                  <a:rPr lang="de-DE" b="0" i="0">
                    <a:latin typeface="Cambria Math" panose="02040503050406030204" pitchFamily="18" charset="0"/>
                  </a:rPr>
                  <a:t>𝑖_𝑈 (𝑡)=zeitlicher Strom</a:t>
                </a:r>
                <a:endParaRPr lang="de-DE" b="0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C5635-74E6-48A4-A596-B770BA895A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35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B6 Brückenschaltung aus abschaltbaren Halbeitern (pro Phase eine Halbbrücke)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Steuert die drei Phasen an</a:t>
            </a:r>
          </a:p>
          <a:p>
            <a:endParaRPr lang="de-DE" dirty="0"/>
          </a:p>
          <a:p>
            <a:r>
              <a:rPr lang="de-DE" dirty="0"/>
              <a:t>Es gibt 6 Stellungen die benötigt werden</a:t>
            </a:r>
          </a:p>
          <a:p>
            <a:endParaRPr lang="de-DE" dirty="0"/>
          </a:p>
          <a:p>
            <a:r>
              <a:rPr lang="de-DE" dirty="0"/>
              <a:t>Drehfeld bewegt pro Stellung um 60 Grad weiter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C5635-74E6-48A4-A596-B770BA895AA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5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 Form ist es in einem Komparator einen Sinus und ein Trägersignal anzulegen</a:t>
            </a:r>
          </a:p>
          <a:p>
            <a:endParaRPr lang="de-DE" dirty="0"/>
          </a:p>
          <a:p>
            <a:r>
              <a:rPr lang="de-DE" dirty="0"/>
              <a:t>Trägersignal ist ein Dreieckssignal mit höherer Frequenz als das Grundsignal</a:t>
            </a:r>
          </a:p>
          <a:p>
            <a:endParaRPr lang="de-DE" dirty="0"/>
          </a:p>
          <a:p>
            <a:r>
              <a:rPr lang="de-DE" dirty="0"/>
              <a:t>bei Überschneidungen wird ein Puls ausgegeben zwischen 0 und 1</a:t>
            </a:r>
          </a:p>
          <a:p>
            <a:endParaRPr lang="de-DE" dirty="0"/>
          </a:p>
          <a:p>
            <a:r>
              <a:rPr lang="de-DE" dirty="0"/>
              <a:t>Bei Einbau eines Drehzahlsensor + Aufbau eines Regelkreis mit der Drehzahl als Führungsgröße</a:t>
            </a:r>
          </a:p>
          <a:p>
            <a:endParaRPr lang="de-DE" dirty="0"/>
          </a:p>
          <a:p>
            <a:r>
              <a:rPr lang="de-DE" dirty="0"/>
              <a:t>=&gt; Reglung des Motors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C5635-74E6-48A4-A596-B770BA895AA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87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ein Transportsignal und einem Referenz Sinus wird ein PWM erzeugt</a:t>
            </a:r>
          </a:p>
          <a:p>
            <a:endParaRPr lang="de-DE" dirty="0"/>
          </a:p>
          <a:p>
            <a:r>
              <a:rPr lang="de-DE" dirty="0"/>
              <a:t>Ziel ist es einen Sinusförmigen Strom in den jeweiligen Phasen des Stator zu erzeugen</a:t>
            </a:r>
          </a:p>
          <a:p>
            <a:endParaRPr lang="de-DE" dirty="0"/>
          </a:p>
          <a:p>
            <a:r>
              <a:rPr lang="de-DE" dirty="0"/>
              <a:t>Die Sinus sind pro Phase um jeweils 120 Grad phasenversetzt</a:t>
            </a:r>
          </a:p>
          <a:p>
            <a:endParaRPr lang="de-DE" dirty="0"/>
          </a:p>
          <a:p>
            <a:r>
              <a:rPr lang="de-DE" dirty="0"/>
              <a:t>Durch die Spule kann der Strom nicht springen somit wird ein Sinus erzeugt</a:t>
            </a:r>
          </a:p>
          <a:p>
            <a:endParaRPr lang="de-DE" dirty="0"/>
          </a:p>
          <a:p>
            <a:r>
              <a:rPr lang="de-DE" dirty="0"/>
              <a:t>Umso höher die Frequenz desto </a:t>
            </a:r>
            <a:r>
              <a:rPr lang="de-DE" noProof="0" dirty="0"/>
              <a:t>weniger </a:t>
            </a:r>
            <a:r>
              <a:rPr lang="de-DE" noProof="0" dirty="0" err="1"/>
              <a:t>rippliger</a:t>
            </a:r>
            <a:r>
              <a:rPr lang="de-DE" noProof="0" dirty="0"/>
              <a:t> ist das Stromsignal</a:t>
            </a:r>
          </a:p>
          <a:p>
            <a:endParaRPr lang="de-DE" dirty="0"/>
          </a:p>
          <a:p>
            <a:r>
              <a:rPr lang="de-DE" dirty="0"/>
              <a:t>Allerdings führen höhere Schaltfrequenzen zu höheren Umschaltverlusten</a:t>
            </a:r>
          </a:p>
          <a:p>
            <a:endParaRPr lang="de-DE" dirty="0"/>
          </a:p>
          <a:p>
            <a:r>
              <a:rPr lang="de-DE" dirty="0"/>
              <a:t>Asynchronmaschine funktioniert nur mit sinusförmigen Strömen (Sinuskommutierung), da sonst wegen des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großen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Oberschwingungsgehaltes der Speisung =&gt; hohe Eisenverluste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C5635-74E6-48A4-A596-B770BA895A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10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Vielen Dank für euer und für Ihr Interesse.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C5635-74E6-48A4-A596-B770BA895AA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F6F8-F94E-4733-AF57-C38F723F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ECF3D-B05F-47A4-A367-D0B8367DD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52AEA-6AF8-4955-A8E5-D9858A4E03EB}"/>
              </a:ext>
            </a:extLst>
          </p:cNvPr>
          <p:cNvCxnSpPr/>
          <p:nvPr userDrawn="1"/>
        </p:nvCxnSpPr>
        <p:spPr>
          <a:xfrm>
            <a:off x="344905" y="6316245"/>
            <a:ext cx="1151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7B098-B462-4F84-9DE1-EE6C9B3F3B18}"/>
              </a:ext>
            </a:extLst>
          </p:cNvPr>
          <p:cNvGrpSpPr/>
          <p:nvPr userDrawn="1"/>
        </p:nvGrpSpPr>
        <p:grpSpPr>
          <a:xfrm>
            <a:off x="4363460" y="6341262"/>
            <a:ext cx="4243130" cy="456323"/>
            <a:chOff x="6713625" y="6341262"/>
            <a:chExt cx="4243130" cy="4563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D7497E-A613-4028-8F82-5B3A7DBB1FD3}"/>
                </a:ext>
              </a:extLst>
            </p:cNvPr>
            <p:cNvSpPr txBox="1"/>
            <p:nvPr userDrawn="1"/>
          </p:nvSpPr>
          <p:spPr>
            <a:xfrm>
              <a:off x="7676145" y="6384758"/>
              <a:ext cx="328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Hochschule München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BB41A9-F7D3-493B-A92A-28E279894C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625" y="6341262"/>
              <a:ext cx="984151" cy="456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331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D7C-B6AB-46DC-AE05-928B2BC3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EF06-D5AA-4EF7-8AC3-52FBCA34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97A4-7A7F-48B0-B36B-CF0ECC5A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0E3E-2D71-4F19-9A8A-B00D3B7A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E667-7B41-4D2D-9C32-14F960FF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9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F3C42-3B5A-4B31-BDE8-00C06617B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4F3C-71F0-44FF-845F-9DA671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2AB9-DAC1-4243-B5EB-B0C4B3DA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0B4C-BEBA-4626-8197-D2D62758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77C4-FE98-400B-AD61-DE10B31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90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D52-B7F5-4BF9-9B4D-4C84AA37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195"/>
            <a:ext cx="10515600" cy="1325563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B19ECC-F0E0-4803-97EA-F1A1540DD125}"/>
              </a:ext>
            </a:extLst>
          </p:cNvPr>
          <p:cNvCxnSpPr/>
          <p:nvPr userDrawn="1"/>
        </p:nvCxnSpPr>
        <p:spPr>
          <a:xfrm>
            <a:off x="344905" y="6316245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779D5-C122-4A9B-91C3-0F181A129BEE}"/>
              </a:ext>
            </a:extLst>
          </p:cNvPr>
          <p:cNvGrpSpPr/>
          <p:nvPr userDrawn="1"/>
        </p:nvGrpSpPr>
        <p:grpSpPr>
          <a:xfrm>
            <a:off x="4363460" y="6341262"/>
            <a:ext cx="4243130" cy="456323"/>
            <a:chOff x="6713625" y="6341262"/>
            <a:chExt cx="4243130" cy="4563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9C3DB-3E7B-459D-B2BA-B640ABBBEF7E}"/>
                </a:ext>
              </a:extLst>
            </p:cNvPr>
            <p:cNvSpPr txBox="1"/>
            <p:nvPr userDrawn="1"/>
          </p:nvSpPr>
          <p:spPr>
            <a:xfrm>
              <a:off x="7676145" y="6384758"/>
              <a:ext cx="328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Hochschule München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A1CE60-C7DE-4842-B76D-4D55DB41F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625" y="6341262"/>
              <a:ext cx="984151" cy="456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88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F922-542D-4B37-B01C-5BC0E96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3" y="365126"/>
            <a:ext cx="10515600" cy="644085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DEBF-0326-46FB-A0DC-1F923CCF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56" y="1200826"/>
            <a:ext cx="11109600" cy="49176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8CD1-F96B-422A-9890-562531F9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827" y="6356350"/>
            <a:ext cx="30439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744B-3848-4B58-83DA-2475F92D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92" y="6356350"/>
            <a:ext cx="4114800" cy="365125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Fakultät für Elektro- und Informationstechnik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249B-F2F3-40D6-904A-50C1BAB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1011" y="6356350"/>
            <a:ext cx="2743200" cy="365125"/>
          </a:xfrm>
        </p:spPr>
        <p:txBody>
          <a:bodyPr r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712F9-7F89-44C8-964A-9E5F70F3AE12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113DE-BBA2-452C-938F-495B95F9F271}"/>
              </a:ext>
            </a:extLst>
          </p:cNvPr>
          <p:cNvCxnSpPr/>
          <p:nvPr userDrawn="1"/>
        </p:nvCxnSpPr>
        <p:spPr>
          <a:xfrm>
            <a:off x="344905" y="6316245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21577BB-2719-4F81-885C-844562875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09" y="6326475"/>
            <a:ext cx="931693" cy="432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B6B1A-1465-4ACB-BF46-1ADBAC927518}"/>
              </a:ext>
            </a:extLst>
          </p:cNvPr>
          <p:cNvCxnSpPr/>
          <p:nvPr userDrawn="1"/>
        </p:nvCxnSpPr>
        <p:spPr>
          <a:xfrm>
            <a:off x="336000" y="1015490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482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D11A-D161-4028-A2A7-CDA4B342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DA15-9F38-41ED-B1C4-0A31A507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FA6C-7829-443D-991E-659AA53C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2EAE-5D93-4233-A32C-BFC86846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9CA6-F898-43F6-888B-74B2822A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6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FA81-380D-4528-92F6-223C04A0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" y="1200784"/>
            <a:ext cx="5469890" cy="49176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6000" indent="-360000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CAF3C-E182-41F6-8906-D1C2BF3D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2" y="1200785"/>
            <a:ext cx="5462268" cy="49176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002EE-DE81-4BC4-B035-B5D9C658555C}"/>
              </a:ext>
            </a:extLst>
          </p:cNvPr>
          <p:cNvCxnSpPr/>
          <p:nvPr userDrawn="1"/>
        </p:nvCxnSpPr>
        <p:spPr>
          <a:xfrm>
            <a:off x="344905" y="6316245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7AD64C4-BDF6-418F-AD0A-4CCA2A1ED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209" y="6326475"/>
            <a:ext cx="931693" cy="432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98783-3E84-4BF3-8385-D887EF278BED}"/>
              </a:ext>
            </a:extLst>
          </p:cNvPr>
          <p:cNvCxnSpPr/>
          <p:nvPr userDrawn="1"/>
        </p:nvCxnSpPr>
        <p:spPr>
          <a:xfrm>
            <a:off x="336000" y="1015490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4756AFD-DE25-4FD9-A301-F4C5E732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3" y="365126"/>
            <a:ext cx="10515600" cy="644085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EF6A2E1-7135-4ED5-9FE2-A4513C52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827" y="6356350"/>
            <a:ext cx="30439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1BC3FB0-E37F-42B4-B490-C68397D8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812" y="6356350"/>
            <a:ext cx="4114800" cy="365125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Fakultät für Elektro- und Informationstechnik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92B5BB-F4B9-4B80-8B95-1C7735FD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1011" y="6356350"/>
            <a:ext cx="2743200" cy="365125"/>
          </a:xfrm>
        </p:spPr>
        <p:txBody>
          <a:bodyPr r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712F9-7F89-44C8-964A-9E5F70F3AE1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332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ECAB-DEE9-4957-8931-0E74D160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63FEA-476E-4D84-BA9F-F405FE5A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378C4-B62A-4687-A55D-023B006E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33EA8-D765-4251-8802-72A3A4468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A77C4-44DB-4F72-9133-A95BF5D7D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B4757-5B8C-4527-A46A-3051EC81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34472-35B1-400D-B03C-B16C7919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45A89-8934-41F1-9212-9BFABB0A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3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8F34-C84E-43C5-BE41-03AE0D78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121F3-DD89-432E-B31A-3185219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35D50-74D3-431B-934A-01317FC3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16B0-476D-40C6-BCB0-206CB5B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3DD1E-DFFB-4FED-AF4C-9B227F6C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8C2ED-B957-470A-9D83-25FB424C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39837-4646-42AC-B832-A94A0856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0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6630-520E-4D57-B9D5-F6D4CE1F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5309-EE56-49BD-B089-23013AEF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F13F-03D6-48CC-820F-7B25D27E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E884-302C-4673-A5C4-525D86D1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A417-2F71-46EC-A4BC-FE5BDB5C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2D1F-F9C9-43FB-B2A7-FC56D28C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3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40D4-F300-49C8-9C0B-8A725C23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24B0B-80B1-481A-855F-C237829C7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459F-5D7D-4FBF-82E2-5B92EB47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2FB00-85B8-43AB-95B1-1AC04851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525D0-AE5C-4B0D-AC20-775DAAEB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768A-B5FE-4FF7-81F0-763D3C6B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91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14B0F-5BA8-48CF-BFDC-3661CA07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1FB8-2A5D-4705-9851-3246ED9D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966E-CAC9-496D-9478-45003C28A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54A-97ED-4108-BFF6-6F94881F1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Fakultät für Elektro- und Informationstechnik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9D02-6950-4F58-A6EE-01E005C56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12F9-7F89-44C8-964A-9E5F70F3AE1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23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2C7F-3424-4C8B-9C35-7D2180375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Einführungspräsentation</a:t>
            </a:r>
            <a:br>
              <a:rPr lang="de-DE" b="1" dirty="0"/>
            </a:br>
            <a:r>
              <a:rPr lang="de-DE" b="1" dirty="0"/>
              <a:t>Projekt Mechatronik</a:t>
            </a:r>
            <a:br>
              <a:rPr lang="de-DE" b="1" dirty="0"/>
            </a:b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BB299-E1B5-4EFF-9CF2-247C3410E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Fabian Hoffmann, Lukas Jansen, Martin </a:t>
            </a:r>
            <a:r>
              <a:rPr lang="de-DE" dirty="0" err="1"/>
              <a:t>Sölkner</a:t>
            </a:r>
            <a:r>
              <a:rPr lang="de-DE" dirty="0"/>
              <a:t>, Yu-Hsuan Cheng</a:t>
            </a:r>
          </a:p>
        </p:txBody>
      </p:sp>
    </p:spTree>
    <p:extLst>
      <p:ext uri="{BB962C8B-B14F-4D97-AF65-F5344CB8AC3E}">
        <p14:creationId xmlns:p14="http://schemas.microsoft.com/office/powerpoint/2010/main" val="2958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D05C1-E238-4F2A-AE9B-D362A8F7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 eines Asynchronmotors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90D8-68B5-41F4-BD36-37ED560A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Fakultät für Elektro- und Informationstechnik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5C99-41DB-4B71-B37D-78A32D5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Picture 2" descr="https://upload.wikimedia.org/wikipedia/commons/9/9e/Asynchronmotor_animation.gif">
            <a:extLst>
              <a:ext uri="{FF2B5EF4-FFF2-40B4-BE49-F238E27FC236}">
                <a16:creationId xmlns:a16="http://schemas.microsoft.com/office/drawing/2014/main" id="{EE2EE51E-0D53-46B2-A7C9-66A68BC60D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13" y="1344619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605831-FFD6-45BF-B192-6616D03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03" y="4543412"/>
            <a:ext cx="2462548" cy="1477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C59DA-73B9-45C9-A1DB-33C18A35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73" y="1344619"/>
            <a:ext cx="5588609" cy="30858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4E695A-C8F5-4CC5-9309-E7615649C4C0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943194" y="1570582"/>
            <a:ext cx="475978" cy="403184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32B8B1-5D11-44C6-8110-1B42AD27FD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266263" y="3676851"/>
            <a:ext cx="0" cy="1177144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D759FD-9AD9-4A68-B79B-3581F4902183}"/>
              </a:ext>
            </a:extLst>
          </p:cNvPr>
          <p:cNvSpPr txBox="1"/>
          <p:nvPr/>
        </p:nvSpPr>
        <p:spPr>
          <a:xfrm>
            <a:off x="7543084" y="12012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DDC7B-7AF2-4302-BF7F-D66B3DA88E33}"/>
              </a:ext>
            </a:extLst>
          </p:cNvPr>
          <p:cNvSpPr txBox="1"/>
          <p:nvPr/>
        </p:nvSpPr>
        <p:spPr>
          <a:xfrm>
            <a:off x="8519905" y="48539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Rotor (Käfig)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182899-3DD9-4E5F-835B-1A6C341E464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0012621" y="1575722"/>
            <a:ext cx="552111" cy="632446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F2E0D8-713B-4A39-8B58-9B4AD3DA76C1}"/>
              </a:ext>
            </a:extLst>
          </p:cNvPr>
          <p:cNvSpPr txBox="1"/>
          <p:nvPr/>
        </p:nvSpPr>
        <p:spPr>
          <a:xfrm>
            <a:off x="9593953" y="120639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Drehfeldwicklung</a:t>
            </a:r>
          </a:p>
        </p:txBody>
      </p:sp>
    </p:spTree>
    <p:extLst>
      <p:ext uri="{BB962C8B-B14F-4D97-AF65-F5344CB8AC3E}">
        <p14:creationId xmlns:p14="http://schemas.microsoft.com/office/powerpoint/2010/main" val="367657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197F6-C390-4E89-A49E-1A4D3B90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B6-Brücke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44AA-F920-4869-A973-A5E5BAD5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Fakultät für Elektro- und Informationstechnik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895F-D3F1-4EB8-9D80-0A27AEE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5045C9-F639-4A91-A0AA-54ECF098B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7402" y="2406699"/>
            <a:ext cx="4413998" cy="2378750"/>
          </a:xfrm>
          <a:prstGeom prst="rect">
            <a:avLst/>
          </a:prstGeom>
        </p:spPr>
      </p:pic>
      <p:pic>
        <p:nvPicPr>
          <p:cNvPr id="10" name="Picture 2" descr="Datei:3-Fach-Halbbrücke mit FET.svg">
            <a:extLst>
              <a:ext uri="{FF2B5EF4-FFF2-40B4-BE49-F238E27FC236}">
                <a16:creationId xmlns:a16="http://schemas.microsoft.com/office/drawing/2014/main" id="{B4743433-F34D-48B2-BCF6-16E27434A3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9876"/>
            <a:ext cx="5620613" cy="301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29F-110E-475C-8FCD-AF058840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Pulsweitenmodulation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F6DCE-8290-4E42-9D47-1CB29FAE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Fakultät für Elektro- und Informationstechnik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EDE8C-E3E3-4E7E-A4E6-738A1CDC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Content Placeholder 17">
            <a:extLst>
              <a:ext uri="{FF2B5EF4-FFF2-40B4-BE49-F238E27FC236}">
                <a16:creationId xmlns:a16="http://schemas.microsoft.com/office/drawing/2014/main" id="{9E10CDCF-E180-49FB-8DBE-D1663227D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463" y="2167567"/>
            <a:ext cx="11109325" cy="29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B5DC-6315-40E3-8B86-1B8CC68A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Pulsweitenmodulation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2365B-3624-41F8-A7C7-D9BD0B8A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Fakultät für Elektro- und Informationstechnik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A3E2-B6AC-4AB3-A920-AA7ACC2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12F9-7F89-44C8-964A-9E5F70F3AE1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9995C7-1948-4C0C-9719-765963018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5172" y="1310947"/>
            <a:ext cx="864990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888D-10EC-48A4-8536-353F4B7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 Interesse!</a:t>
            </a:r>
          </a:p>
        </p:txBody>
      </p:sp>
    </p:spTree>
    <p:extLst>
      <p:ext uri="{BB962C8B-B14F-4D97-AF65-F5344CB8AC3E}">
        <p14:creationId xmlns:p14="http://schemas.microsoft.com/office/powerpoint/2010/main" val="21461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Einführungspräsentation Projekt Mechatronik </vt:lpstr>
      <vt:lpstr>Funktion eines Asynchronmotors</vt:lpstr>
      <vt:lpstr>B6-Brücke</vt:lpstr>
      <vt:lpstr>Pulsweitenmodulation</vt:lpstr>
      <vt:lpstr>Pulsweitenmodulation</vt:lpstr>
      <vt:lpstr>Danke für Ihr Interesse!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Soelkner Martin (IFAG ATV BP D PD CV)</dc:creator>
  <cp:lastModifiedBy>Soelkner Martin (IFAG ATV BP D PD CV)</cp:lastModifiedBy>
  <cp:revision>337</cp:revision>
  <dcterms:created xsi:type="dcterms:W3CDTF">2023-04-24T10:33:15Z</dcterms:created>
  <dcterms:modified xsi:type="dcterms:W3CDTF">2023-10-18T08:52:46Z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-1</vt:i4>
  </property>
  <property fmtid="{D5CDD505-2E9C-101B-9397-08002B2CF9AE}" pid="7" name="empower.integration.Classification.FooterDate">
    <vt:filetime>2023-10-18T08:15:02Z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