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3"/>
  </p:notesMasterIdLst>
  <p:handoutMasterIdLst>
    <p:handoutMasterId r:id="rId54"/>
  </p:handoutMasterIdLst>
  <p:sldIdLst>
    <p:sldId id="256" r:id="rId2"/>
    <p:sldId id="306" r:id="rId3"/>
    <p:sldId id="340" r:id="rId4"/>
    <p:sldId id="348" r:id="rId5"/>
    <p:sldId id="339" r:id="rId6"/>
    <p:sldId id="341" r:id="rId7"/>
    <p:sldId id="350" r:id="rId8"/>
    <p:sldId id="349" r:id="rId9"/>
    <p:sldId id="257" r:id="rId10"/>
    <p:sldId id="342" r:id="rId11"/>
    <p:sldId id="307" r:id="rId12"/>
    <p:sldId id="308" r:id="rId13"/>
    <p:sldId id="258" r:id="rId14"/>
    <p:sldId id="259" r:id="rId15"/>
    <p:sldId id="304" r:id="rId16"/>
    <p:sldId id="305" r:id="rId17"/>
    <p:sldId id="260" r:id="rId18"/>
    <p:sldId id="261" r:id="rId19"/>
    <p:sldId id="347" r:id="rId20"/>
    <p:sldId id="332" r:id="rId21"/>
    <p:sldId id="335" r:id="rId22"/>
    <p:sldId id="262" r:id="rId23"/>
    <p:sldId id="309" r:id="rId24"/>
    <p:sldId id="272" r:id="rId25"/>
    <p:sldId id="263" r:id="rId26"/>
    <p:sldId id="343" r:id="rId27"/>
    <p:sldId id="310" r:id="rId28"/>
    <p:sldId id="336" r:id="rId29"/>
    <p:sldId id="344" r:id="rId30"/>
    <p:sldId id="311" r:id="rId31"/>
    <p:sldId id="313" r:id="rId32"/>
    <p:sldId id="345" r:id="rId33"/>
    <p:sldId id="322" r:id="rId34"/>
    <p:sldId id="323" r:id="rId35"/>
    <p:sldId id="324" r:id="rId36"/>
    <p:sldId id="325" r:id="rId37"/>
    <p:sldId id="326" r:id="rId38"/>
    <p:sldId id="315" r:id="rId39"/>
    <p:sldId id="314" r:id="rId40"/>
    <p:sldId id="337" r:id="rId41"/>
    <p:sldId id="327" r:id="rId42"/>
    <p:sldId id="338" r:id="rId43"/>
    <p:sldId id="266" r:id="rId44"/>
    <p:sldId id="268" r:id="rId45"/>
    <p:sldId id="271" r:id="rId46"/>
    <p:sldId id="329" r:id="rId47"/>
    <p:sldId id="330" r:id="rId48"/>
    <p:sldId id="331" r:id="rId49"/>
    <p:sldId id="334" r:id="rId50"/>
    <p:sldId id="333" r:id="rId51"/>
    <p:sldId id="346" r:id="rId5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94660"/>
  </p:normalViewPr>
  <p:slideViewPr>
    <p:cSldViewPr snapToGrid="0">
      <p:cViewPr varScale="1">
        <p:scale>
          <a:sx n="114" d="100"/>
          <a:sy n="114" d="100"/>
        </p:scale>
        <p:origin x="780" y="84"/>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15/11/2022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g"/><Relationship Id="rId1" Type="http://schemas.openxmlformats.org/officeDocument/2006/relationships/slideLayout" Target="../slideLayouts/slideLayout9.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solidFill>
                  <a:schemeClr val="tx1"/>
                </a:solidFill>
                <a:latin typeface="Tahoma" panose="020B0604030504040204" pitchFamily="34" charset="0"/>
                <a:ea typeface="Calibri" panose="020F0502020204030204" pitchFamily="34" charset="0"/>
                <a:cs typeface="Times New Roman" panose="02020603050405020304" pitchFamily="18" charset="0"/>
              </a:rPr>
              <a:t>DESARROLLO DE UNA </a:t>
            </a: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COTIZACION Y VENTA DE COMPONENTES ELECTRONICOS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46879" y="2367826"/>
            <a:ext cx="870713" cy="730144"/>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7"/>
            <a:ext cx="895223" cy="740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r>
              <a:rPr lang="es-BO" dirty="0"/>
              <a:t>Una pagina web no solo te ayudara a realizar publicidad, ventas de manera digital, si no que también podrás mantenerte al ritmo de las demás empresas de tu rubro y obtener mas beneficios.</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spcBef>
                <a:spcPts val="0"/>
              </a:spcBef>
              <a:spcAft>
                <a:spcPts val="0"/>
              </a:spcAft>
            </a:pPr>
            <a:endParaRPr lang="en-US" dirty="0">
              <a:solidFill>
                <a:schemeClr val="tx2">
                  <a:lumMod val="50000"/>
                </a:schemeClr>
              </a:solidFill>
            </a:endParaRP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a:t>
            </a:r>
          </a:p>
          <a:p>
            <a:pPr>
              <a:lnSpc>
                <a:spcPct val="150000"/>
              </a:lnSpc>
            </a:pPr>
            <a:r>
              <a:rPr lang="es-BO" sz="1400" dirty="0">
                <a:solidFill>
                  <a:schemeClr val="tx2">
                    <a:lumMod val="50000"/>
                  </a:schemeClr>
                </a:solidFill>
                <a:latin typeface="Barlow Semi Condensed" panose="00000506000000000000" pitchFamily="2" charset="0"/>
                <a:ea typeface="Calibri" panose="020F0502020204030204" pitchFamily="34" charset="0"/>
                <a:cs typeface="Times New Roman" panose="02020603050405020304" pitchFamily="18" charset="0"/>
              </a:rPr>
              <a:t>e</a:t>
            </a: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l acceso a la informacion sobre algún producto o la compra del producto.</a:t>
            </a: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1061341"/>
            <a:ext cx="7517199" cy="2949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Utilizar un patrón de dise</a:t>
            </a:r>
            <a:r>
              <a:rPr lang="es-AR"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ño  modelo vista controlador para la elaboración del sistema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un Sistema de login para </a:t>
            </a:r>
            <a:r>
              <a:rPr lang="es-AR"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acceder a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roles que dividan las funciones de los usuarios registrados en la pagina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Incluir teléfonos y direcciones de las sucursales de la empresa en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Facilitar las compras y funciones que realicen los clientes con los productos mediante funciones de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Generar reportes en pdf Excel sobre ventas</a:t>
            </a:r>
            <a:r>
              <a:rPr lang="es-AR"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 y movimientos de los productos registrados en la pagina</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TECNICA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Tecnica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48249" y="1177636"/>
            <a:ext cx="4369265" cy="2646878"/>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507673" y="1325255"/>
            <a:ext cx="3671454" cy="2392963"/>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51363" y="945500"/>
            <a:ext cx="3650673" cy="3100849"/>
          </a:xfrm>
          <a:prstGeom prst="rect">
            <a:avLst/>
          </a:prstGeom>
          <a:noFill/>
        </p:spPr>
        <p:txBody>
          <a:bodyPr wrap="square" rtlCol="0">
            <a:spAutoFit/>
          </a:bodyPr>
          <a:lstStyle/>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100" dirty="0">
              <a:effectLst/>
              <a:latin typeface="Barlow Semi Condensed" panose="00000506000000000000" pitchFamily="2" charset="0"/>
              <a:ea typeface="Times New Roman" panose="02020603050405020304" pitchFamily="18" charset="0"/>
            </a:endParaRPr>
          </a:p>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1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010478"/>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2235637" y="2966427"/>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2120023" y="4099424"/>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493660" y="3028724"/>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278486" y="4207145"/>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PROBLEMATICA</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JUSTIFICACION</a:t>
            </a:r>
          </a:p>
          <a:p>
            <a:pPr marL="342900" lvl="0" indent="-342900" algn="l" rtl="0">
              <a:lnSpc>
                <a:spcPct val="150000"/>
              </a:lnSpc>
              <a:spcBef>
                <a:spcPts val="0"/>
              </a:spcBef>
              <a:spcAft>
                <a:spcPts val="0"/>
              </a:spcAft>
              <a:buFont typeface="Arial" panose="020B0604020202020204" pitchFamily="34" charset="0"/>
              <a:buChar char="•"/>
            </a:pPr>
            <a:r>
              <a:rPr lang="en-US" dirty="0"/>
              <a:t>LIMITES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COLORES Y FUENTES APLICADAS AL SISTEMA WEB</a:t>
            </a:r>
          </a:p>
          <a:p>
            <a:pPr marL="342900" lvl="0" indent="-342900" algn="l" rtl="0">
              <a:lnSpc>
                <a:spcPct val="150000"/>
              </a:lnSpc>
              <a:spcBef>
                <a:spcPts val="0"/>
              </a:spcBef>
              <a:spcAft>
                <a:spcPts val="0"/>
              </a:spcAft>
              <a:buFont typeface="Arial" panose="020B0604020202020204" pitchFamily="34" charset="0"/>
              <a:buChar char="•"/>
            </a:pPr>
            <a:r>
              <a:rPr lang="en-US" dirty="0"/>
              <a:t>METODOLOGIA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969818" y="2020166"/>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3787343" y="2949000"/>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356657" y="1622713"/>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pPr marL="171450" indent="-171450">
              <a:buFont typeface="Arial" panose="020B0604020202020204" pitchFamily="34" charset="0"/>
              <a:buChar char="•"/>
            </a:pPr>
            <a:r>
              <a:rPr lang="en-US" dirty="0"/>
              <a:t>Usuarios</a:t>
            </a:r>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a:latin typeface="Barlow Semi Condensed" panose="00000506000000000000" pitchFamily="2" charset="0"/>
                <a:ea typeface="Calibri" panose="020F0502020204030204" pitchFamily="34" charset="0"/>
                <a:cs typeface="Times New Roman" panose="02020603050405020304" pitchFamily="18" charset="0"/>
              </a:rPr>
              <a:t>Herramientas de trabajo para realizar el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498707603"/>
              </p:ext>
            </p:extLst>
          </p:nvPr>
        </p:nvGraphicFramePr>
        <p:xfrm>
          <a:off x="1523925" y="970863"/>
          <a:ext cx="6096000" cy="4016773"/>
        </p:xfrm>
        <a:graphic>
          <a:graphicData uri="http://schemas.openxmlformats.org/drawingml/2006/table">
            <a:tbl>
              <a:tblPr firstRow="1" bandRow="1">
                <a:tableStyleId>{C69E80CB-7FAF-4A03-B269-BF5C69DF8E7A}</a:tableStyleId>
              </a:tblPr>
              <a:tblGrid>
                <a:gridCol w="2032000">
                  <a:extLst>
                    <a:ext uri="{9D8B030D-6E8A-4147-A177-3AD203B41FA5}">
                      <a16:colId xmlns:a16="http://schemas.microsoft.com/office/drawing/2014/main" val="698268834"/>
                    </a:ext>
                  </a:extLst>
                </a:gridCol>
                <a:gridCol w="2032000">
                  <a:extLst>
                    <a:ext uri="{9D8B030D-6E8A-4147-A177-3AD203B41FA5}">
                      <a16:colId xmlns:a16="http://schemas.microsoft.com/office/drawing/2014/main" val="2901607700"/>
                    </a:ext>
                  </a:extLst>
                </a:gridCol>
                <a:gridCol w="2032000">
                  <a:extLst>
                    <a:ext uri="{9D8B030D-6E8A-4147-A177-3AD203B41FA5}">
                      <a16:colId xmlns:a16="http://schemas.microsoft.com/office/drawing/2014/main" val="3748305101"/>
                    </a:ext>
                  </a:extLst>
                </a:gridCol>
              </a:tblGrid>
              <a:tr h="277531">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821682">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438170">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79390">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2840901" y="1031849"/>
            <a:ext cx="3462043" cy="3121363"/>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2368060" y="977272"/>
            <a:ext cx="4407730" cy="3595780"/>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2519841" y="911028"/>
            <a:ext cx="4104167" cy="3380510"/>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2549374" y="1046018"/>
            <a:ext cx="4045101" cy="3311236"/>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2473715" y="990599"/>
            <a:ext cx="4196570" cy="3584962"/>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820098" y="1142229"/>
            <a:ext cx="5437943" cy="2941521"/>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2422177" y="1196686"/>
            <a:ext cx="4299495" cy="2750127"/>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2154817" y="1221069"/>
            <a:ext cx="4834215" cy="333539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392812" y="1410439"/>
            <a:ext cx="4358229" cy="3456062"/>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USUARIO</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371310" y="1447855"/>
            <a:ext cx="4401233" cy="3020270"/>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80%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572700"/>
          </a:xfrm>
        </p:spPr>
        <p:txBody>
          <a:bodyPr/>
          <a:lstStyle/>
          <a:p>
            <a:r>
              <a:rPr lang="en-US" b="1" dirty="0"/>
              <a:t>RECOMENDACIONES TÉCNICAS</a:t>
            </a:r>
          </a:p>
        </p:txBody>
      </p:sp>
      <p:sp>
        <p:nvSpPr>
          <p:cNvPr id="5" name="Oval 4">
            <a:extLst>
              <a:ext uri="{FF2B5EF4-FFF2-40B4-BE49-F238E27FC236}">
                <a16:creationId xmlns:a16="http://schemas.microsoft.com/office/drawing/2014/main" id="{1F7A355C-FA4D-DD5E-86DA-5BA662EC96E2}"/>
              </a:ext>
            </a:extLst>
          </p:cNvPr>
          <p:cNvSpPr/>
          <p:nvPr/>
        </p:nvSpPr>
        <p:spPr>
          <a:xfrm>
            <a:off x="2751589" y="1317596"/>
            <a:ext cx="3640821" cy="250830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s-BO" sz="1200" dirty="0">
                <a:solidFill>
                  <a:schemeClr val="tx1"/>
                </a:solidFill>
                <a:effectLst/>
                <a:latin typeface="Barlow Semi Condensed" panose="00000506000000000000" pitchFamily="2" charset="0"/>
                <a:ea typeface="Calibri" panose="020F0502020204030204" pitchFamily="34" charset="0"/>
              </a:rPr>
              <a:t>Este apartado indicar al usuario final como realizar la instalación y uso del sistema, además que se realizara recomendaciones para el correcto funcionamiento del sistema web.</a:t>
            </a:r>
            <a:endParaRPr lang="en-US" sz="1050" dirty="0">
              <a:solidFill>
                <a:schemeClr val="tx1"/>
              </a:solidFill>
              <a:latin typeface="Barlow Semi Condensed" panose="00000506000000000000" pitchFamily="2" charset="0"/>
            </a:endParaRPr>
          </a:p>
        </p:txBody>
      </p:sp>
      <p:sp>
        <p:nvSpPr>
          <p:cNvPr id="3" name="CuadroTexto 2">
            <a:extLst>
              <a:ext uri="{FF2B5EF4-FFF2-40B4-BE49-F238E27FC236}">
                <a16:creationId xmlns:a16="http://schemas.microsoft.com/office/drawing/2014/main" id="{1D083392-FC2C-D052-734C-6FA79A6143E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022197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1" y="13091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r>
              <a:rPr lang="es-BO" dirty="0">
                <a:latin typeface="Barlow Semi Condensed" panose="00000506000000000000" pitchFamily="2" charset="0"/>
                <a:ea typeface="Calibri" panose="020F0502020204030204" pitchFamily="34" charset="0"/>
                <a:cs typeface="Times New Roman" panose="02020603050405020304" pitchFamily="18" charset="0"/>
              </a:rPr>
              <a:t>El objetivo de la </a:t>
            </a: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empresa es  brindar productos informáticos para todo ambiente laboral informático, tanto como a clientes finales o a instituciones publicas y privadas.</a:t>
            </a:r>
          </a:p>
          <a:p>
            <a:pPr marL="251460">
              <a:lnSpc>
                <a:spcPct val="150000"/>
              </a:lnSpc>
              <a:spcAft>
                <a:spcPts val="800"/>
              </a:spcAft>
            </a:pP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La empresa Mxt-techonology cuenta con 2 sucursales la primera ubicada en Esteban Arce y la otra en la Blanco Galindo y av., Perú. </a:t>
            </a: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Objetivo</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8701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8" name="Imagen 7">
            <a:extLst>
              <a:ext uri="{FF2B5EF4-FFF2-40B4-BE49-F238E27FC236}">
                <a16:creationId xmlns:a16="http://schemas.microsoft.com/office/drawing/2014/main" id="{488FEF04-A102-31CE-B79C-0894453AA3C2}"/>
              </a:ext>
            </a:extLst>
          </p:cNvPr>
          <p:cNvPicPr>
            <a:picLocks noChangeAspect="1"/>
          </p:cNvPicPr>
          <p:nvPr/>
        </p:nvPicPr>
        <p:blipFill>
          <a:blip r:embed="rId2"/>
          <a:stretch>
            <a:fillRect/>
          </a:stretch>
        </p:blipFill>
        <p:spPr>
          <a:xfrm>
            <a:off x="2942774" y="1244323"/>
            <a:ext cx="3258452" cy="2654853"/>
          </a:xfrm>
          <a:prstGeom prst="rect">
            <a:avLst/>
          </a:prstGeom>
          <a:ln>
            <a:noFill/>
          </a:ln>
          <a:effectLst>
            <a:outerShdw blurRad="190500" algn="tl" rotWithShape="0">
              <a:srgbClr val="000000">
                <a:alpha val="70000"/>
              </a:srgbClr>
            </a:outerShdw>
          </a:effectLst>
        </p:spPr>
      </p:pic>
      <p:pic>
        <p:nvPicPr>
          <p:cNvPr id="10" name="Gráfico 9" descr="Flecha lineal: curva en sentido de las agujas del reloj">
            <a:extLst>
              <a:ext uri="{FF2B5EF4-FFF2-40B4-BE49-F238E27FC236}">
                <a16:creationId xmlns:a16="http://schemas.microsoft.com/office/drawing/2014/main" id="{F619E155-5F65-51AB-B601-C4F4F49D6F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73121">
            <a:off x="2596526" y="1074145"/>
            <a:ext cx="914400" cy="914400"/>
          </a:xfrm>
          <a:prstGeom prst="rect">
            <a:avLst/>
          </a:prstGeom>
        </p:spPr>
      </p:pic>
      <p:pic>
        <p:nvPicPr>
          <p:cNvPr id="11" name="Gráfico 10" descr="Flecha lineal: curva en sentido de las agujas del reloj">
            <a:extLst>
              <a:ext uri="{FF2B5EF4-FFF2-40B4-BE49-F238E27FC236}">
                <a16:creationId xmlns:a16="http://schemas.microsoft.com/office/drawing/2014/main" id="{11C61FA5-A6A0-E112-EF04-8F721BBEED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902791">
            <a:off x="5868028" y="2935698"/>
            <a:ext cx="914400" cy="914400"/>
          </a:xfrm>
          <a:prstGeom prst="rect">
            <a:avLst/>
          </a:prstGeom>
        </p:spPr>
      </p:pic>
      <p:sp>
        <p:nvSpPr>
          <p:cNvPr id="12" name="Elipse 11">
            <a:extLst>
              <a:ext uri="{FF2B5EF4-FFF2-40B4-BE49-F238E27FC236}">
                <a16:creationId xmlns:a16="http://schemas.microsoft.com/office/drawing/2014/main" id="{C7327C49-7833-CD81-69C7-C5FCCD933CCB}"/>
              </a:ext>
            </a:extLst>
          </p:cNvPr>
          <p:cNvSpPr/>
          <p:nvPr/>
        </p:nvSpPr>
        <p:spPr>
          <a:xfrm>
            <a:off x="1324580" y="1631399"/>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SUPERMALL</a:t>
            </a:r>
          </a:p>
          <a:p>
            <a:pPr algn="ctr"/>
            <a:r>
              <a:rPr lang="es-BO" sz="1200" dirty="0">
                <a:solidFill>
                  <a:schemeClr val="tx1"/>
                </a:solidFill>
                <a:latin typeface="Fjalla One" panose="02000506040000020004" pitchFamily="2" charset="0"/>
              </a:rPr>
              <a:t>BLANCO GALINDO Y PERU</a:t>
            </a:r>
          </a:p>
        </p:txBody>
      </p:sp>
      <p:sp>
        <p:nvSpPr>
          <p:cNvPr id="13" name="Elipse 12">
            <a:extLst>
              <a:ext uri="{FF2B5EF4-FFF2-40B4-BE49-F238E27FC236}">
                <a16:creationId xmlns:a16="http://schemas.microsoft.com/office/drawing/2014/main" id="{5F381A49-D2F0-087F-D0D2-AEBD6A6C7F67}"/>
              </a:ext>
            </a:extLst>
          </p:cNvPr>
          <p:cNvSpPr/>
          <p:nvPr/>
        </p:nvSpPr>
        <p:spPr>
          <a:xfrm>
            <a:off x="6401318" y="2159905"/>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ESTEBAN ARZE </a:t>
            </a:r>
          </a:p>
          <a:p>
            <a:pPr algn="ctr"/>
            <a:r>
              <a:rPr lang="es-BO" sz="1200" dirty="0">
                <a:solidFill>
                  <a:schemeClr val="tx1"/>
                </a:solidFill>
                <a:latin typeface="Fjalla One" panose="02000506040000020004" pitchFamily="2" charset="0"/>
              </a:rPr>
              <a:t>TAPACARI Y QUILLACOLLO</a:t>
            </a:r>
          </a:p>
        </p:txBody>
      </p:sp>
    </p:spTree>
    <p:extLst>
      <p:ext uri="{BB962C8B-B14F-4D97-AF65-F5344CB8AC3E}">
        <p14:creationId xmlns:p14="http://schemas.microsoft.com/office/powerpoint/2010/main" val="405710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6" name="Gráfico 5" descr="Persona confundida">
            <a:extLst>
              <a:ext uri="{FF2B5EF4-FFF2-40B4-BE49-F238E27FC236}">
                <a16:creationId xmlns:a16="http://schemas.microsoft.com/office/drawing/2014/main" id="{A8D505AF-5B44-82E9-71E2-BD3F52874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06045" y="1816964"/>
            <a:ext cx="1673964" cy="1673964"/>
          </a:xfrm>
          <a:prstGeom prst="rect">
            <a:avLst/>
          </a:prstGeom>
        </p:spPr>
      </p:pic>
      <p:pic>
        <p:nvPicPr>
          <p:cNvPr id="8" name="Gráfico 7" descr="Grupo de hombres">
            <a:extLst>
              <a:ext uri="{FF2B5EF4-FFF2-40B4-BE49-F238E27FC236}">
                <a16:creationId xmlns:a16="http://schemas.microsoft.com/office/drawing/2014/main" id="{63F872BC-5F55-3752-D59A-44BF526C72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3777" y="1816964"/>
            <a:ext cx="1734182" cy="1734182"/>
          </a:xfrm>
          <a:prstGeom prst="rect">
            <a:avLst/>
          </a:prstGeom>
        </p:spPr>
      </p:pic>
      <p:sp>
        <p:nvSpPr>
          <p:cNvPr id="13" name="Title 2">
            <a:extLst>
              <a:ext uri="{FF2B5EF4-FFF2-40B4-BE49-F238E27FC236}">
                <a16:creationId xmlns:a16="http://schemas.microsoft.com/office/drawing/2014/main" id="{537D305C-8C8F-8132-6F6A-37BD76379169}"/>
              </a:ext>
            </a:extLst>
          </p:cNvPr>
          <p:cNvSpPr txBox="1">
            <a:spLocks/>
          </p:cNvSpPr>
          <p:nvPr/>
        </p:nvSpPr>
        <p:spPr>
          <a:xfrm>
            <a:off x="1607782" y="3490928"/>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PERSONAL</a:t>
            </a:r>
            <a:endParaRPr lang="es-BO" dirty="0"/>
          </a:p>
        </p:txBody>
      </p:sp>
      <p:sp>
        <p:nvSpPr>
          <p:cNvPr id="14" name="Title 2">
            <a:extLst>
              <a:ext uri="{FF2B5EF4-FFF2-40B4-BE49-F238E27FC236}">
                <a16:creationId xmlns:a16="http://schemas.microsoft.com/office/drawing/2014/main" id="{E54DD780-54DA-5602-B3A0-82D296A35404}"/>
              </a:ext>
            </a:extLst>
          </p:cNvPr>
          <p:cNvSpPr txBox="1">
            <a:spLocks/>
          </p:cNvSpPr>
          <p:nvPr/>
        </p:nvSpPr>
        <p:spPr>
          <a:xfrm>
            <a:off x="5657622" y="3449646"/>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CLIENTES</a:t>
            </a:r>
            <a:endParaRPr lang="es-BO" dirty="0"/>
          </a:p>
        </p:txBody>
      </p:sp>
      <p:pic>
        <p:nvPicPr>
          <p:cNvPr id="16" name="Gráfico 15" descr="Teléfono en altavoz">
            <a:extLst>
              <a:ext uri="{FF2B5EF4-FFF2-40B4-BE49-F238E27FC236}">
                <a16:creationId xmlns:a16="http://schemas.microsoft.com/office/drawing/2014/main" id="{F5F28A4E-5460-1E2B-5AD8-40EB56E870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6411" y="2163305"/>
            <a:ext cx="914400" cy="914400"/>
          </a:xfrm>
          <a:prstGeom prst="rect">
            <a:avLst/>
          </a:prstGeom>
        </p:spPr>
      </p:pic>
      <p:pic>
        <p:nvPicPr>
          <p:cNvPr id="18" name="Gráfico 17" descr="Registro">
            <a:extLst>
              <a:ext uri="{FF2B5EF4-FFF2-40B4-BE49-F238E27FC236}">
                <a16:creationId xmlns:a16="http://schemas.microsoft.com/office/drawing/2014/main" id="{594C67B8-122D-EF2D-FDD4-11E57FAA9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3175" y="1175004"/>
            <a:ext cx="914400" cy="914400"/>
          </a:xfrm>
          <a:prstGeom prst="rect">
            <a:avLst/>
          </a:prstGeom>
        </p:spPr>
      </p:pic>
      <p:pic>
        <p:nvPicPr>
          <p:cNvPr id="20" name="Gráfico 19" descr="Caja">
            <a:extLst>
              <a:ext uri="{FF2B5EF4-FFF2-40B4-BE49-F238E27FC236}">
                <a16:creationId xmlns:a16="http://schemas.microsoft.com/office/drawing/2014/main" id="{D9137B0F-478A-28DC-932E-33B10E612F5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49096" y="3248550"/>
            <a:ext cx="914400" cy="914400"/>
          </a:xfrm>
          <a:prstGeom prst="rect">
            <a:avLst/>
          </a:prstGeom>
        </p:spPr>
      </p:pic>
      <p:pic>
        <p:nvPicPr>
          <p:cNvPr id="22" name="Gráfico 21" descr="Chat RTL">
            <a:extLst>
              <a:ext uri="{FF2B5EF4-FFF2-40B4-BE49-F238E27FC236}">
                <a16:creationId xmlns:a16="http://schemas.microsoft.com/office/drawing/2014/main" id="{4D85BF55-DC45-788D-3923-699773E049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25681" y="1096060"/>
            <a:ext cx="914400" cy="914400"/>
          </a:xfrm>
          <a:prstGeom prst="rect">
            <a:avLst/>
          </a:prstGeom>
        </p:spPr>
      </p:pic>
      <p:pic>
        <p:nvPicPr>
          <p:cNvPr id="24" name="Gráfico 23" descr="Discurso">
            <a:extLst>
              <a:ext uri="{FF2B5EF4-FFF2-40B4-BE49-F238E27FC236}">
                <a16:creationId xmlns:a16="http://schemas.microsoft.com/office/drawing/2014/main" id="{EB89FF66-DD4F-CD15-FE6F-D47B5D5ACE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75625" y="1441159"/>
            <a:ext cx="616447" cy="616447"/>
          </a:xfrm>
          <a:prstGeom prst="rect">
            <a:avLst/>
          </a:prstGeom>
        </p:spPr>
      </p:pic>
      <p:pic>
        <p:nvPicPr>
          <p:cNvPr id="27" name="Gráfico 26" descr="Discurso">
            <a:extLst>
              <a:ext uri="{FF2B5EF4-FFF2-40B4-BE49-F238E27FC236}">
                <a16:creationId xmlns:a16="http://schemas.microsoft.com/office/drawing/2014/main" id="{476E1F71-3306-AB18-CE4A-7F54C121E12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41946" y="1334618"/>
            <a:ext cx="616447" cy="616447"/>
          </a:xfrm>
          <a:prstGeom prst="rect">
            <a:avLst/>
          </a:prstGeom>
        </p:spPr>
      </p:pic>
      <p:pic>
        <p:nvPicPr>
          <p:cNvPr id="28" name="Gráfico 27" descr="Discurso">
            <a:extLst>
              <a:ext uri="{FF2B5EF4-FFF2-40B4-BE49-F238E27FC236}">
                <a16:creationId xmlns:a16="http://schemas.microsoft.com/office/drawing/2014/main" id="{9ADD5F3A-699F-50B8-9343-CD3D0298C0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19110" y="1319134"/>
            <a:ext cx="616447" cy="616447"/>
          </a:xfrm>
          <a:prstGeom prst="rect">
            <a:avLst/>
          </a:prstGeom>
        </p:spPr>
      </p:pic>
    </p:spTree>
    <p:extLst>
      <p:ext uri="{BB962C8B-B14F-4D97-AF65-F5344CB8AC3E}">
        <p14:creationId xmlns:p14="http://schemas.microsoft.com/office/powerpoint/2010/main" val="548066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tiempo en ventas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Ingresos</a:t>
            </a: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5740</TotalTime>
  <Words>1954</Words>
  <Application>Microsoft Office PowerPoint</Application>
  <PresentationFormat>Presentación en pantalla (16:9)</PresentationFormat>
  <Paragraphs>305</Paragraphs>
  <Slides>51</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51</vt:i4>
      </vt:variant>
    </vt:vector>
  </HeadingPairs>
  <TitlesOfParts>
    <vt:vector size="63"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DESARROLLO DE UNA APLICACIÓN WEB PARA LA COTIZACION Y VENTA DE COMPONENTES ELECTRONICOS PARA LA EMPRESA MXT-TECHONOLOGY  Estudiante: Pinto Mora Victor Angel Tutor: Alejandro Wills Mercado </vt:lpstr>
      <vt:lpstr>CONTENIDOS</vt:lpstr>
      <vt:lpstr>MXT TECHNOLOGY</vt:lpstr>
      <vt:lpstr>ANTECEDENTES</vt:lpstr>
      <vt:lpstr>Misión y Visión</vt:lpstr>
      <vt:lpstr>Objetivo </vt:lpstr>
      <vt:lpstr>FUNCIONAMIENTO DE LA EMPRESA</vt:lpstr>
      <vt:lpstr>FUNCIONAMIENTO DE LA EMPRESA </vt:lpstr>
      <vt:lpstr>Problemática</vt:lpstr>
      <vt:lpstr>¿Por qué una pagina web?</vt:lpstr>
      <vt:lpstr>Objetivo General</vt:lpstr>
      <vt:lpstr>Presentación de PowerPoint</vt:lpstr>
      <vt:lpstr>Justificación</vt:lpstr>
      <vt:lpstr>Justificación Tecnica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USUARIO</vt:lpstr>
      <vt:lpstr>CONCLUSIÓNES</vt:lpstr>
      <vt:lpstr>Presentación de PowerPoint</vt:lpstr>
      <vt:lpstr>RECOMENDACIONES</vt:lpstr>
      <vt:lpstr>RECOMENDACIONES TÉCNICAS</vt:lpstr>
      <vt:lpstr>RECOMENDACIONES DE INSTALACIÓN</vt:lpstr>
      <vt:lpstr>RECOMENDACIONES ACERCA DEL USO DEL SISTEMA</vt:lpstr>
      <vt:lpstr>NO RECOMENDAMOS REALIZAR LAS SIGUIENTES ACCIONES</vt:lpstr>
      <vt:lpstr>RECOMENDACIONES ACERCA DE LAS ACTUALIZACIONES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51</cp:revision>
  <dcterms:modified xsi:type="dcterms:W3CDTF">2022-11-16T03:31:44Z</dcterms:modified>
</cp:coreProperties>
</file>