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5"/>
  </p:notesMasterIdLst>
  <p:handoutMasterIdLst>
    <p:handoutMasterId r:id="rId56"/>
  </p:handoutMasterIdLst>
  <p:sldIdLst>
    <p:sldId id="256" r:id="rId2"/>
    <p:sldId id="306" r:id="rId3"/>
    <p:sldId id="340" r:id="rId4"/>
    <p:sldId id="348" r:id="rId5"/>
    <p:sldId id="339" r:id="rId6"/>
    <p:sldId id="350" r:id="rId7"/>
    <p:sldId id="349" r:id="rId8"/>
    <p:sldId id="351" r:id="rId9"/>
    <p:sldId id="342" r:id="rId10"/>
    <p:sldId id="307" r:id="rId11"/>
    <p:sldId id="308" r:id="rId12"/>
    <p:sldId id="258" r:id="rId13"/>
    <p:sldId id="304" r:id="rId14"/>
    <p:sldId id="259" r:id="rId15"/>
    <p:sldId id="305" r:id="rId16"/>
    <p:sldId id="260" r:id="rId17"/>
    <p:sldId id="261" r:id="rId18"/>
    <p:sldId id="347" r:id="rId19"/>
    <p:sldId id="332" r:id="rId20"/>
    <p:sldId id="335" r:id="rId21"/>
    <p:sldId id="262" r:id="rId22"/>
    <p:sldId id="309" r:id="rId23"/>
    <p:sldId id="272" r:id="rId24"/>
    <p:sldId id="263" r:id="rId25"/>
    <p:sldId id="352" r:id="rId26"/>
    <p:sldId id="353" r:id="rId27"/>
    <p:sldId id="343" r:id="rId28"/>
    <p:sldId id="310" r:id="rId29"/>
    <p:sldId id="336" r:id="rId30"/>
    <p:sldId id="344" r:id="rId31"/>
    <p:sldId id="311" r:id="rId32"/>
    <p:sldId id="313" r:id="rId33"/>
    <p:sldId id="345" r:id="rId34"/>
    <p:sldId id="322" r:id="rId35"/>
    <p:sldId id="323" r:id="rId36"/>
    <p:sldId id="324" r:id="rId37"/>
    <p:sldId id="325" r:id="rId38"/>
    <p:sldId id="326" r:id="rId39"/>
    <p:sldId id="315" r:id="rId40"/>
    <p:sldId id="314" r:id="rId41"/>
    <p:sldId id="337" r:id="rId42"/>
    <p:sldId id="327" r:id="rId43"/>
    <p:sldId id="338" r:id="rId44"/>
    <p:sldId id="266" r:id="rId45"/>
    <p:sldId id="268" r:id="rId46"/>
    <p:sldId id="271" r:id="rId47"/>
    <p:sldId id="330" r:id="rId48"/>
    <p:sldId id="331" r:id="rId49"/>
    <p:sldId id="334" r:id="rId50"/>
    <p:sldId id="333" r:id="rId51"/>
    <p:sldId id="346" r:id="rId52"/>
    <p:sldId id="355" r:id="rId53"/>
    <p:sldId id="357"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varScale="1">
        <p:scale>
          <a:sx n="114" d="100"/>
          <a:sy n="114" d="100"/>
        </p:scale>
        <p:origin x="780" y="102"/>
      </p:cViewPr>
      <p:guideLst/>
    </p:cSldViewPr>
  </p:slideViewPr>
  <p:notesTextViewPr>
    <p:cViewPr>
      <p:scale>
        <a:sx n="1" d="1"/>
        <a:sy n="1" d="1"/>
      </p:scale>
      <p:origin x="0" y="0"/>
    </p:cViewPr>
  </p:notesTextViewPr>
  <p:sorterViewPr>
    <p:cViewPr>
      <p:scale>
        <a:sx n="100" d="100"/>
        <a:sy n="100" d="100"/>
      </p:scale>
      <p:origin x="0" y="-1838"/>
    </p:cViewPr>
  </p:sorterViewPr>
  <p:notesViewPr>
    <p:cSldViewPr snapToGrid="0">
      <p:cViewPr varScale="1">
        <p:scale>
          <a:sx n="69" d="100"/>
          <a:sy n="69" d="100"/>
        </p:scale>
        <p:origin x="221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7/12/2022</a:t>
            </a:fld>
            <a:endParaRPr lang="es-BO" dirty="0"/>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dirty="0"/>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dirty="0"/>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539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COTIZACIÓN Y VENTA DE COMPONENTES ELECTRÓNICOS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38814" y="2367319"/>
            <a:ext cx="878777" cy="756511"/>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6"/>
            <a:ext cx="895223" cy="754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lnSpc>
                <a:spcPct val="150000"/>
              </a:lnSpc>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Elaborar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875499"/>
            <a:ext cx="7517199" cy="3756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sz="2000"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TÉCNICA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604655" y="1155978"/>
            <a:ext cx="3671454"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Técnica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34966" y="1155978"/>
            <a:ext cx="4369265"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r>
              <a:rPr lang="es-BO" sz="1200" b="1" dirty="0">
                <a:effectLst/>
                <a:latin typeface="Barlow Semi Condensed" panose="00000506000000000000" pitchFamily="2" charset="0"/>
                <a:ea typeface="Calibri" panose="020F0502020204030204" pitchFamily="34" charset="0"/>
                <a:cs typeface="Times New Roman" panose="02020603050405020304" pitchFamily="18" charset="0"/>
              </a:rPr>
              <a:t>.</a:t>
            </a:r>
            <a:endParaRPr lang="en-US" sz="1200" b="1"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1733550" y="1047541"/>
            <a:ext cx="4915039" cy="2800767"/>
          </a:xfrm>
          <a:prstGeom prst="rect">
            <a:avLst/>
          </a:prstGeom>
          <a:noFill/>
        </p:spPr>
        <p:txBody>
          <a:bodyPr wrap="square" rtlCol="0">
            <a:spAutoFit/>
          </a:bodyPr>
          <a:lstStyle/>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200" dirty="0">
              <a:effectLst/>
              <a:latin typeface="Barlow Semi Condensed" panose="00000506000000000000" pitchFamily="2" charset="0"/>
              <a:ea typeface="Times New Roman" panose="02020603050405020304" pitchFamily="18" charset="0"/>
            </a:endParaRPr>
          </a:p>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2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192061"/>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1858372" y="3013020"/>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1815806" y="4122698"/>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991382" y="3130977"/>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776208" y="4252942"/>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11" name="Imagen 10">
            <a:extLst>
              <a:ext uri="{FF2B5EF4-FFF2-40B4-BE49-F238E27FC236}">
                <a16:creationId xmlns:a16="http://schemas.microsoft.com/office/drawing/2014/main" id="{B57E4BD7-2E87-7C0C-7839-6E6C8964CC69}"/>
              </a:ext>
            </a:extLst>
          </p:cNvPr>
          <p:cNvPicPr>
            <a:picLocks noChangeAspect="1"/>
          </p:cNvPicPr>
          <p:nvPr/>
        </p:nvPicPr>
        <p:blipFill>
          <a:blip r:embed="rId8"/>
          <a:stretch>
            <a:fillRect/>
          </a:stretch>
        </p:blipFill>
        <p:spPr>
          <a:xfrm>
            <a:off x="3913920" y="3130977"/>
            <a:ext cx="867727" cy="1224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3101036" y="3238164"/>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1531722" y="1581293"/>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603773" y="1484912"/>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PROBLEMÁTICA</a:t>
            </a:r>
          </a:p>
          <a:p>
            <a:pPr marL="342900" lvl="0" indent="-342900" algn="l" rtl="0">
              <a:lnSpc>
                <a:spcPct val="150000"/>
              </a:lnSpc>
              <a:spcBef>
                <a:spcPts val="0"/>
              </a:spcBef>
              <a:spcAft>
                <a:spcPts val="0"/>
              </a:spcAft>
              <a:buFont typeface="Arial" panose="020B0604020202020204" pitchFamily="34" charset="0"/>
              <a:buChar char="•"/>
            </a:pPr>
            <a:r>
              <a:rPr lang="en-US" dirty="0"/>
              <a:t>BENEFICIOS DE UNA PAGINA WEB</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JUSTIFICACIÓN</a:t>
            </a:r>
          </a:p>
          <a:p>
            <a:pPr marL="342900" lvl="0" indent="-342900" algn="l" rtl="0">
              <a:lnSpc>
                <a:spcPct val="150000"/>
              </a:lnSpc>
              <a:spcBef>
                <a:spcPts val="0"/>
              </a:spcBef>
              <a:spcAft>
                <a:spcPts val="0"/>
              </a:spcAft>
              <a:buFont typeface="Arial" panose="020B0604020202020204" pitchFamily="34" charset="0"/>
              <a:buChar char="•"/>
            </a:pPr>
            <a:r>
              <a:rPr lang="en-US" dirty="0"/>
              <a:t>LÍMITES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METODOLOGÍA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9519"/>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89"/>
            <a:ext cx="1947600" cy="1261871"/>
          </a:xfrm>
        </p:spPr>
        <p:txBody>
          <a:bodyPr/>
          <a:lstStyle/>
          <a:p>
            <a:pPr marL="171450" indent="-171450">
              <a:buFont typeface="Arial" panose="020B0604020202020204" pitchFamily="34" charset="0"/>
              <a:buChar char="•"/>
            </a:pPr>
            <a:r>
              <a:rPr lang="en-US" dirty="0">
                <a:solidFill>
                  <a:schemeClr val="tx1"/>
                </a:solidFill>
              </a:rPr>
              <a:t>Timeboxing</a:t>
            </a:r>
          </a:p>
          <a:p>
            <a:pPr marL="171450" indent="-171450">
              <a:buFont typeface="Arial" panose="020B0604020202020204" pitchFamily="34" charset="0"/>
              <a:buChar char="•"/>
            </a:pPr>
            <a:r>
              <a:rPr lang="en-US" dirty="0"/>
              <a:t>Product Backlog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solidFill>
                  <a:schemeClr val="tx1"/>
                </a:solidFill>
              </a:rPr>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455097"/>
            <a:ext cx="1945200" cy="1107558"/>
          </a:xfrm>
        </p:spPr>
        <p:txBody>
          <a:bodyPr/>
          <a:lstStyle/>
          <a:p>
            <a:endParaRPr lang="en-US" dirty="0"/>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Team Scrum</a:t>
            </a:r>
          </a:p>
          <a:p>
            <a:endParaRPr lang="en-US" dirty="0"/>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107558"/>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370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2473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REQUERIMIENTOS FUNCIONAES Y NO FUNCIONALES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DIAGRAMAS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88D6F-C1F3-5A6C-6271-D50545EA8ADD}"/>
              </a:ext>
            </a:extLst>
          </p:cNvPr>
          <p:cNvSpPr>
            <a:spLocks noGrp="1"/>
          </p:cNvSpPr>
          <p:nvPr>
            <p:ph type="title"/>
          </p:nvPr>
        </p:nvSpPr>
        <p:spPr/>
        <p:txBody>
          <a:bodyPr/>
          <a:lstStyle/>
          <a:p>
            <a:r>
              <a:rPr lang="es-BO" dirty="0"/>
              <a:t>REQUERIMIENTOS FUNCIONALES</a:t>
            </a:r>
          </a:p>
        </p:txBody>
      </p:sp>
      <p:sp>
        <p:nvSpPr>
          <p:cNvPr id="3" name="Google Shape;2178;p39">
            <a:extLst>
              <a:ext uri="{FF2B5EF4-FFF2-40B4-BE49-F238E27FC236}">
                <a16:creationId xmlns:a16="http://schemas.microsoft.com/office/drawing/2014/main" id="{6756DEF4-A664-A440-7B4E-A8FBBABB66AB}"/>
              </a:ext>
            </a:extLst>
          </p:cNvPr>
          <p:cNvSpPr txBox="1">
            <a:spLocks/>
          </p:cNvSpPr>
          <p:nvPr/>
        </p:nvSpPr>
        <p:spPr>
          <a:xfrm>
            <a:off x="1316344" y="1318172"/>
            <a:ext cx="6628029" cy="296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s-BO" sz="1200" b="1" dirty="0">
                <a:latin typeface="Barlow Semi Condensed" panose="00000506000000000000" pitchFamily="2" charset="0"/>
              </a:rPr>
              <a:t>Compatibilidad</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La </a:t>
            </a:r>
            <a:r>
              <a:rPr lang="es-BO" sz="1200" dirty="0">
                <a:latin typeface="Barlow Semi Condensed" panose="00000506000000000000" pitchFamily="2" charset="0"/>
              </a:rPr>
              <a:t>aplicación</a:t>
            </a:r>
            <a:r>
              <a:rPr lang="en-US" sz="1200" dirty="0">
                <a:latin typeface="Barlow Semi Condensed" panose="00000506000000000000" pitchFamily="2" charset="0"/>
              </a:rPr>
              <a:t> </a:t>
            </a:r>
            <a:r>
              <a:rPr lang="es-BO" sz="1200" dirty="0">
                <a:latin typeface="Barlow Semi Condensed" panose="00000506000000000000" pitchFamily="2" charset="0"/>
              </a:rPr>
              <a:t>debe</a:t>
            </a:r>
            <a:r>
              <a:rPr lang="en-US" sz="1200" dirty="0">
                <a:latin typeface="Barlow Semi Condensed" panose="00000506000000000000" pitchFamily="2" charset="0"/>
              </a:rPr>
              <a:t> </a:t>
            </a:r>
            <a:r>
              <a:rPr lang="es-BO" sz="1200" dirty="0">
                <a:latin typeface="Barlow Semi Condensed" panose="00000506000000000000" pitchFamily="2" charset="0"/>
              </a:rPr>
              <a:t>poder</a:t>
            </a:r>
            <a:r>
              <a:rPr lang="en-US" sz="1200" dirty="0">
                <a:latin typeface="Barlow Semi Condensed" panose="00000506000000000000" pitchFamily="2" charset="0"/>
              </a:rPr>
              <a:t> </a:t>
            </a:r>
            <a:r>
              <a:rPr lang="es-BO" sz="1200" dirty="0">
                <a:latin typeface="Barlow Semi Condensed" panose="00000506000000000000" pitchFamily="2" charset="0"/>
              </a:rPr>
              <a:t>utilizarse</a:t>
            </a:r>
            <a:r>
              <a:rPr lang="en-US" sz="1200" dirty="0">
                <a:latin typeface="Barlow Semi Condensed" panose="00000506000000000000" pitchFamily="2" charset="0"/>
              </a:rPr>
              <a:t> sin </a:t>
            </a:r>
            <a:r>
              <a:rPr lang="es-BO" sz="1200" dirty="0">
                <a:latin typeface="Barlow Semi Condensed" panose="00000506000000000000" pitchFamily="2" charset="0"/>
              </a:rPr>
              <a:t>necesidad</a:t>
            </a:r>
            <a:r>
              <a:rPr lang="en-US" sz="1200" dirty="0">
                <a:latin typeface="Barlow Semi Condensed" panose="00000506000000000000" pitchFamily="2" charset="0"/>
              </a:rPr>
              <a:t> de </a:t>
            </a:r>
            <a:r>
              <a:rPr lang="es-BO" sz="1200" dirty="0">
                <a:latin typeface="Barlow Semi Condensed" panose="00000506000000000000" pitchFamily="2" charset="0"/>
              </a:rPr>
              <a:t>ningún</a:t>
            </a:r>
            <a:r>
              <a:rPr lang="en-US" sz="1200" dirty="0">
                <a:latin typeface="Barlow Semi Condensed" panose="00000506000000000000" pitchFamily="2" charset="0"/>
              </a:rPr>
              <a:t> software </a:t>
            </a:r>
            <a:r>
              <a:rPr lang="es-BO" sz="1200" dirty="0">
                <a:latin typeface="Barlow Semi Condensed" panose="00000506000000000000" pitchFamily="2" charset="0"/>
              </a:rPr>
              <a:t>adicional</a:t>
            </a:r>
            <a:r>
              <a:rPr lang="en-US" sz="1200" dirty="0">
                <a:latin typeface="Barlow Semi Condensed" panose="00000506000000000000" pitchFamily="2" charset="0"/>
              </a:rPr>
              <a:t> a </a:t>
            </a:r>
            <a:r>
              <a:rPr lang="es-BO" sz="1200" dirty="0">
                <a:latin typeface="Barlow Semi Condensed" panose="00000506000000000000" pitchFamily="2" charset="0"/>
              </a:rPr>
              <a:t>excepción</a:t>
            </a:r>
            <a:r>
              <a:rPr lang="en-US" sz="1200" dirty="0">
                <a:latin typeface="Barlow Semi Condensed" panose="00000506000000000000" pitchFamily="2" charset="0"/>
              </a:rPr>
              <a:t> de un </a:t>
            </a:r>
            <a:r>
              <a:rPr lang="es-BO" sz="1200" dirty="0">
                <a:latin typeface="Barlow Semi Condensed" panose="00000506000000000000" pitchFamily="2" charset="0"/>
              </a:rPr>
              <a:t>navegador</a:t>
            </a:r>
          </a:p>
          <a:p>
            <a:pPr>
              <a:lnSpc>
                <a:spcPct val="200000"/>
              </a:lnSpc>
            </a:pPr>
            <a:r>
              <a:rPr lang="es-BO" sz="1200" b="1" dirty="0">
                <a:latin typeface="Barlow Semi Condensed" panose="00000506000000000000" pitchFamily="2" charset="0"/>
              </a:rPr>
              <a:t>Interfaz</a:t>
            </a:r>
          </a:p>
          <a:p>
            <a:pPr marL="342900" indent="-342900">
              <a:lnSpc>
                <a:spcPct val="200000"/>
              </a:lnSpc>
              <a:buFont typeface="Arial" panose="020B0604020202020204" pitchFamily="34" charset="0"/>
              <a:buChar char="•"/>
            </a:pPr>
            <a:r>
              <a:rPr lang="es-BO" sz="1200" dirty="0">
                <a:latin typeface="Barlow Semi Condensed" panose="00000506000000000000" pitchFamily="2" charset="0"/>
              </a:rPr>
              <a:t>El diseño de la interfaz del sistema debe ser intuitivo tanto para el cliente como para el administrador de la pagina</a:t>
            </a:r>
            <a:endParaRPr lang="en-US" sz="1200" dirty="0">
              <a:latin typeface="Barlow Semi Condensed" panose="00000506000000000000" pitchFamily="2" charset="0"/>
            </a:endParaRPr>
          </a:p>
          <a:p>
            <a:pPr>
              <a:lnSpc>
                <a:spcPct val="200000"/>
              </a:lnSpc>
            </a:pPr>
            <a:r>
              <a:rPr lang="es-BO" sz="1200" b="1" dirty="0">
                <a:latin typeface="Barlow Semi Condensed" panose="00000506000000000000" pitchFamily="2" charset="0"/>
              </a:rPr>
              <a:t>Aprendizaje</a:t>
            </a: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r>
              <a:rPr lang="es-BO" sz="1200" dirty="0">
                <a:latin typeface="Barlow Semi Condensed" panose="00000506000000000000" pitchFamily="2" charset="0"/>
              </a:rPr>
              <a:t>El tiempo de aprendizaje del sistema para un usuario deberá ser menor a 4 horas</a:t>
            </a: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171450" indent="-17145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dirty="0">
              <a:latin typeface="Barlow Semi Condensed" panose="00000506000000000000" pitchFamily="2" charset="0"/>
            </a:endParaRPr>
          </a:p>
        </p:txBody>
      </p:sp>
    </p:spTree>
    <p:extLst>
      <p:ext uri="{BB962C8B-B14F-4D97-AF65-F5344CB8AC3E}">
        <p14:creationId xmlns:p14="http://schemas.microsoft.com/office/powerpoint/2010/main" val="181015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88D6F-C1F3-5A6C-6271-D50545EA8ADD}"/>
              </a:ext>
            </a:extLst>
          </p:cNvPr>
          <p:cNvSpPr>
            <a:spLocks noGrp="1"/>
          </p:cNvSpPr>
          <p:nvPr>
            <p:ph type="title"/>
          </p:nvPr>
        </p:nvSpPr>
        <p:spPr/>
        <p:txBody>
          <a:bodyPr/>
          <a:lstStyle/>
          <a:p>
            <a:r>
              <a:rPr lang="es-BO" dirty="0"/>
              <a:t>REQUERIMIENTOS NO FUNCIONALES</a:t>
            </a:r>
          </a:p>
        </p:txBody>
      </p:sp>
      <p:sp>
        <p:nvSpPr>
          <p:cNvPr id="3" name="Google Shape;2178;p39">
            <a:extLst>
              <a:ext uri="{FF2B5EF4-FFF2-40B4-BE49-F238E27FC236}">
                <a16:creationId xmlns:a16="http://schemas.microsoft.com/office/drawing/2014/main" id="{C9D5EC7E-2048-1896-2D5E-EA095085B644}"/>
              </a:ext>
            </a:extLst>
          </p:cNvPr>
          <p:cNvSpPr txBox="1">
            <a:spLocks/>
          </p:cNvSpPr>
          <p:nvPr/>
        </p:nvSpPr>
        <p:spPr>
          <a:xfrm>
            <a:off x="1316344" y="1318172"/>
            <a:ext cx="6628029" cy="296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s-BO" sz="1200" b="1" dirty="0">
                <a:latin typeface="Barlow Semi Condensed" panose="00000506000000000000" pitchFamily="2" charset="0"/>
              </a:rPr>
              <a:t>Rendimiento</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El </a:t>
            </a:r>
            <a:r>
              <a:rPr lang="es-BO" sz="1200" dirty="0">
                <a:latin typeface="Barlow Semi Condensed" panose="00000506000000000000" pitchFamily="2" charset="0"/>
              </a:rPr>
              <a:t>tiempo</a:t>
            </a:r>
            <a:r>
              <a:rPr lang="en-US" sz="1200" dirty="0">
                <a:latin typeface="Barlow Semi Condensed" panose="00000506000000000000" pitchFamily="2" charset="0"/>
              </a:rPr>
              <a:t> para </a:t>
            </a:r>
            <a:r>
              <a:rPr lang="es-AR" sz="1200" dirty="0">
                <a:latin typeface="Barlow Semi Condensed" panose="00000506000000000000" pitchFamily="2" charset="0"/>
              </a:rPr>
              <a:t>iniciar</a:t>
            </a:r>
            <a:r>
              <a:rPr lang="en-US" sz="1200" dirty="0">
                <a:latin typeface="Barlow Semi Condensed" panose="00000506000000000000" pitchFamily="2" charset="0"/>
              </a:rPr>
              <a:t> no </a:t>
            </a:r>
            <a:r>
              <a:rPr lang="es-BO" sz="1200" dirty="0">
                <a:latin typeface="Barlow Semi Condensed" panose="00000506000000000000" pitchFamily="2" charset="0"/>
              </a:rPr>
              <a:t>podrá</a:t>
            </a:r>
            <a:r>
              <a:rPr lang="en-US" sz="1200" dirty="0">
                <a:latin typeface="Barlow Semi Condensed" panose="00000506000000000000" pitchFamily="2" charset="0"/>
              </a:rPr>
              <a:t> ser mayor a 5 </a:t>
            </a:r>
            <a:r>
              <a:rPr lang="es-BO" sz="1200" dirty="0">
                <a:latin typeface="Barlow Semi Condensed" panose="00000506000000000000" pitchFamily="2" charset="0"/>
              </a:rPr>
              <a:t>minutos</a:t>
            </a:r>
          </a:p>
          <a:p>
            <a:pPr>
              <a:lnSpc>
                <a:spcPct val="200000"/>
              </a:lnSpc>
            </a:pPr>
            <a:r>
              <a:rPr lang="es-BO" sz="1200" b="1" dirty="0">
                <a:latin typeface="Barlow Semi Condensed" panose="00000506000000000000" pitchFamily="2" charset="0"/>
              </a:rPr>
              <a:t>Gestión de Control</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Los </a:t>
            </a:r>
            <a:r>
              <a:rPr lang="es-BO" sz="1200" dirty="0">
                <a:latin typeface="Barlow Semi Condensed" panose="00000506000000000000" pitchFamily="2" charset="0"/>
              </a:rPr>
              <a:t>permisos</a:t>
            </a:r>
            <a:r>
              <a:rPr lang="en-US" sz="1200" dirty="0">
                <a:latin typeface="Barlow Semi Condensed" panose="00000506000000000000" pitchFamily="2" charset="0"/>
              </a:rPr>
              <a:t> de </a:t>
            </a:r>
            <a:r>
              <a:rPr lang="es-BO" sz="1200" dirty="0">
                <a:latin typeface="Barlow Semi Condensed" panose="00000506000000000000" pitchFamily="2" charset="0"/>
              </a:rPr>
              <a:t>administración</a:t>
            </a:r>
            <a:r>
              <a:rPr lang="en-US" sz="1200" dirty="0">
                <a:latin typeface="Barlow Semi Condensed" panose="00000506000000000000" pitchFamily="2" charset="0"/>
              </a:rPr>
              <a:t> de la pagina </a:t>
            </a:r>
            <a:r>
              <a:rPr lang="es-BO" sz="1200" dirty="0">
                <a:latin typeface="Barlow Semi Condensed" panose="00000506000000000000" pitchFamily="2" charset="0"/>
              </a:rPr>
              <a:t>podrán</a:t>
            </a:r>
            <a:r>
              <a:rPr lang="en-US" sz="1200" dirty="0">
                <a:latin typeface="Barlow Semi Condensed" panose="00000506000000000000" pitchFamily="2" charset="0"/>
              </a:rPr>
              <a:t> ser </a:t>
            </a:r>
            <a:r>
              <a:rPr lang="es-BO" sz="1200" dirty="0">
                <a:latin typeface="Barlow Semi Condensed" panose="00000506000000000000" pitchFamily="2" charset="0"/>
              </a:rPr>
              <a:t>modificadas</a:t>
            </a:r>
            <a:r>
              <a:rPr lang="en-US" sz="1200" dirty="0">
                <a:latin typeface="Barlow Semi Condensed" panose="00000506000000000000" pitchFamily="2" charset="0"/>
              </a:rPr>
              <a:t> por </a:t>
            </a:r>
            <a:r>
              <a:rPr lang="es-BO" sz="1200" dirty="0">
                <a:latin typeface="Barlow Semi Condensed" panose="00000506000000000000" pitchFamily="2" charset="0"/>
              </a:rPr>
              <a:t>el</a:t>
            </a:r>
            <a:r>
              <a:rPr lang="en-US" sz="1200" dirty="0">
                <a:latin typeface="Barlow Semi Condensed" panose="00000506000000000000" pitchFamily="2" charset="0"/>
              </a:rPr>
              <a:t> </a:t>
            </a:r>
            <a:r>
              <a:rPr lang="es-BO" sz="1200" dirty="0">
                <a:latin typeface="Barlow Semi Condensed" panose="00000506000000000000" pitchFamily="2" charset="0"/>
              </a:rPr>
              <a:t>administrador</a:t>
            </a:r>
            <a:r>
              <a:rPr lang="en-US" sz="1200" dirty="0">
                <a:latin typeface="Barlow Semi Condensed" panose="00000506000000000000" pitchFamily="2" charset="0"/>
              </a:rPr>
              <a:t> de la pagina.</a:t>
            </a:r>
          </a:p>
          <a:p>
            <a:pPr>
              <a:lnSpc>
                <a:spcPct val="200000"/>
              </a:lnSpc>
            </a:pPr>
            <a:r>
              <a:rPr lang="es-BO" sz="1200" b="1" dirty="0">
                <a:latin typeface="Barlow Semi Condensed" panose="00000506000000000000" pitchFamily="2" charset="0"/>
              </a:rPr>
              <a:t>Herramientas</a:t>
            </a: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El Sistema </a:t>
            </a:r>
            <a:r>
              <a:rPr lang="es-BO" sz="1200" dirty="0">
                <a:latin typeface="Barlow Semi Condensed" panose="00000506000000000000" pitchFamily="2" charset="0"/>
              </a:rPr>
              <a:t>debe</a:t>
            </a:r>
            <a:r>
              <a:rPr lang="en-US" sz="1200" dirty="0">
                <a:latin typeface="Barlow Semi Condensed" panose="00000506000000000000" pitchFamily="2" charset="0"/>
              </a:rPr>
              <a:t> </a:t>
            </a:r>
            <a:r>
              <a:rPr lang="es-BO" sz="1200" dirty="0">
                <a:latin typeface="Barlow Semi Condensed" panose="00000506000000000000" pitchFamily="2" charset="0"/>
              </a:rPr>
              <a:t>permitir</a:t>
            </a:r>
            <a:r>
              <a:rPr lang="en-US" sz="1200" dirty="0">
                <a:latin typeface="Barlow Semi Condensed" panose="00000506000000000000" pitchFamily="2" charset="0"/>
              </a:rPr>
              <a:t> que </a:t>
            </a:r>
            <a:r>
              <a:rPr lang="es-BO" sz="1200" dirty="0">
                <a:latin typeface="Barlow Semi Condensed" panose="00000506000000000000" pitchFamily="2" charset="0"/>
              </a:rPr>
              <a:t>los</a:t>
            </a:r>
            <a:r>
              <a:rPr lang="en-US" sz="1200" dirty="0">
                <a:latin typeface="Barlow Semi Condensed" panose="00000506000000000000" pitchFamily="2" charset="0"/>
              </a:rPr>
              <a:t> clients </a:t>
            </a:r>
            <a:r>
              <a:rPr lang="es-BO" sz="1200" dirty="0">
                <a:latin typeface="Barlow Semi Condensed" panose="00000506000000000000" pitchFamily="2" charset="0"/>
              </a:rPr>
              <a:t>busquen</a:t>
            </a:r>
            <a:r>
              <a:rPr lang="en-US" sz="1200" dirty="0">
                <a:latin typeface="Barlow Semi Condensed" panose="00000506000000000000" pitchFamily="2" charset="0"/>
              </a:rPr>
              <a:t> un product por </a:t>
            </a:r>
            <a:r>
              <a:rPr lang="es-BO" sz="1200" dirty="0">
                <a:latin typeface="Barlow Semi Condensed" panose="00000506000000000000" pitchFamily="2" charset="0"/>
              </a:rPr>
              <a:t>nombre</a:t>
            </a:r>
            <a:r>
              <a:rPr lang="en-US" sz="1200" dirty="0">
                <a:latin typeface="Barlow Semi Condensed" panose="00000506000000000000" pitchFamily="2" charset="0"/>
              </a:rPr>
              <a:t> </a:t>
            </a:r>
            <a:r>
              <a:rPr lang="es-BO" sz="1200" dirty="0">
                <a:latin typeface="Barlow Semi Condensed" panose="00000506000000000000" pitchFamily="2" charset="0"/>
              </a:rPr>
              <a:t>mediante</a:t>
            </a:r>
            <a:r>
              <a:rPr lang="en-US" sz="1200" dirty="0">
                <a:latin typeface="Barlow Semi Condensed" panose="00000506000000000000" pitchFamily="2" charset="0"/>
              </a:rPr>
              <a:t> un </a:t>
            </a:r>
            <a:r>
              <a:rPr lang="es-BO" sz="1200" dirty="0">
                <a:latin typeface="Barlow Semi Condensed" panose="00000506000000000000" pitchFamily="2" charset="0"/>
              </a:rPr>
              <a:t>filtro</a:t>
            </a:r>
            <a:r>
              <a:rPr lang="en-US" sz="1200" dirty="0">
                <a:latin typeface="Barlow Semi Condensed" panose="00000506000000000000" pitchFamily="2" charset="0"/>
              </a:rPr>
              <a:t> de </a:t>
            </a:r>
            <a:r>
              <a:rPr lang="es-BO" sz="1200" dirty="0">
                <a:latin typeface="Barlow Semi Condensed" panose="00000506000000000000" pitchFamily="2" charset="0"/>
              </a:rPr>
              <a:t>búsqueda</a:t>
            </a: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171450" indent="-17145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dirty="0">
              <a:latin typeface="Barlow Semi Condensed" panose="00000506000000000000" pitchFamily="2" charset="0"/>
            </a:endParaRPr>
          </a:p>
        </p:txBody>
      </p:sp>
    </p:spTree>
    <p:extLst>
      <p:ext uri="{BB962C8B-B14F-4D97-AF65-F5344CB8AC3E}">
        <p14:creationId xmlns:p14="http://schemas.microsoft.com/office/powerpoint/2010/main" val="199359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a:t>
            </a:r>
            <a:r>
              <a:rPr lang="es-BO" sz="1200" dirty="0">
                <a:solidFill>
                  <a:schemeClr val="tx1"/>
                </a:solidFill>
              </a:rPr>
              <a:t>poder</a:t>
            </a:r>
            <a:r>
              <a:rPr lang="en-US" sz="1200" dirty="0">
                <a:solidFill>
                  <a:schemeClr val="tx1"/>
                </a:solidFill>
              </a:rPr>
              <a:t>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s-BO" sz="1200" dirty="0">
                <a:solidFill>
                  <a:schemeClr val="tx1"/>
                </a:solidFill>
              </a:rPr>
              <a:t>Poder</a:t>
            </a:r>
            <a:r>
              <a:rPr lang="en-US" sz="1200" dirty="0">
                <a:solidFill>
                  <a:schemeClr val="tx1"/>
                </a:solidFill>
              </a:rPr>
              <a:t>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s-BO" sz="1200" dirty="0">
                <a:solidFill>
                  <a:schemeClr val="tx1"/>
                </a:solidFill>
              </a:rPr>
              <a:t>Poder</a:t>
            </a:r>
            <a:r>
              <a:rPr lang="en-US" sz="1200" dirty="0">
                <a:solidFill>
                  <a:schemeClr val="tx1"/>
                </a:solidFill>
              </a:rPr>
              <a:t>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083983884"/>
              </p:ext>
            </p:extLst>
          </p:nvPr>
        </p:nvGraphicFramePr>
        <p:xfrm>
          <a:off x="1559055" y="911028"/>
          <a:ext cx="6025890" cy="3894144"/>
        </p:xfrm>
        <a:graphic>
          <a:graphicData uri="http://schemas.openxmlformats.org/drawingml/2006/table">
            <a:tbl>
              <a:tblPr firstRow="1" bandRow="1">
                <a:tableStyleId>{C69E80CB-7FAF-4A03-B269-BF5C69DF8E7A}</a:tableStyleId>
              </a:tblPr>
              <a:tblGrid>
                <a:gridCol w="2008630">
                  <a:extLst>
                    <a:ext uri="{9D8B030D-6E8A-4147-A177-3AD203B41FA5}">
                      <a16:colId xmlns:a16="http://schemas.microsoft.com/office/drawing/2014/main" val="698268834"/>
                    </a:ext>
                  </a:extLst>
                </a:gridCol>
                <a:gridCol w="2008630">
                  <a:extLst>
                    <a:ext uri="{9D8B030D-6E8A-4147-A177-3AD203B41FA5}">
                      <a16:colId xmlns:a16="http://schemas.microsoft.com/office/drawing/2014/main" val="2901607700"/>
                    </a:ext>
                  </a:extLst>
                </a:gridCol>
                <a:gridCol w="2008630">
                  <a:extLst>
                    <a:ext uri="{9D8B030D-6E8A-4147-A177-3AD203B41FA5}">
                      <a16:colId xmlns:a16="http://schemas.microsoft.com/office/drawing/2014/main" val="3748305101"/>
                    </a:ext>
                  </a:extLst>
                </a:gridCol>
              </a:tblGrid>
              <a:tr h="269058">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766067">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394264">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s-BO" sz="1200" noProof="0" dirty="0">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64755">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1981125" y="987211"/>
            <a:ext cx="5181599" cy="3879290"/>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1762050" y="915829"/>
            <a:ext cx="5619750" cy="3950672"/>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1909687" y="1003808"/>
            <a:ext cx="5120287" cy="3926497"/>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1890637" y="1019174"/>
            <a:ext cx="5300737" cy="3923925"/>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1985886" y="960436"/>
            <a:ext cx="5172077" cy="4044564"/>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397065" y="1171402"/>
            <a:ext cx="6349720" cy="3434724"/>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1737825" y="1162050"/>
            <a:ext cx="5668350" cy="3565086"/>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1876350" y="911028"/>
            <a:ext cx="5391150" cy="371965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189175" y="1206136"/>
            <a:ext cx="4765650" cy="3779146"/>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VENDEDOR</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088531" y="1344500"/>
            <a:ext cx="4966938" cy="3408475"/>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90%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0" y="16520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46C5172-684A-DC39-5A71-DE07E4B42D5B}"/>
              </a:ext>
            </a:extLst>
          </p:cNvPr>
          <p:cNvPicPr>
            <a:picLocks noChangeAspect="1"/>
          </p:cNvPicPr>
          <p:nvPr/>
        </p:nvPicPr>
        <p:blipFill>
          <a:blip r:embed="rId2"/>
          <a:stretch>
            <a:fillRect/>
          </a:stretch>
        </p:blipFill>
        <p:spPr>
          <a:xfrm>
            <a:off x="2889631" y="1208014"/>
            <a:ext cx="3385334" cy="3385334"/>
          </a:xfrm>
          <a:prstGeom prst="rect">
            <a:avLst/>
          </a:prstGeom>
        </p:spPr>
      </p:pic>
      <p:sp>
        <p:nvSpPr>
          <p:cNvPr id="7" name="Title 1">
            <a:extLst>
              <a:ext uri="{FF2B5EF4-FFF2-40B4-BE49-F238E27FC236}">
                <a16:creationId xmlns:a16="http://schemas.microsoft.com/office/drawing/2014/main" id="{2F2B3293-B253-3AD6-3482-06486C550938}"/>
              </a:ext>
            </a:extLst>
          </p:cNvPr>
          <p:cNvSpPr txBox="1">
            <a:spLocks/>
          </p:cNvSpPr>
          <p:nvPr/>
        </p:nvSpPr>
        <p:spPr>
          <a:xfrm>
            <a:off x="1823474" y="170548"/>
            <a:ext cx="5496900" cy="10374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b="1" dirty="0">
                <a:solidFill>
                  <a:schemeClr val="tx1">
                    <a:lumMod val="75000"/>
                  </a:schemeClr>
                </a:solidFill>
                <a:latin typeface="Barlow Semi Condensed" panose="00000506000000000000" pitchFamily="2" charset="0"/>
              </a:rPr>
              <a:t>ESCANEAR QR PARA INGRESAR A LA PAGINA WEB </a:t>
            </a:r>
          </a:p>
          <a:p>
            <a:pPr algn="ctr">
              <a:lnSpc>
                <a:spcPct val="150000"/>
              </a:lnSpc>
            </a:pPr>
            <a:r>
              <a:rPr lang="en-US" sz="2000" b="1" dirty="0">
                <a:solidFill>
                  <a:schemeClr val="tx1">
                    <a:lumMod val="75000"/>
                  </a:schemeClr>
                </a:solidFill>
                <a:latin typeface="Barlow Semi Condensed" panose="00000506000000000000" pitchFamily="2" charset="0"/>
              </a:rPr>
              <a:t>MXT TECHNOLOGY</a:t>
            </a:r>
          </a:p>
        </p:txBody>
      </p:sp>
    </p:spTree>
    <p:extLst>
      <p:ext uri="{BB962C8B-B14F-4D97-AF65-F5344CB8AC3E}">
        <p14:creationId xmlns:p14="http://schemas.microsoft.com/office/powerpoint/2010/main" val="667942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2B3293-B253-3AD6-3482-06486C550938}"/>
              </a:ext>
            </a:extLst>
          </p:cNvPr>
          <p:cNvSpPr txBox="1">
            <a:spLocks/>
          </p:cNvSpPr>
          <p:nvPr/>
        </p:nvSpPr>
        <p:spPr>
          <a:xfrm>
            <a:off x="1823474" y="170548"/>
            <a:ext cx="5496900" cy="10374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b="1" dirty="0">
                <a:solidFill>
                  <a:schemeClr val="tx1">
                    <a:lumMod val="75000"/>
                  </a:schemeClr>
                </a:solidFill>
                <a:latin typeface="Barlow Semi Condensed" panose="00000506000000000000" pitchFamily="2" charset="0"/>
              </a:rPr>
              <a:t>ESCANEAR QR PARA INGRESAR AL REPOSITORIO DE LA ELABORACION DEL PROYECTO</a:t>
            </a:r>
          </a:p>
        </p:txBody>
      </p:sp>
      <p:pic>
        <p:nvPicPr>
          <p:cNvPr id="3" name="Imagen 2">
            <a:extLst>
              <a:ext uri="{FF2B5EF4-FFF2-40B4-BE49-F238E27FC236}">
                <a16:creationId xmlns:a16="http://schemas.microsoft.com/office/drawing/2014/main" id="{49D8A198-B737-BCC8-D882-DBD8415BA156}"/>
              </a:ext>
            </a:extLst>
          </p:cNvPr>
          <p:cNvPicPr>
            <a:picLocks noChangeAspect="1"/>
          </p:cNvPicPr>
          <p:nvPr/>
        </p:nvPicPr>
        <p:blipFill>
          <a:blip r:embed="rId2"/>
          <a:stretch>
            <a:fillRect/>
          </a:stretch>
        </p:blipFill>
        <p:spPr>
          <a:xfrm>
            <a:off x="2710447" y="1208014"/>
            <a:ext cx="3722953" cy="3722953"/>
          </a:xfrm>
          <a:prstGeom prst="rect">
            <a:avLst/>
          </a:prstGeom>
        </p:spPr>
      </p:pic>
    </p:spTree>
    <p:extLst>
      <p:ext uri="{BB962C8B-B14F-4D97-AF65-F5344CB8AC3E}">
        <p14:creationId xmlns:p14="http://schemas.microsoft.com/office/powerpoint/2010/main" val="215028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r>
              <a:rPr lang="es-BO" dirty="0">
                <a:latin typeface="Barlow Semi Condensed" panose="00000506000000000000" pitchFamily="2" charset="0"/>
              </a:rPr>
              <a:t>tiempo</a:t>
            </a:r>
            <a:r>
              <a:rPr lang="en-US" dirty="0">
                <a:latin typeface="Barlow Semi Condensed" panose="00000506000000000000" pitchFamily="2" charset="0"/>
              </a:rPr>
              <a:t> al </a:t>
            </a:r>
            <a:r>
              <a:rPr lang="es-BO" dirty="0">
                <a:latin typeface="Barlow Semi Condensed" panose="00000506000000000000" pitchFamily="2" charset="0"/>
              </a:rPr>
              <a:t>solicitar</a:t>
            </a:r>
            <a:r>
              <a:rPr lang="en-US" dirty="0">
                <a:latin typeface="Barlow Semi Condensed" panose="00000506000000000000" pitchFamily="2" charset="0"/>
              </a:rPr>
              <a:t> informacion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a:latin typeface="Barlow Semi Condensed" panose="00000506000000000000" pitchFamily="2" charset="0"/>
              </a:rPr>
              <a:t>Ausencia</a:t>
            </a:r>
            <a:r>
              <a:rPr lang="en-US" dirty="0">
                <a:latin typeface="Barlow Semi Condensed" panose="00000506000000000000" pitchFamily="2" charset="0"/>
              </a:rPr>
              <a:t> en la red</a:t>
            </a:r>
            <a:endParaRPr lang="es-BO" dirty="0">
              <a:latin typeface="Barlow Semi Condensed" panose="00000506000000000000" pitchFamily="2" charset="0"/>
            </a:endParaRP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a:latin typeface="Barlow Semi Condensed" panose="00000506000000000000" pitchFamily="2" charset="0"/>
              </a:rPr>
              <a:t>Gasto</a:t>
            </a:r>
            <a:r>
              <a:rPr lang="en-US" dirty="0">
                <a:latin typeface="Barlow Semi Condensed" panose="00000506000000000000" pitchFamily="2" charset="0"/>
              </a:rPr>
              <a:t> de dinero y </a:t>
            </a:r>
            <a:r>
              <a:rPr lang="es-BO" dirty="0">
                <a:latin typeface="Barlow Semi Condensed" panose="00000506000000000000" pitchFamily="2" charset="0"/>
              </a:rPr>
              <a:t>tiempo</a:t>
            </a:r>
            <a:r>
              <a:rPr lang="en-US" dirty="0">
                <a:latin typeface="Barlow Semi Condensed" panose="00000506000000000000" pitchFamily="2" charset="0"/>
              </a:rPr>
              <a:t> en </a:t>
            </a:r>
            <a:r>
              <a:rPr lang="es-BO" dirty="0">
                <a:latin typeface="Barlow Semi Condensed" panose="00000506000000000000" pitchFamily="2" charset="0"/>
              </a:rPr>
              <a:t>llamadas</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 en </a:t>
            </a:r>
            <a:r>
              <a:rPr lang="es-BO" dirty="0">
                <a:latin typeface="Barlow Semi Condensed" panose="00000506000000000000" pitchFamily="2" charset="0"/>
              </a:rPr>
              <a:t>llamadas</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p>
          <a:p>
            <a:pPr algn="ctr"/>
            <a:r>
              <a:rPr lang="es-BO"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172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pPr>
              <a:lnSpc>
                <a:spcPct val="150000"/>
              </a:lnSpc>
            </a:pPr>
            <a:r>
              <a:rPr lang="es-BO" dirty="0"/>
              <a:t>Una pagina web no solo te ayudara a realizar publicidad, ventas de manera digital, si no que también podrás mantenerte al ritmo de las demás empresas de tu rubro y obtener mas beneficios y un mayor alcance</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TM04033929[[fn=Pizarra]]</Template>
  <TotalTime>7512</TotalTime>
  <Words>2009</Words>
  <Application>Microsoft Office PowerPoint</Application>
  <PresentationFormat>Presentación en pantalla (16:9)</PresentationFormat>
  <Paragraphs>322</Paragraphs>
  <Slides>53</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53</vt:i4>
      </vt:variant>
    </vt:vector>
  </HeadingPairs>
  <TitlesOfParts>
    <vt:vector size="65"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COTIZACIÓN Y VENTA DE COMPONENTES ELECTRÓNICOS PARA LA EMPRESA MXT-TECHONOLOGY  Estudiante: Pinto Mora Victor Angel Tutor: Alejandro Wills Mercado </vt:lpstr>
      <vt:lpstr>CONTENIDOS</vt:lpstr>
      <vt:lpstr>MXT TECHNOLOGY</vt:lpstr>
      <vt:lpstr>ANTECEDENTES</vt:lpstr>
      <vt:lpstr>Misión y Visión</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Social</vt:lpstr>
      <vt:lpstr>Justificación Técnica</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REQUERIMIENTOS FUNCIONALES</vt:lpstr>
      <vt:lpstr>REQUERIMIENTOS NO FUNCIONALES</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VENDEDOR</vt:lpstr>
      <vt:lpstr>CONCLUSIÓNES</vt:lpstr>
      <vt:lpstr>Presentación de PowerPoint</vt:lpstr>
      <vt:lpstr>RECOMENDACIONES</vt:lpstr>
      <vt:lpstr>RECOMENDACIONES DE INSTALACIÓN</vt:lpstr>
      <vt:lpstr>RECOMENDACIONES ACERCA DEL USO DEL SISTEMA</vt:lpstr>
      <vt:lpstr>NO RECOMENDAMOS REALIZAR LAS SIGUIENTES ACCIONES</vt:lpstr>
      <vt:lpstr>RECOMENDACIONES ACERCA DE LAS ACTUALIZACIONES</vt:lpstr>
      <vt:lpstr>GRACIAS POR SU ATENCIÓN!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59</cp:revision>
  <dcterms:modified xsi:type="dcterms:W3CDTF">2022-12-07T22:16:34Z</dcterms:modified>
</cp:coreProperties>
</file>