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376" r:id="rId2"/>
    <p:sldId id="377" r:id="rId3"/>
    <p:sldId id="378" r:id="rId4"/>
    <p:sldId id="379" r:id="rId5"/>
    <p:sldId id="380" r:id="rId6"/>
    <p:sldId id="381" r:id="rId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8FC"/>
    <a:srgbClr val="2AC4FA"/>
    <a:srgbClr val="022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E376EA-D7E1-4194-A0E7-F90CD898B1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BFC7-61C6-40E3-A708-3B0E2D9197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9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7214B-B4EE-4FA8-9FB9-148A49FBD7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72F5-CF1D-4EA2-B398-A5C44C1963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7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4730-A472-493C-A061-2B5446667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6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09DE0-0AB7-4514-A5F9-5C7B7FD0A2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5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4B31C-4F12-41D5-9841-6447EC49B5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6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7FBD-7A45-4A69-8F2B-7E96C8FEF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982F-6DBE-491E-9ACA-441DAF04EB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6A33-282E-4320-990A-9D97CBE259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8A8D-D7C0-4108-8220-433805B18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8C127-3FEE-4A5D-9DFB-C4307B41F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24C95-A930-464F-98F5-C625A4436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A7A1-9866-475D-93A6-2DDAB48CBF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183D-368F-4FA2-82FD-8EEB4AF01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0635BF-3B89-45B9-B0E0-1574CBD56C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ccbdb.nist.gov/" TargetMode="External"/><Relationship Id="rId2" Type="http://schemas.openxmlformats.org/officeDocument/2006/relationships/hyperlink" Target="http://webbook.nist.gov/chemistry/form-s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ccbdb.nist.go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«</a:t>
            </a:r>
            <a:r>
              <a:rPr lang="ru-RU" dirty="0" err="1" smtClean="0"/>
              <a:t>Нелекция</a:t>
            </a:r>
            <a:r>
              <a:rPr lang="ru-RU" dirty="0" smtClean="0"/>
              <a:t>».</a:t>
            </a:r>
            <a:r>
              <a:rPr lang="en-US" dirty="0" smtClean="0"/>
              <a:t> </a:t>
            </a:r>
            <a:r>
              <a:rPr lang="ru-RU" dirty="0" smtClean="0"/>
              <a:t>Аппендикс</a:t>
            </a:r>
            <a:r>
              <a:rPr lang="en-US" smtClean="0"/>
              <a:t> 1</a:t>
            </a:r>
            <a:r>
              <a:rPr lang="ru-RU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2780928"/>
            <a:ext cx="7010400" cy="187220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3A68FC"/>
                </a:solidFill>
              </a:rPr>
              <a:t>Лекцию 2</a:t>
            </a:r>
            <a:r>
              <a:rPr lang="ru-RU" dirty="0" smtClean="0"/>
              <a:t> </a:t>
            </a:r>
            <a:r>
              <a:rPr lang="ru-RU" dirty="0"/>
              <a:t>я буду рассказывать в </a:t>
            </a:r>
            <a:r>
              <a:rPr lang="ru-RU" dirty="0" smtClean="0"/>
              <a:t>следующий раз… Сегодня – только если вы справитесь с заданиями 1-й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8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Напомню – этилен(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H</a:t>
            </a:r>
            <a:r>
              <a:rPr lang="en-US" baseline="-25000" dirty="0" smtClean="0"/>
              <a:t>4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прошлый раз практикум как-то </a:t>
            </a:r>
            <a:r>
              <a:rPr lang="ru-RU" dirty="0" smtClean="0"/>
              <a:t>скомкался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Текст задания – в папке </a:t>
            </a:r>
            <a:r>
              <a:rPr lang="en-US" sz="2400" dirty="0" smtClean="0">
                <a:solidFill>
                  <a:srgbClr val="3A68FC"/>
                </a:solidFill>
              </a:rPr>
              <a:t>S</a:t>
            </a:r>
            <a:r>
              <a:rPr lang="en-US" sz="2400" dirty="0">
                <a:solidFill>
                  <a:srgbClr val="3A68FC"/>
                </a:solidFill>
              </a:rPr>
              <a:t>:\</a:t>
            </a:r>
            <a:r>
              <a:rPr lang="en-US" sz="2400" dirty="0" smtClean="0">
                <a:solidFill>
                  <a:srgbClr val="3A68FC"/>
                </a:solidFill>
              </a:rPr>
              <a:t>Materials\515\</a:t>
            </a:r>
            <a:r>
              <a:rPr lang="ru-RU" sz="2400" dirty="0" smtClean="0">
                <a:solidFill>
                  <a:srgbClr val="3A68FC"/>
                </a:solidFill>
              </a:rPr>
              <a:t>ППЭ-2023</a:t>
            </a:r>
            <a:r>
              <a:rPr lang="en-US" sz="2400" dirty="0" smtClean="0">
                <a:solidFill>
                  <a:srgbClr val="3A68FC"/>
                </a:solidFill>
              </a:rPr>
              <a:t>\tasks\task1\read.me</a:t>
            </a:r>
            <a:endParaRPr lang="ru-RU" sz="2400" dirty="0" smtClean="0">
              <a:solidFill>
                <a:srgbClr val="3A68FC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Примеры файлов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A68FC"/>
                </a:solidFill>
              </a:rPr>
              <a:t>S:\Materials\515\</a:t>
            </a:r>
            <a:r>
              <a:rPr lang="ru-RU" sz="2400" dirty="0">
                <a:solidFill>
                  <a:srgbClr val="3A68FC"/>
                </a:solidFill>
              </a:rPr>
              <a:t>ППЭ-2023</a:t>
            </a:r>
            <a:r>
              <a:rPr lang="en-US" sz="2400" dirty="0">
                <a:solidFill>
                  <a:srgbClr val="3A68FC"/>
                </a:solidFill>
              </a:rPr>
              <a:t>\tasks\task1\C2H4</a:t>
            </a:r>
            <a:endParaRPr lang="ru-RU" sz="2400" dirty="0">
              <a:solidFill>
                <a:srgbClr val="3A68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сейчас: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«Аппендикс к Аппендиксу»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4675" y="1700808"/>
            <a:ext cx="8001000" cy="4267200"/>
          </a:xfrm>
        </p:spPr>
        <p:txBody>
          <a:bodyPr/>
          <a:lstStyle/>
          <a:p>
            <a:r>
              <a:rPr lang="ru-RU" dirty="0" smtClean="0"/>
              <a:t>Найдем все данные про этилен в </a:t>
            </a:r>
            <a:r>
              <a:rPr lang="en-US" dirty="0" err="1" smtClean="0"/>
              <a:t>NIST’e</a:t>
            </a:r>
            <a:r>
              <a:rPr lang="ru-RU" dirty="0" smtClean="0"/>
              <a:t> (самостоятельно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webbook.nist.gov/chemistry/form-ser.html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 еще полезная база</a:t>
            </a:r>
            <a:r>
              <a:rPr lang="en-US" dirty="0" smtClean="0"/>
              <a:t>(no </a:t>
            </a:r>
            <a:r>
              <a:rPr lang="en-US" dirty="0" smtClean="0">
                <a:solidFill>
                  <a:srgbClr val="0070C0"/>
                </a:solidFill>
              </a:rPr>
              <a:t>https!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cccbdb.nist.gov</a:t>
            </a:r>
            <a:endParaRPr lang="en-US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582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успели «под конец занятия»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721080" cy="4267200"/>
          </a:xfrm>
        </p:spPr>
        <p:txBody>
          <a:bodyPr/>
          <a:lstStyle/>
          <a:p>
            <a:r>
              <a:rPr lang="ru-RU" dirty="0" smtClean="0"/>
              <a:t>Каждый «что-то посчитал»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r>
              <a:rPr lang="ru-RU" dirty="0" smtClean="0"/>
              <a:t>. Кто может сказать что он сосчитал</a:t>
            </a:r>
            <a:r>
              <a:rPr lang="en-US" dirty="0" smtClean="0"/>
              <a:t>.</a:t>
            </a:r>
            <a:r>
              <a:rPr lang="ru-RU" dirty="0" smtClean="0"/>
              <a:t> Что именно</a:t>
            </a:r>
            <a:r>
              <a:rPr lang="en-US" dirty="0"/>
              <a:t>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Задача? Метод? Базис? Что сверять с экспериментом будем</a:t>
            </a:r>
            <a:r>
              <a:rPr lang="ru-RU" dirty="0" smtClean="0">
                <a:sym typeface="Wingdings" panose="05000000000000000000" pitchFamily="2" charset="2"/>
              </a:rPr>
              <a:t>?</a:t>
            </a:r>
          </a:p>
          <a:p>
            <a:endParaRPr lang="ru-R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sz="2800" dirty="0" smtClean="0">
                <a:sym typeface="Wingdings" panose="05000000000000000000" pitchFamily="2" charset="2"/>
              </a:rPr>
              <a:t>Я так хотел, чтобы вы полюбовались анимацией колебаний и явно поторопился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768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974" y="0"/>
            <a:ext cx="8172400" cy="1216025"/>
          </a:xfrm>
        </p:spPr>
        <p:txBody>
          <a:bodyPr/>
          <a:lstStyle/>
          <a:p>
            <a:r>
              <a:rPr lang="ru-RU" sz="3600" dirty="0" smtClean="0"/>
              <a:t>Из </a:t>
            </a:r>
            <a:r>
              <a:rPr lang="en-US" sz="3600" dirty="0" err="1" smtClean="0"/>
              <a:t>NIST’a</a:t>
            </a:r>
            <a:r>
              <a:rPr lang="en-US" sz="3600" dirty="0" smtClean="0"/>
              <a:t>(</a:t>
            </a:r>
            <a:r>
              <a:rPr lang="en-US" sz="3600" dirty="0">
                <a:hlinkClick r:id="rId2"/>
              </a:rPr>
              <a:t>http://</a:t>
            </a:r>
            <a:r>
              <a:rPr lang="en-US" sz="3600" dirty="0" smtClean="0">
                <a:hlinkClick r:id="rId2"/>
              </a:rPr>
              <a:t>cccbdb.nist.gov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560" y="1743607"/>
            <a:ext cx="7465649" cy="5056844"/>
          </a:xfrm>
          <a:prstGeom prst="rect">
            <a:avLst/>
          </a:prstGeom>
          <a:solidFill>
            <a:srgbClr val="2AC4FA"/>
          </a:solidFill>
        </p:spPr>
      </p:pic>
      <p:sp>
        <p:nvSpPr>
          <p:cNvPr id="5" name="TextBox 4"/>
          <p:cNvSpPr txBox="1"/>
          <p:nvPr/>
        </p:nvSpPr>
        <p:spPr>
          <a:xfrm>
            <a:off x="5866315" y="5445224"/>
            <a:ext cx="2808312" cy="1200329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Вот для начала сравните ваши рассчитанные с экспериментом!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07704" y="1772816"/>
            <a:ext cx="2952328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4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ВОТ КОГДА СОВПАДАЕТ!!!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32856"/>
            <a:ext cx="9080097" cy="3134211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6076599" y="5085184"/>
            <a:ext cx="1159697" cy="18188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53963" y="4246520"/>
            <a:ext cx="406466" cy="18188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63217" y="2772219"/>
            <a:ext cx="406466" cy="18188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076595" y="4750191"/>
            <a:ext cx="1159701" cy="2000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47664" y="566124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КОГДА НЕ СОВПАДАЕТ – ТО, ПОЧЕМУ?!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069683" y="2954102"/>
            <a:ext cx="4006912" cy="17960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</p:cNvCxnSpPr>
          <p:nvPr/>
        </p:nvCxnSpPr>
        <p:spPr>
          <a:xfrm>
            <a:off x="2060429" y="4337462"/>
            <a:ext cx="4016166" cy="8197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3568" y="6381328"/>
            <a:ext cx="8136904" cy="369332"/>
          </a:xfrm>
          <a:prstGeom prst="rect">
            <a:avLst/>
          </a:prstGeom>
          <a:solidFill>
            <a:srgbClr val="2AC4FA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Надо еще выкинуть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ispher</a:t>
            </a:r>
            <a:r>
              <a:rPr lang="en-US" dirty="0" smtClean="0">
                <a:solidFill>
                  <a:srgbClr val="FF0000"/>
                </a:solidFill>
              </a:rPr>
              <a:t>=…</a:t>
            </a:r>
            <a:r>
              <a:rPr lang="en-US" dirty="0" smtClean="0"/>
              <a:t>(</a:t>
            </a:r>
            <a:r>
              <a:rPr lang="ru-RU" dirty="0" smtClean="0"/>
              <a:t>5-ти компонентные </a:t>
            </a:r>
            <a:r>
              <a:rPr lang="en-US" dirty="0" smtClean="0"/>
              <a:t>d-</a:t>
            </a:r>
            <a:r>
              <a:rPr lang="ru-RU" dirty="0" smtClean="0"/>
              <a:t>функции)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57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11094</TotalTime>
  <Words>168</Words>
  <Application>Microsoft Office PowerPoint</Application>
  <PresentationFormat>Экран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Verdana</vt:lpstr>
      <vt:lpstr>Wingdings</vt:lpstr>
      <vt:lpstr>Профиль</vt:lpstr>
      <vt:lpstr>«Нелекция». Аппендикс 1 </vt:lpstr>
      <vt:lpstr>Напомню – этилен(C2H4)</vt:lpstr>
      <vt:lpstr>А сейчас: «Аппендикс к Аппендиксу»</vt:lpstr>
      <vt:lpstr>Что мы успели «под конец занятия»</vt:lpstr>
      <vt:lpstr>Из NIST’a(http://cccbdb.nist.gov)</vt:lpstr>
      <vt:lpstr>А ВОТ КОГДА СОВПАДАЕТ!!!</vt:lpstr>
    </vt:vector>
  </TitlesOfParts>
  <Company>MSU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Квантовая химия</dc:title>
  <dc:creator>Ermilov Alexander</dc:creator>
  <cp:lastModifiedBy>Alexander Yu. Ermilov</cp:lastModifiedBy>
  <cp:revision>176</cp:revision>
  <dcterms:created xsi:type="dcterms:W3CDTF">2012-05-17T07:28:31Z</dcterms:created>
  <dcterms:modified xsi:type="dcterms:W3CDTF">2023-10-12T09:04:18Z</dcterms:modified>
</cp:coreProperties>
</file>