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sldIdLst>
    <p:sldId id="329" r:id="rId2"/>
    <p:sldId id="368" r:id="rId3"/>
    <p:sldId id="256" r:id="rId4"/>
    <p:sldId id="335" r:id="rId5"/>
    <p:sldId id="337" r:id="rId6"/>
    <p:sldId id="338" r:id="rId7"/>
    <p:sldId id="339" r:id="rId8"/>
    <p:sldId id="340" r:id="rId9"/>
    <p:sldId id="341" r:id="rId10"/>
    <p:sldId id="342" r:id="rId11"/>
    <p:sldId id="367" r:id="rId12"/>
    <p:sldId id="344" r:id="rId13"/>
    <p:sldId id="352" r:id="rId14"/>
    <p:sldId id="363" r:id="rId15"/>
    <p:sldId id="345" r:id="rId16"/>
    <p:sldId id="346" r:id="rId17"/>
    <p:sldId id="349" r:id="rId18"/>
    <p:sldId id="350" r:id="rId19"/>
    <p:sldId id="347" r:id="rId20"/>
    <p:sldId id="348" r:id="rId21"/>
    <p:sldId id="364" r:id="rId22"/>
    <p:sldId id="355" r:id="rId23"/>
    <p:sldId id="358" r:id="rId24"/>
    <p:sldId id="359" r:id="rId25"/>
    <p:sldId id="360" r:id="rId26"/>
    <p:sldId id="356" r:id="rId27"/>
    <p:sldId id="361" r:id="rId28"/>
    <p:sldId id="353" r:id="rId29"/>
    <p:sldId id="362" r:id="rId30"/>
    <p:sldId id="357" r:id="rId31"/>
    <p:sldId id="366" r:id="rId32"/>
    <p:sldId id="365" r:id="rId33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C4FA"/>
    <a:srgbClr val="3A68FC"/>
    <a:srgbClr val="022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E376EA-D7E1-4194-A0E7-F90CD898B1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65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Этот раздел(конические точки) весьма обширен и математически нагружен. Но уж если вдохновение будет неудержимым, а вы – восприимчивы, то…свершится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E376EA-D7E1-4194-A0E7-F90CD898B105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74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ru-RU" noProof="0" smtClean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ru-RU" noProof="0" smtClean="0"/>
              <a:t>Образец подзаголовка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BFC7-61C6-40E3-A708-3B0E2D9197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96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7214B-B4EE-4FA8-9FB9-148A49FBD7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20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972F5-CF1D-4EA2-B398-A5C44C1963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972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34730-A472-493C-A061-2B5446667C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66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09DE0-0AB7-4514-A5F9-5C7B7FD0A2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851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4B31C-4F12-41D5-9841-6447EC49B5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26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87FBD-7A45-4A69-8F2B-7E96C8FEF7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66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A982F-6DBE-491E-9ACA-441DAF04EB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2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96A33-282E-4320-990A-9D97CBE259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18A8D-D7C0-4108-8220-433805B183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18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8C127-3FEE-4A5D-9DFB-C4307B41F6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50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24C95-A930-464F-98F5-C625A44366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55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8A7A1-9866-475D-93A6-2DDAB48CBF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6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7183D-368F-4FA2-82FD-8EEB4AF01F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7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A0635BF-3B89-45B9-B0E0-1574CBD56C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ctrTitle"/>
          </p:nvPr>
        </p:nvSpPr>
        <p:spPr>
          <a:xfrm>
            <a:off x="107504" y="404664"/>
            <a:ext cx="9036496" cy="1957536"/>
          </a:xfrm>
        </p:spPr>
        <p:txBody>
          <a:bodyPr/>
          <a:lstStyle/>
          <a:p>
            <a:pPr algn="ctr"/>
            <a:r>
              <a:rPr lang="ru-RU" dirty="0" smtClean="0"/>
              <a:t>Моделирование </a:t>
            </a:r>
            <a:r>
              <a:rPr lang="ru-RU" dirty="0"/>
              <a:t>поверхностей потенциальной энергии для химических </a:t>
            </a:r>
            <a:r>
              <a:rPr lang="ru-RU" dirty="0" smtClean="0"/>
              <a:t>реакций</a:t>
            </a:r>
          </a:p>
        </p:txBody>
      </p:sp>
      <p:sp>
        <p:nvSpPr>
          <p:cNvPr id="409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20552" y="2780928"/>
            <a:ext cx="7010400" cy="1600200"/>
          </a:xfrm>
        </p:spPr>
        <p:txBody>
          <a:bodyPr/>
          <a:lstStyle/>
          <a:p>
            <a:pPr algn="ctr"/>
            <a:r>
              <a:rPr lang="en-US" i="1" dirty="0" smtClean="0"/>
              <a:t>Modelling </a:t>
            </a:r>
            <a:r>
              <a:rPr lang="en-US" i="1" dirty="0"/>
              <a:t>of Potential Energy Surfaces for chemical </a:t>
            </a:r>
            <a:r>
              <a:rPr lang="en-US" i="1" dirty="0" smtClean="0"/>
              <a:t>reactions</a:t>
            </a:r>
            <a:r>
              <a:rPr lang="en-US" dirty="0"/>
              <a:t> </a:t>
            </a:r>
            <a:endParaRPr lang="en-US" dirty="0" smtClean="0"/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Официальное </a:t>
            </a:r>
            <a:r>
              <a:rPr lang="ru-RU" dirty="0">
                <a:solidFill>
                  <a:srgbClr val="FF0000"/>
                </a:solidFill>
              </a:rPr>
              <a:t>название</a:t>
            </a:r>
          </a:p>
          <a:p>
            <a:pPr algn="ctr"/>
            <a:endParaRPr lang="ru-RU" dirty="0" smtClean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 bwMode="auto">
          <a:xfrm>
            <a:off x="269268" y="4364427"/>
            <a:ext cx="8712968" cy="2134439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Истинное(«</a:t>
            </a:r>
            <a:r>
              <a:rPr lang="ru-RU" dirty="0"/>
              <a:t>подпольное</a:t>
            </a:r>
            <a:r>
              <a:rPr lang="ru-RU" dirty="0" smtClean="0"/>
              <a:t>»)название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Потенциальные поверхности и с чем их едят</a:t>
            </a:r>
          </a:p>
          <a:p>
            <a:pPr algn="ctr"/>
            <a:r>
              <a:rPr lang="ru-RU" dirty="0"/>
              <a:t>Или: </a:t>
            </a:r>
          </a:p>
          <a:p>
            <a:pPr algn="ctr"/>
            <a:r>
              <a:rPr lang="ru-RU" dirty="0" smtClean="0">
                <a:solidFill>
                  <a:srgbClr val="FF0000"/>
                </a:solidFill>
              </a:rPr>
              <a:t>Для чего нужны ППЭ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8001000" cy="684113"/>
          </a:xfrm>
        </p:spPr>
        <p:txBody>
          <a:bodyPr/>
          <a:lstStyle/>
          <a:p>
            <a:pPr marL="0" indent="0"/>
            <a:r>
              <a:rPr lang="ru-RU" dirty="0" smtClean="0"/>
              <a:t>Правильный рис</a:t>
            </a:r>
            <a:r>
              <a:rPr lang="ru-RU" dirty="0"/>
              <a:t>. из </a:t>
            </a:r>
            <a:r>
              <a:rPr lang="ru-RU" dirty="0" err="1"/>
              <a:t>Банкера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395536" y="5670028"/>
            <a:ext cx="7883719" cy="368705"/>
          </a:xfrm>
        </p:spPr>
        <p:txBody>
          <a:bodyPr/>
          <a:lstStyle/>
          <a:p>
            <a:pPr marL="0" indent="0" algn="ctr">
              <a:buNone/>
            </a:pPr>
            <a:r>
              <a:rPr lang="ru-RU" sz="1800" dirty="0" err="1"/>
              <a:t>Банкер</a:t>
            </a:r>
            <a:r>
              <a:rPr lang="ru-RU" sz="1800" dirty="0"/>
              <a:t> Ф. Симметрия молекул и молекулярная </a:t>
            </a:r>
            <a:r>
              <a:rPr lang="ru-RU" sz="1800" dirty="0" smtClean="0"/>
              <a:t>спектроскопия</a:t>
            </a:r>
            <a:endParaRPr lang="ru-RU" sz="1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" y="1788247"/>
            <a:ext cx="4830809" cy="351296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788247"/>
            <a:ext cx="3871687" cy="266081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568" y="4809097"/>
            <a:ext cx="4099568" cy="3688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51720" y="2084944"/>
            <a:ext cx="648072" cy="369332"/>
          </a:xfrm>
          <a:prstGeom prst="rect">
            <a:avLst/>
          </a:prstGeom>
          <a:solidFill>
            <a:srgbClr val="3A68FC">
              <a:alpha val="1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NH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endParaRPr lang="ru-RU" baseline="-25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2120" y="1979548"/>
            <a:ext cx="648072" cy="369332"/>
          </a:xfrm>
          <a:prstGeom prst="rect">
            <a:avLst/>
          </a:prstGeom>
          <a:solidFill>
            <a:srgbClr val="3A68FC">
              <a:alpha val="1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NF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endParaRPr lang="ru-RU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1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NH</a:t>
            </a:r>
            <a:r>
              <a:rPr lang="en-US" baseline="-25000" dirty="0" smtClean="0"/>
              <a:t>3</a:t>
            </a:r>
            <a:r>
              <a:rPr lang="en-US" dirty="0" smtClean="0"/>
              <a:t>, </a:t>
            </a:r>
            <a:r>
              <a:rPr lang="ru-RU" dirty="0" smtClean="0"/>
              <a:t>Данные </a:t>
            </a:r>
            <a:r>
              <a:rPr lang="en-US" dirty="0" smtClean="0"/>
              <a:t>NIST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80" y="2000507"/>
            <a:ext cx="7812360" cy="4019293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4355976" y="4437112"/>
            <a:ext cx="720080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355976" y="4149080"/>
            <a:ext cx="720080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275856" y="4113076"/>
            <a:ext cx="720080" cy="6480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3995936" y="4257092"/>
            <a:ext cx="360040" cy="180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endCxn id="6" idx="1"/>
          </p:cNvCxnSpPr>
          <p:nvPr/>
        </p:nvCxnSpPr>
        <p:spPr>
          <a:xfrm>
            <a:off x="3995936" y="4437112"/>
            <a:ext cx="360040" cy="108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5616" y="6309320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 это я слишком углубился…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21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856983" cy="756121"/>
          </a:xfrm>
        </p:spPr>
        <p:txBody>
          <a:bodyPr/>
          <a:lstStyle/>
          <a:p>
            <a:r>
              <a:rPr lang="ru-RU" dirty="0" smtClean="0"/>
              <a:t>Пересечения и </a:t>
            </a:r>
            <a:r>
              <a:rPr lang="en-US" dirty="0" smtClean="0"/>
              <a:t>“avoiding crossing”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780606" y="3594720"/>
            <a:ext cx="4343773" cy="194272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Случай, когда разные поверхности сближаются</a:t>
            </a:r>
          </a:p>
          <a:p>
            <a:pPr marL="0" indent="0">
              <a:buNone/>
            </a:pPr>
            <a:r>
              <a:rPr lang="ru-RU" sz="2400" dirty="0" smtClean="0"/>
              <a:t>(«коники»- точки конических пересечений)</a:t>
            </a:r>
            <a:endParaRPr lang="ru-RU" sz="24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8" y="1752600"/>
            <a:ext cx="3924300" cy="3498526"/>
          </a:xfr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197598"/>
              </p:ext>
            </p:extLst>
          </p:nvPr>
        </p:nvGraphicFramePr>
        <p:xfrm>
          <a:off x="4788024" y="1890289"/>
          <a:ext cx="3936504" cy="728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2" name="Уравнение" r:id="rId4" imgW="1295280" imgH="241200" progId="Equation.3">
                  <p:embed/>
                </p:oleObj>
              </mc:Choice>
              <mc:Fallback>
                <p:oleObj name="Уравнение" r:id="rId4" imgW="1295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890289"/>
                        <a:ext cx="3936504" cy="728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671239"/>
              </p:ext>
            </p:extLst>
          </p:nvPr>
        </p:nvGraphicFramePr>
        <p:xfrm>
          <a:off x="5508104" y="2618928"/>
          <a:ext cx="20828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13" name="Уравнение" r:id="rId6" imgW="685800" imgH="241200" progId="Equation.3">
                  <p:embed/>
                </p:oleObj>
              </mc:Choice>
              <mc:Fallback>
                <p:oleObj name="Уравнение" r:id="rId6" imgW="685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618928"/>
                        <a:ext cx="2082800" cy="727075"/>
                      </a:xfrm>
                      <a:prstGeom prst="rect">
                        <a:avLst/>
                      </a:prstGeom>
                      <a:solidFill>
                        <a:srgbClr val="3A68FC">
                          <a:alpha val="15000"/>
                        </a:srgbClr>
                      </a:solidFill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 flipH="1">
            <a:off x="1763688" y="3068960"/>
            <a:ext cx="3744416" cy="1152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9513" y="5499843"/>
            <a:ext cx="8944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этих точках(вместе с окрестностями) происходит нарушение приближения Борна-Оппенгеймера.</a:t>
            </a:r>
            <a:endParaRPr lang="en-US" dirty="0" smtClean="0"/>
          </a:p>
          <a:p>
            <a:r>
              <a:rPr lang="ru-RU" sz="800" dirty="0" smtClean="0"/>
              <a:t> </a:t>
            </a:r>
          </a:p>
          <a:p>
            <a:r>
              <a:rPr lang="ru-RU" dirty="0" smtClean="0"/>
              <a:t>Вспомним «завет» теории возмущений: Возмущение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r>
              <a:rPr lang="ru-RU" dirty="0" smtClean="0"/>
              <a:t>) мало не само по себе а в сравнении с разностями невозмущенных уровней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81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«Три составные части» курса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8469758" cy="4267200"/>
          </a:xfrm>
        </p:spPr>
        <p:txBody>
          <a:bodyPr/>
          <a:lstStyle/>
          <a:p>
            <a:pPr marL="571500" indent="-571500">
              <a:buAutoNum type="romanUcPeriod"/>
            </a:pPr>
            <a:r>
              <a:rPr lang="ru-RU" dirty="0" smtClean="0"/>
              <a:t>Исследование ППЭ в окрестности точки</a:t>
            </a:r>
            <a:r>
              <a:rPr lang="en-US" dirty="0" smtClean="0"/>
              <a:t> </a:t>
            </a:r>
            <a:r>
              <a:rPr lang="ru-RU" dirty="0" smtClean="0"/>
              <a:t>(стационарных точек)</a:t>
            </a:r>
          </a:p>
          <a:p>
            <a:pPr marL="571500" indent="-571500">
              <a:buAutoNum type="romanUcPeriod"/>
            </a:pPr>
            <a:endParaRPr lang="en-US" sz="1000" dirty="0" smtClean="0"/>
          </a:p>
          <a:p>
            <a:pPr marL="571500" indent="-571500">
              <a:buAutoNum type="romanUcPeriod"/>
            </a:pPr>
            <a:r>
              <a:rPr lang="ru-RU" dirty="0" smtClean="0"/>
              <a:t>Расчет ППЭ в области между различными стационарными точками, построение координаты реакции</a:t>
            </a:r>
          </a:p>
          <a:p>
            <a:pPr marL="571500" indent="-571500">
              <a:buAutoNum type="romanUcPeriod"/>
            </a:pPr>
            <a:endParaRPr lang="ru-RU" sz="1000" dirty="0" smtClean="0"/>
          </a:p>
          <a:p>
            <a:pPr marL="571500" indent="-571500">
              <a:buAutoNum type="romanUcPeriod"/>
            </a:pPr>
            <a:r>
              <a:rPr lang="ru-RU" dirty="0" smtClean="0"/>
              <a:t> Пересечение (коническое) разных поверхностей, моделирование фотохимических реакций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560" y="4581128"/>
            <a:ext cx="8136904" cy="1512168"/>
          </a:xfrm>
          <a:prstGeom prst="roundRect">
            <a:avLst/>
          </a:prstGeom>
          <a:solidFill>
            <a:srgbClr val="3A68FC">
              <a:alpha val="1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02416" y="6245541"/>
            <a:ext cx="8664493" cy="495827"/>
          </a:xfrm>
          <a:prstGeom prst="roundRect">
            <a:avLst/>
          </a:prstGeom>
          <a:solidFill>
            <a:srgbClr val="3A68FC">
              <a:alpha val="1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49458" y="6319037"/>
            <a:ext cx="8717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Будет могучее вдохновение - попробуем это осилить(раздел просится)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52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3087" y="188640"/>
            <a:ext cx="6840760" cy="1216025"/>
          </a:xfrm>
        </p:spPr>
        <p:txBody>
          <a:bodyPr/>
          <a:lstStyle/>
          <a:p>
            <a:r>
              <a:rPr lang="ru-RU" dirty="0" smtClean="0"/>
              <a:t>Тема занятия – локальная оптимизация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43087" y="1772816"/>
            <a:ext cx="6453534" cy="3672408"/>
          </a:xfrm>
        </p:spPr>
        <p:txBody>
          <a:bodyPr/>
          <a:lstStyle/>
          <a:p>
            <a:r>
              <a:rPr lang="ru-RU" dirty="0" smtClean="0"/>
              <a:t>Стандартная(рутинная) </a:t>
            </a:r>
            <a:r>
              <a:rPr lang="ru-RU" dirty="0" err="1" smtClean="0"/>
              <a:t>квантовохимическая</a:t>
            </a:r>
            <a:r>
              <a:rPr lang="ru-RU" dirty="0" smtClean="0"/>
              <a:t> задача:</a:t>
            </a:r>
          </a:p>
          <a:p>
            <a:endParaRPr lang="ru-RU" sz="1000" dirty="0" smtClean="0"/>
          </a:p>
          <a:p>
            <a:pPr marL="0" indent="0" algn="ctr">
              <a:buNone/>
            </a:pPr>
            <a:r>
              <a:rPr lang="ru-RU" dirty="0" smtClean="0"/>
              <a:t>Поиск оптимальной геометрии(</a:t>
            </a:r>
            <a:r>
              <a:rPr lang="en-US" i="1" dirty="0" err="1" smtClean="0"/>
              <a:t>Runtyp</a:t>
            </a:r>
            <a:r>
              <a:rPr lang="en-US" i="1" dirty="0" smtClean="0"/>
              <a:t>=Optimize</a:t>
            </a:r>
            <a:r>
              <a:rPr lang="ru-RU" dirty="0" smtClean="0"/>
              <a:t>),</a:t>
            </a:r>
          </a:p>
          <a:p>
            <a:pPr marL="0" indent="0" algn="ctr">
              <a:buNone/>
            </a:pPr>
            <a:r>
              <a:rPr lang="ru-RU" dirty="0" smtClean="0"/>
              <a:t> дополненный расчетами гармонических частот</a:t>
            </a:r>
            <a:r>
              <a:rPr lang="en-US" dirty="0" smtClean="0"/>
              <a:t>(</a:t>
            </a:r>
            <a:r>
              <a:rPr lang="en-US" i="1" dirty="0" err="1" smtClean="0"/>
              <a:t>Runtyp</a:t>
            </a:r>
            <a:r>
              <a:rPr lang="en-US" i="1" dirty="0" smtClean="0"/>
              <a:t>=Hessian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48158" y="5589240"/>
            <a:ext cx="7029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Но с «изюминкой»</a:t>
            </a:r>
            <a:r>
              <a:rPr lang="ru-RU" sz="2400" dirty="0" smtClean="0">
                <a:sym typeface="Wingdings" panose="05000000000000000000" pitchFamily="2" charset="2"/>
              </a:rPr>
              <a:t></a:t>
            </a:r>
            <a:endParaRPr lang="ru-RU" sz="2400" dirty="0"/>
          </a:p>
        </p:txBody>
      </p:sp>
      <p:graphicFrame>
        <p:nvGraphicFramePr>
          <p:cNvPr id="6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72002"/>
              </p:ext>
            </p:extLst>
          </p:nvPr>
        </p:nvGraphicFramePr>
        <p:xfrm>
          <a:off x="6804248" y="2924944"/>
          <a:ext cx="20510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5" name="Уравнение" r:id="rId3" imgW="838080" imgH="393480" progId="Equation.3">
                  <p:embed/>
                </p:oleObj>
              </mc:Choice>
              <mc:Fallback>
                <p:oleObj name="Уравнение" r:id="rId3" imgW="838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2924944"/>
                        <a:ext cx="2051050" cy="963612"/>
                      </a:xfrm>
                      <a:prstGeom prst="rect">
                        <a:avLst/>
                      </a:prstGeom>
                      <a:solidFill>
                        <a:srgbClr val="2AC4FA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421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3400" dirty="0" smtClean="0"/>
              <a:t>Метод связанных кластеров </a:t>
            </a:r>
            <a:br>
              <a:rPr lang="ru-RU" altLang="ru-RU" sz="3400" dirty="0" smtClean="0"/>
            </a:br>
            <a:r>
              <a:rPr lang="ru-RU" altLang="ru-RU" sz="3400" dirty="0" smtClean="0"/>
              <a:t>(СС </a:t>
            </a:r>
            <a:r>
              <a:rPr lang="en-US" altLang="ru-RU" sz="3400" dirty="0" smtClean="0"/>
              <a:t>- Couple Clusters)</a:t>
            </a:r>
            <a:endParaRPr lang="ru-RU" altLang="ru-RU" sz="3400" dirty="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700213"/>
            <a:ext cx="2133600" cy="668337"/>
          </a:xfrm>
        </p:spPr>
        <p:txBody>
          <a:bodyPr/>
          <a:lstStyle/>
          <a:p>
            <a:pPr eaLnBrk="1" hangingPunct="1"/>
            <a:r>
              <a:rPr lang="ru-RU" altLang="ru-RU" smtClean="0"/>
              <a:t>Цель:</a:t>
            </a:r>
            <a:endParaRPr lang="ru-RU" altLang="ru-RU" sz="2400" smtClean="0"/>
          </a:p>
        </p:txBody>
      </p:sp>
      <p:graphicFrame>
        <p:nvGraphicFramePr>
          <p:cNvPr id="8090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27313" y="1773238"/>
          <a:ext cx="29527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2" name="Equation" r:id="rId3" imgW="1129810" imgH="215806" progId="Equation.3">
                  <p:embed/>
                </p:oleObj>
              </mc:Choice>
              <mc:Fallback>
                <p:oleObj name="Equation" r:id="rId3" imgW="112981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773238"/>
                        <a:ext cx="2952750" cy="5651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3995738" y="4581525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735013" y="2349500"/>
            <a:ext cx="72009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>
                <a:sym typeface="Symbol" panose="05050102010706020507" pitchFamily="18" charset="2"/>
              </a:rPr>
              <a:t> </a:t>
            </a:r>
            <a:r>
              <a:rPr lang="ru-RU" altLang="ru-RU">
                <a:sym typeface="Symbol" panose="05050102010706020507" pitchFamily="18" charset="2"/>
              </a:rPr>
              <a:t>- оператор «волшебной палочки», преобразующий приближенную волновую функцию(ХФ) в точную</a:t>
            </a:r>
            <a:endParaRPr lang="ru-RU" altLang="ru-RU" b="1" baseline="30000">
              <a:sym typeface="Symbol" panose="05050102010706020507" pitchFamily="18" charset="2"/>
            </a:endParaRPr>
          </a:p>
        </p:txBody>
      </p:sp>
      <p:graphicFrame>
        <p:nvGraphicFramePr>
          <p:cNvPr id="80908" name="Object 12"/>
          <p:cNvGraphicFramePr>
            <a:graphicFrameLocks noChangeAspect="1"/>
          </p:cNvGraphicFramePr>
          <p:nvPr/>
        </p:nvGraphicFramePr>
        <p:xfrm>
          <a:off x="1187450" y="4581525"/>
          <a:ext cx="21240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3" name="Equation" r:id="rId5" imgW="812447" imgH="203112" progId="Equation.3">
                  <p:embed/>
                </p:oleObj>
              </mc:Choice>
              <mc:Fallback>
                <p:oleObj name="Equation" r:id="rId5" imgW="8124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81525"/>
                        <a:ext cx="2124075" cy="53181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9" name="Object 13"/>
          <p:cNvGraphicFramePr>
            <a:graphicFrameLocks noChangeAspect="1"/>
          </p:cNvGraphicFramePr>
          <p:nvPr/>
        </p:nvGraphicFramePr>
        <p:xfrm>
          <a:off x="5435600" y="4508500"/>
          <a:ext cx="99536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4" name="Equation" r:id="rId7" imgW="380670" imgH="177646" progId="Equation.3">
                  <p:embed/>
                </p:oleObj>
              </mc:Choice>
              <mc:Fallback>
                <p:oleObj name="Equation" r:id="rId7" imgW="380670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508500"/>
                        <a:ext cx="995363" cy="4984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755650" y="3141663"/>
            <a:ext cx="720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800">
                <a:sym typeface="Symbol" panose="05050102010706020507" pitchFamily="18" charset="2"/>
              </a:rPr>
              <a:t> </a:t>
            </a:r>
            <a:r>
              <a:rPr lang="ru-RU" altLang="ru-RU">
                <a:sym typeface="Symbol" panose="05050102010706020507" pitchFamily="18" charset="2"/>
              </a:rPr>
              <a:t>- называют </a:t>
            </a:r>
            <a:r>
              <a:rPr lang="ru-RU" altLang="ru-RU" b="1" i="1" u="sng">
                <a:sym typeface="Symbol" panose="05050102010706020507" pitchFamily="18" charset="2"/>
              </a:rPr>
              <a:t>волновым оператором</a:t>
            </a:r>
            <a:endParaRPr lang="ru-RU" altLang="ru-RU" b="1" i="1" u="sng" baseline="30000">
              <a:sym typeface="Symbol" panose="05050102010706020507" pitchFamily="18" charset="2"/>
            </a:endParaRP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2339975" y="3860800"/>
            <a:ext cx="367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sz="2400">
                <a:sym typeface="Symbol" panose="05050102010706020507" pitchFamily="18" charset="2"/>
              </a:rPr>
              <a:t>Модификация задачи</a:t>
            </a:r>
            <a:endParaRPr lang="ru-RU" altLang="ru-RU" sz="2400" b="1" i="1" u="sng" baseline="30000">
              <a:sym typeface="Symbol" panose="05050102010706020507" pitchFamily="18" charset="2"/>
            </a:endParaRPr>
          </a:p>
        </p:txBody>
      </p:sp>
      <p:graphicFrame>
        <p:nvGraphicFramePr>
          <p:cNvPr id="80913" name="Object 17"/>
          <p:cNvGraphicFramePr>
            <a:graphicFrameLocks noChangeAspect="1"/>
          </p:cNvGraphicFramePr>
          <p:nvPr/>
        </p:nvGraphicFramePr>
        <p:xfrm>
          <a:off x="3492500" y="5445125"/>
          <a:ext cx="18907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65" name="Equation" r:id="rId9" imgW="723586" imgH="215806" progId="Equation.3">
                  <p:embed/>
                </p:oleObj>
              </mc:Choice>
              <mc:Fallback>
                <p:oleObj name="Equation" r:id="rId9" imgW="72358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445125"/>
                        <a:ext cx="1890713" cy="6064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21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  <p:bldP spid="80903" grpId="0"/>
      <p:bldP spid="80904" grpId="0"/>
      <p:bldP spid="80911" grpId="0"/>
      <p:bldP spid="809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smtClean="0"/>
              <a:t>Кластерное разложение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8469758" cy="596900"/>
          </a:xfrm>
        </p:spPr>
        <p:txBody>
          <a:bodyPr/>
          <a:lstStyle/>
          <a:p>
            <a:pPr eaLnBrk="1" hangingPunct="1"/>
            <a:r>
              <a:rPr lang="ru-RU" altLang="ru-RU" sz="2600" dirty="0" smtClean="0"/>
              <a:t>Если </a:t>
            </a:r>
            <a:r>
              <a:rPr lang="en-US" altLang="ru-RU" sz="2600" dirty="0" smtClean="0"/>
              <a:t>A- </a:t>
            </a:r>
            <a:r>
              <a:rPr lang="ru-RU" altLang="ru-RU" sz="2600" dirty="0" smtClean="0"/>
              <a:t>оператор, что такое оператор </a:t>
            </a:r>
            <a:r>
              <a:rPr lang="en-US" altLang="ru-RU" sz="2600" dirty="0" err="1" smtClean="0"/>
              <a:t>exp</a:t>
            </a:r>
            <a:r>
              <a:rPr lang="en-US" altLang="ru-RU" sz="2600" dirty="0" smtClean="0"/>
              <a:t>(A)?</a:t>
            </a:r>
            <a:endParaRPr lang="ru-RU" altLang="ru-RU" sz="2600" dirty="0" smtClean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682625" y="5250089"/>
            <a:ext cx="8137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dirty="0"/>
              <a:t>T</a:t>
            </a:r>
            <a:r>
              <a:rPr lang="en-US" altLang="ru-RU" baseline="-25000" dirty="0"/>
              <a:t>1</a:t>
            </a:r>
            <a:r>
              <a:rPr lang="en-US" altLang="ru-RU" dirty="0"/>
              <a:t> –Singles, T</a:t>
            </a:r>
            <a:r>
              <a:rPr lang="en-US" altLang="ru-RU" baseline="-25000" dirty="0"/>
              <a:t>2 </a:t>
            </a:r>
            <a:r>
              <a:rPr lang="en-US" altLang="ru-RU" dirty="0"/>
              <a:t>– Doubles, T</a:t>
            </a:r>
            <a:r>
              <a:rPr lang="en-US" altLang="ru-RU" baseline="-25000" dirty="0"/>
              <a:t>3</a:t>
            </a:r>
            <a:r>
              <a:rPr lang="en-US" altLang="ru-RU" dirty="0"/>
              <a:t> - Triples …</a:t>
            </a:r>
            <a:endParaRPr lang="ru-RU" altLang="ru-RU" dirty="0"/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987675" y="2276475"/>
            <a:ext cx="30972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«Понятно»? - «нет»?</a:t>
            </a:r>
          </a:p>
        </p:txBody>
      </p:sp>
      <p:graphicFrame>
        <p:nvGraphicFramePr>
          <p:cNvPr id="819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029926"/>
              </p:ext>
            </p:extLst>
          </p:nvPr>
        </p:nvGraphicFramePr>
        <p:xfrm>
          <a:off x="1908175" y="3039359"/>
          <a:ext cx="44656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6" name="Формула" r:id="rId3" imgW="2070000" imgH="419040" progId="Equation.3">
                  <p:embed/>
                </p:oleObj>
              </mc:Choice>
              <mc:Fallback>
                <p:oleObj name="Формула" r:id="rId3" imgW="2070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039359"/>
                        <a:ext cx="4465638" cy="9715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682625" y="4215021"/>
            <a:ext cx="3167063" cy="77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ru-RU" altLang="ru-RU" sz="2000" dirty="0" smtClean="0"/>
              <a:t>Традиционное представление</a:t>
            </a:r>
            <a:endParaRPr lang="ru-RU" altLang="ru-RU" sz="2000" dirty="0"/>
          </a:p>
        </p:txBody>
      </p:sp>
      <p:graphicFrame>
        <p:nvGraphicFramePr>
          <p:cNvPr id="819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007628"/>
              </p:ext>
            </p:extLst>
          </p:nvPr>
        </p:nvGraphicFramePr>
        <p:xfrm>
          <a:off x="4140994" y="4355043"/>
          <a:ext cx="25193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7" name="Equation" r:id="rId5" imgW="1168400" imgH="228600" progId="Equation.3">
                  <p:embed/>
                </p:oleObj>
              </mc:Choice>
              <mc:Fallback>
                <p:oleObj name="Equation" r:id="rId5" imgW="116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994" y="4355043"/>
                        <a:ext cx="25193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59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  <p:bldP spid="81927" grpId="0"/>
      <p:bldP spid="81930" grpId="0"/>
      <p:bldP spid="819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 smtClean="0"/>
              <a:t>Графический образ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734050"/>
            <a:ext cx="9144000" cy="936625"/>
          </a:xfrm>
        </p:spPr>
        <p:txBody>
          <a:bodyPr/>
          <a:lstStyle/>
          <a:p>
            <a:pPr eaLnBrk="1" hangingPunct="1"/>
            <a:r>
              <a:rPr lang="ru-RU" altLang="ru-RU" smtClean="0"/>
              <a:t>Кратность возбуждения - строгий термин</a:t>
            </a:r>
          </a:p>
        </p:txBody>
      </p:sp>
      <p:grpSp>
        <p:nvGrpSpPr>
          <p:cNvPr id="105486" name="Group 14"/>
          <p:cNvGrpSpPr>
            <a:grpSpLocks/>
          </p:cNvGrpSpPr>
          <p:nvPr/>
        </p:nvGrpSpPr>
        <p:grpSpPr bwMode="auto">
          <a:xfrm>
            <a:off x="684213" y="2636838"/>
            <a:ext cx="1495425" cy="3024187"/>
            <a:chOff x="431" y="1661"/>
            <a:chExt cx="942" cy="1905"/>
          </a:xfrm>
        </p:grpSpPr>
        <p:pic>
          <p:nvPicPr>
            <p:cNvPr id="1027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1661"/>
              <a:ext cx="942" cy="1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75" name="Line 5"/>
            <p:cNvSpPr>
              <a:spLocks noChangeShapeType="1"/>
            </p:cNvSpPr>
            <p:nvPr/>
          </p:nvSpPr>
          <p:spPr bwMode="auto">
            <a:xfrm flipV="1">
              <a:off x="731" y="3245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76" name="Line 6"/>
            <p:cNvSpPr>
              <a:spLocks noChangeShapeType="1"/>
            </p:cNvSpPr>
            <p:nvPr/>
          </p:nvSpPr>
          <p:spPr bwMode="auto">
            <a:xfrm flipV="1">
              <a:off x="731" y="300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77" name="Line 7"/>
            <p:cNvSpPr>
              <a:spLocks noChangeShapeType="1"/>
            </p:cNvSpPr>
            <p:nvPr/>
          </p:nvSpPr>
          <p:spPr bwMode="auto">
            <a:xfrm flipV="1">
              <a:off x="731" y="278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78" name="Line 8"/>
            <p:cNvSpPr>
              <a:spLocks noChangeShapeType="1"/>
            </p:cNvSpPr>
            <p:nvPr/>
          </p:nvSpPr>
          <p:spPr bwMode="auto">
            <a:xfrm flipV="1">
              <a:off x="727" y="247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79" name="Line 9"/>
            <p:cNvSpPr>
              <a:spLocks noChangeShapeType="1"/>
            </p:cNvSpPr>
            <p:nvPr/>
          </p:nvSpPr>
          <p:spPr bwMode="auto">
            <a:xfrm flipV="1">
              <a:off x="825" y="3266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80" name="Line 10"/>
            <p:cNvSpPr>
              <a:spLocks noChangeShapeType="1"/>
            </p:cNvSpPr>
            <p:nvPr/>
          </p:nvSpPr>
          <p:spPr bwMode="auto">
            <a:xfrm flipV="1">
              <a:off x="825" y="3022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81" name="Line 11"/>
            <p:cNvSpPr>
              <a:spLocks noChangeShapeType="1"/>
            </p:cNvSpPr>
            <p:nvPr/>
          </p:nvSpPr>
          <p:spPr bwMode="auto">
            <a:xfrm flipV="1">
              <a:off x="832" y="2795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82" name="Line 12"/>
            <p:cNvSpPr>
              <a:spLocks noChangeShapeType="1"/>
            </p:cNvSpPr>
            <p:nvPr/>
          </p:nvSpPr>
          <p:spPr bwMode="auto">
            <a:xfrm flipV="1">
              <a:off x="818" y="2492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611188" y="1916113"/>
            <a:ext cx="216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 dirty="0"/>
              <a:t>RHF – </a:t>
            </a:r>
            <a:r>
              <a:rPr lang="ru-RU" altLang="ru-RU" sz="2400" dirty="0"/>
              <a:t>Ф</a:t>
            </a:r>
            <a:r>
              <a:rPr lang="en-US" altLang="ru-RU" sz="2400" baseline="-25000" dirty="0" smtClean="0"/>
              <a:t>0</a:t>
            </a:r>
            <a:endParaRPr lang="ru-RU" altLang="ru-RU" sz="2400" baseline="30000" dirty="0"/>
          </a:p>
        </p:txBody>
      </p:sp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3203575" y="1844675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 dirty="0"/>
              <a:t>Singles – </a:t>
            </a:r>
            <a:r>
              <a:rPr lang="ru-RU" altLang="ru-RU" sz="2400" dirty="0" smtClean="0"/>
              <a:t>Ф</a:t>
            </a:r>
            <a:r>
              <a:rPr lang="en-US" altLang="ru-RU" sz="2400" baseline="-25000" dirty="0" err="1" smtClean="0"/>
              <a:t>i</a:t>
            </a:r>
            <a:r>
              <a:rPr lang="en-US" altLang="ru-RU" sz="2400" baseline="30000" dirty="0" err="1" smtClean="0"/>
              <a:t>a</a:t>
            </a:r>
            <a:endParaRPr lang="ru-RU" altLang="ru-RU" sz="2400" baseline="30000" dirty="0"/>
          </a:p>
        </p:txBody>
      </p:sp>
      <p:grpSp>
        <p:nvGrpSpPr>
          <p:cNvPr id="105503" name="Group 31"/>
          <p:cNvGrpSpPr>
            <a:grpSpLocks/>
          </p:cNvGrpSpPr>
          <p:nvPr/>
        </p:nvGrpSpPr>
        <p:grpSpPr bwMode="auto">
          <a:xfrm>
            <a:off x="3419475" y="2636838"/>
            <a:ext cx="1495425" cy="3024187"/>
            <a:chOff x="1812" y="1661"/>
            <a:chExt cx="942" cy="1905"/>
          </a:xfrm>
        </p:grpSpPr>
        <p:pic>
          <p:nvPicPr>
            <p:cNvPr id="10263" name="Picture 1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2" y="1661"/>
              <a:ext cx="942" cy="1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4" name="Line 19"/>
            <p:cNvSpPr>
              <a:spLocks noChangeShapeType="1"/>
            </p:cNvSpPr>
            <p:nvPr/>
          </p:nvSpPr>
          <p:spPr bwMode="auto">
            <a:xfrm flipV="1">
              <a:off x="2112" y="3245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65" name="Line 20"/>
            <p:cNvSpPr>
              <a:spLocks noChangeShapeType="1"/>
            </p:cNvSpPr>
            <p:nvPr/>
          </p:nvSpPr>
          <p:spPr bwMode="auto">
            <a:xfrm flipV="1">
              <a:off x="2112" y="300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66" name="Line 21"/>
            <p:cNvSpPr>
              <a:spLocks noChangeShapeType="1"/>
            </p:cNvSpPr>
            <p:nvPr/>
          </p:nvSpPr>
          <p:spPr bwMode="auto">
            <a:xfrm flipV="1">
              <a:off x="2112" y="278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67" name="Line 22"/>
            <p:cNvSpPr>
              <a:spLocks noChangeShapeType="1"/>
            </p:cNvSpPr>
            <p:nvPr/>
          </p:nvSpPr>
          <p:spPr bwMode="auto">
            <a:xfrm flipV="1">
              <a:off x="2108" y="2478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68" name="Line 23"/>
            <p:cNvSpPr>
              <a:spLocks noChangeShapeType="1"/>
            </p:cNvSpPr>
            <p:nvPr/>
          </p:nvSpPr>
          <p:spPr bwMode="auto">
            <a:xfrm flipV="1">
              <a:off x="2206" y="3266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69" name="Line 24"/>
            <p:cNvSpPr>
              <a:spLocks noChangeShapeType="1"/>
            </p:cNvSpPr>
            <p:nvPr/>
          </p:nvSpPr>
          <p:spPr bwMode="auto">
            <a:xfrm flipV="1">
              <a:off x="2206" y="3022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70" name="Line 25"/>
            <p:cNvSpPr>
              <a:spLocks noChangeShapeType="1"/>
            </p:cNvSpPr>
            <p:nvPr/>
          </p:nvSpPr>
          <p:spPr bwMode="auto">
            <a:xfrm flipV="1">
              <a:off x="2213" y="2795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71" name="Line 26"/>
            <p:cNvSpPr>
              <a:spLocks noChangeShapeType="1"/>
            </p:cNvSpPr>
            <p:nvPr/>
          </p:nvSpPr>
          <p:spPr bwMode="auto">
            <a:xfrm flipV="1">
              <a:off x="2199" y="2478"/>
              <a:ext cx="0" cy="18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72" name="Line 27"/>
            <p:cNvSpPr>
              <a:spLocks noChangeShapeType="1"/>
            </p:cNvSpPr>
            <p:nvPr/>
          </p:nvSpPr>
          <p:spPr bwMode="auto">
            <a:xfrm flipV="1">
              <a:off x="2203" y="1791"/>
              <a:ext cx="0" cy="18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73" name="AutoShape 30"/>
            <p:cNvSpPr>
              <a:spLocks noChangeArrowheads="1"/>
            </p:cNvSpPr>
            <p:nvPr/>
          </p:nvSpPr>
          <p:spPr bwMode="auto">
            <a:xfrm flipV="1">
              <a:off x="2472" y="1706"/>
              <a:ext cx="182" cy="953"/>
            </a:xfrm>
            <a:prstGeom prst="curvedLeftArrow">
              <a:avLst>
                <a:gd name="adj1" fmla="val 104725"/>
                <a:gd name="adj2" fmla="val 209451"/>
                <a:gd name="adj3" fmla="val 33333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105516" name="Text Box 44"/>
          <p:cNvSpPr txBox="1">
            <a:spLocks noChangeArrowheads="1"/>
          </p:cNvSpPr>
          <p:nvPr/>
        </p:nvSpPr>
        <p:spPr bwMode="auto">
          <a:xfrm>
            <a:off x="6084888" y="1819275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400" dirty="0"/>
              <a:t>Doubles – </a:t>
            </a:r>
            <a:r>
              <a:rPr lang="ru-RU" altLang="ru-RU" sz="2400" dirty="0" smtClean="0"/>
              <a:t>Ф</a:t>
            </a:r>
            <a:r>
              <a:rPr lang="en-US" altLang="ru-RU" sz="2400" baseline="-25000" dirty="0" err="1" smtClean="0"/>
              <a:t>ij</a:t>
            </a:r>
            <a:r>
              <a:rPr lang="en-US" altLang="ru-RU" sz="2400" baseline="30000" dirty="0" err="1" smtClean="0"/>
              <a:t>ab</a:t>
            </a:r>
            <a:endParaRPr lang="ru-RU" altLang="ru-RU" sz="2400" baseline="30000" dirty="0"/>
          </a:p>
        </p:txBody>
      </p:sp>
      <p:grpSp>
        <p:nvGrpSpPr>
          <p:cNvPr id="105519" name="Group 47"/>
          <p:cNvGrpSpPr>
            <a:grpSpLocks/>
          </p:cNvGrpSpPr>
          <p:nvPr/>
        </p:nvGrpSpPr>
        <p:grpSpPr bwMode="auto">
          <a:xfrm>
            <a:off x="6870700" y="2492375"/>
            <a:ext cx="1573213" cy="3024188"/>
            <a:chOff x="4328" y="1570"/>
            <a:chExt cx="991" cy="1905"/>
          </a:xfrm>
        </p:grpSpPr>
        <p:pic>
          <p:nvPicPr>
            <p:cNvPr id="10250" name="Picture 3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1570"/>
              <a:ext cx="942" cy="1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1" name="Line 34"/>
            <p:cNvSpPr>
              <a:spLocks noChangeShapeType="1"/>
            </p:cNvSpPr>
            <p:nvPr/>
          </p:nvSpPr>
          <p:spPr bwMode="auto">
            <a:xfrm flipV="1">
              <a:off x="4687" y="3154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52" name="Line 35"/>
            <p:cNvSpPr>
              <a:spLocks noChangeShapeType="1"/>
            </p:cNvSpPr>
            <p:nvPr/>
          </p:nvSpPr>
          <p:spPr bwMode="auto">
            <a:xfrm flipV="1">
              <a:off x="4687" y="2917"/>
              <a:ext cx="0" cy="181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53" name="Line 36"/>
            <p:cNvSpPr>
              <a:spLocks noChangeShapeType="1"/>
            </p:cNvSpPr>
            <p:nvPr/>
          </p:nvSpPr>
          <p:spPr bwMode="auto">
            <a:xfrm flipV="1">
              <a:off x="4687" y="2697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54" name="Line 37"/>
            <p:cNvSpPr>
              <a:spLocks noChangeShapeType="1"/>
            </p:cNvSpPr>
            <p:nvPr/>
          </p:nvSpPr>
          <p:spPr bwMode="auto">
            <a:xfrm flipV="1">
              <a:off x="4683" y="2387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55" name="Line 38"/>
            <p:cNvSpPr>
              <a:spLocks noChangeShapeType="1"/>
            </p:cNvSpPr>
            <p:nvPr/>
          </p:nvSpPr>
          <p:spPr bwMode="auto">
            <a:xfrm flipV="1">
              <a:off x="4781" y="3175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56" name="Line 39"/>
            <p:cNvSpPr>
              <a:spLocks noChangeShapeType="1"/>
            </p:cNvSpPr>
            <p:nvPr/>
          </p:nvSpPr>
          <p:spPr bwMode="auto">
            <a:xfrm flipV="1">
              <a:off x="4781" y="2931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57" name="Line 40"/>
            <p:cNvSpPr>
              <a:spLocks noChangeShapeType="1"/>
            </p:cNvSpPr>
            <p:nvPr/>
          </p:nvSpPr>
          <p:spPr bwMode="auto">
            <a:xfrm flipV="1">
              <a:off x="4788" y="2704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58" name="Line 41"/>
            <p:cNvSpPr>
              <a:spLocks noChangeShapeType="1"/>
            </p:cNvSpPr>
            <p:nvPr/>
          </p:nvSpPr>
          <p:spPr bwMode="auto">
            <a:xfrm flipV="1">
              <a:off x="4774" y="2387"/>
              <a:ext cx="0" cy="18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59" name="Line 42"/>
            <p:cNvSpPr>
              <a:spLocks noChangeShapeType="1"/>
            </p:cNvSpPr>
            <p:nvPr/>
          </p:nvSpPr>
          <p:spPr bwMode="auto">
            <a:xfrm flipV="1">
              <a:off x="4778" y="1700"/>
              <a:ext cx="0" cy="18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60" name="AutoShape 43"/>
            <p:cNvSpPr>
              <a:spLocks noChangeArrowheads="1"/>
            </p:cNvSpPr>
            <p:nvPr/>
          </p:nvSpPr>
          <p:spPr bwMode="auto">
            <a:xfrm flipV="1">
              <a:off x="5047" y="1615"/>
              <a:ext cx="182" cy="953"/>
            </a:xfrm>
            <a:prstGeom prst="curvedLeftArrow">
              <a:avLst>
                <a:gd name="adj1" fmla="val 104725"/>
                <a:gd name="adj2" fmla="val 209451"/>
                <a:gd name="adj3" fmla="val 33333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10261" name="Line 45"/>
            <p:cNvSpPr>
              <a:spLocks noChangeShapeType="1"/>
            </p:cNvSpPr>
            <p:nvPr/>
          </p:nvSpPr>
          <p:spPr bwMode="auto">
            <a:xfrm flipV="1">
              <a:off x="4677" y="1902"/>
              <a:ext cx="0" cy="18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62" name="AutoShape 46"/>
            <p:cNvSpPr>
              <a:spLocks noChangeArrowheads="1"/>
            </p:cNvSpPr>
            <p:nvPr/>
          </p:nvSpPr>
          <p:spPr bwMode="auto">
            <a:xfrm flipH="1" flipV="1">
              <a:off x="4328" y="1706"/>
              <a:ext cx="181" cy="1452"/>
            </a:xfrm>
            <a:prstGeom prst="curvedLeftArrow">
              <a:avLst>
                <a:gd name="adj1" fmla="val 160442"/>
                <a:gd name="adj2" fmla="val 320884"/>
                <a:gd name="adj3" fmla="val 33333"/>
              </a:avLst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63688" y="5294313"/>
            <a:ext cx="288032" cy="366712"/>
          </a:xfrm>
          <a:prstGeom prst="rect">
            <a:avLst/>
          </a:prstGeom>
          <a:solidFill>
            <a:srgbClr val="3A68FC">
              <a:alpha val="15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99992" y="5229200"/>
            <a:ext cx="288032" cy="369332"/>
          </a:xfrm>
          <a:prstGeom prst="rect">
            <a:avLst/>
          </a:prstGeom>
          <a:solidFill>
            <a:srgbClr val="3A68FC">
              <a:alpha val="15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28384" y="5157192"/>
            <a:ext cx="288032" cy="366712"/>
          </a:xfrm>
          <a:prstGeom prst="rect">
            <a:avLst/>
          </a:prstGeom>
          <a:solidFill>
            <a:srgbClr val="3A68FC">
              <a:alpha val="15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9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  <p:bldP spid="105487" grpId="0"/>
      <p:bldP spid="105488" grpId="0"/>
      <p:bldP spid="105516" grpId="0"/>
      <p:bldP spid="2" grpId="0" animBg="1"/>
      <p:bldP spid="44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1625"/>
            <a:ext cx="8569325" cy="1216025"/>
          </a:xfrm>
        </p:spPr>
        <p:txBody>
          <a:bodyPr/>
          <a:lstStyle/>
          <a:p>
            <a:pPr eaLnBrk="1" hangingPunct="1"/>
            <a:r>
              <a:rPr lang="ru-RU" altLang="ru-RU" sz="3400" smtClean="0"/>
              <a:t>Опознавательные «лейблы» методов 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893050" cy="2036763"/>
          </a:xfrm>
        </p:spPr>
        <p:txBody>
          <a:bodyPr/>
          <a:lstStyle/>
          <a:p>
            <a:pPr eaLnBrk="1" hangingPunct="1"/>
            <a:r>
              <a:rPr lang="en-US" altLang="ru-RU" sz="2200" smtClean="0"/>
              <a:t>S – </a:t>
            </a:r>
            <a:r>
              <a:rPr lang="ru-RU" altLang="ru-RU" sz="2200" smtClean="0"/>
              <a:t>с учетом однократных возбуждений (всех)</a:t>
            </a:r>
          </a:p>
          <a:p>
            <a:pPr eaLnBrk="1" hangingPunct="1"/>
            <a:r>
              <a:rPr lang="en-US" altLang="ru-RU" sz="2200" smtClean="0"/>
              <a:t>D - </a:t>
            </a:r>
            <a:r>
              <a:rPr lang="ru-RU" altLang="ru-RU" sz="2200" smtClean="0"/>
              <a:t>с учетом двукратных возбуждений (всех)</a:t>
            </a:r>
          </a:p>
          <a:p>
            <a:pPr eaLnBrk="1" hangingPunct="1"/>
            <a:r>
              <a:rPr lang="en-US" altLang="ru-RU" sz="2200" smtClean="0"/>
              <a:t>SD - </a:t>
            </a:r>
            <a:r>
              <a:rPr lang="ru-RU" altLang="ru-RU" sz="2200" smtClean="0"/>
              <a:t>с учетом одно- и двукратных возбуждений</a:t>
            </a:r>
          </a:p>
          <a:p>
            <a:pPr eaLnBrk="1" hangingPunct="1"/>
            <a:r>
              <a:rPr lang="en-US" altLang="ru-RU" sz="2200" smtClean="0"/>
              <a:t>SDT – “-” </a:t>
            </a:r>
            <a:r>
              <a:rPr lang="ru-RU" altLang="ru-RU" sz="2200" smtClean="0"/>
              <a:t>одно-</a:t>
            </a:r>
            <a:r>
              <a:rPr lang="en-US" altLang="ru-RU" sz="2200" smtClean="0"/>
              <a:t>,</a:t>
            </a:r>
            <a:r>
              <a:rPr lang="ru-RU" altLang="ru-RU" sz="2200" smtClean="0"/>
              <a:t> дву</a:t>
            </a:r>
            <a:r>
              <a:rPr lang="en-US" altLang="ru-RU" sz="2200" smtClean="0"/>
              <a:t>- </a:t>
            </a:r>
            <a:r>
              <a:rPr lang="ru-RU" altLang="ru-RU" sz="2200" smtClean="0"/>
              <a:t>и</a:t>
            </a:r>
            <a:r>
              <a:rPr lang="en-US" altLang="ru-RU" sz="2200" smtClean="0"/>
              <a:t> </a:t>
            </a:r>
            <a:r>
              <a:rPr lang="ru-RU" altLang="ru-RU" sz="2200" smtClean="0"/>
              <a:t>трехкратных возбуждений</a:t>
            </a:r>
          </a:p>
          <a:p>
            <a:pPr eaLnBrk="1" hangingPunct="1"/>
            <a:r>
              <a:rPr lang="ru-RU" altLang="ru-RU" sz="2200" smtClean="0"/>
              <a:t>....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95288" y="5070475"/>
            <a:ext cx="8569325" cy="151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ru-RU" altLang="ru-RU" sz="2400"/>
              <a:t>В частности: </a:t>
            </a:r>
            <a:r>
              <a:rPr lang="en-US" altLang="ru-RU" sz="2400"/>
              <a:t>CIS </a:t>
            </a:r>
            <a:r>
              <a:rPr lang="ru-RU" altLang="ru-RU" sz="2400"/>
              <a:t>означает (синонимы) </a:t>
            </a:r>
            <a:r>
              <a:rPr lang="en-US" altLang="ru-RU" sz="2400"/>
              <a:t>CI1,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ru-RU" sz="2400"/>
              <a:t>CCSD – CC(1+2),</a:t>
            </a:r>
            <a:r>
              <a:rPr lang="ru-RU" altLang="ru-RU" sz="2400"/>
              <a:t> </a:t>
            </a:r>
            <a:r>
              <a:rPr lang="en-US" altLang="ru-RU" sz="2400"/>
              <a:t>etc. (</a:t>
            </a:r>
            <a:r>
              <a:rPr lang="ru-RU" altLang="ru-RU" sz="2400"/>
              <a:t>но можно и попасть впросак</a:t>
            </a:r>
            <a:r>
              <a:rPr lang="en-US" altLang="ru-RU" sz="2400"/>
              <a:t>)</a:t>
            </a:r>
            <a:endParaRPr lang="ru-RU" altLang="ru-RU" sz="2400"/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982663" y="4191000"/>
            <a:ext cx="7200900" cy="808038"/>
          </a:xfrm>
          <a:prstGeom prst="rect">
            <a:avLst/>
          </a:prstGeom>
          <a:solidFill>
            <a:srgbClr val="00FFFF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dirty="0"/>
              <a:t>«Примеры»:</a:t>
            </a:r>
            <a:r>
              <a:rPr lang="en-US" altLang="ru-RU" dirty="0"/>
              <a:t> CI</a:t>
            </a:r>
            <a:r>
              <a:rPr lang="en-US" altLang="ru-RU" u="sng" dirty="0"/>
              <a:t>S</a:t>
            </a:r>
            <a:r>
              <a:rPr lang="en-US" altLang="ru-RU" dirty="0"/>
              <a:t>, CI</a:t>
            </a:r>
            <a:r>
              <a:rPr lang="en-US" altLang="ru-RU" u="sng" dirty="0"/>
              <a:t>SD</a:t>
            </a:r>
            <a:r>
              <a:rPr lang="en-US" altLang="ru-RU" dirty="0"/>
              <a:t>, CC</a:t>
            </a:r>
            <a:r>
              <a:rPr lang="en-US" altLang="ru-RU" u="sng" dirty="0"/>
              <a:t>SD</a:t>
            </a:r>
            <a:r>
              <a:rPr lang="en-US" altLang="ru-RU" dirty="0"/>
              <a:t>, CC</a:t>
            </a:r>
            <a:r>
              <a:rPr lang="en-US" altLang="ru-RU" u="sng" dirty="0"/>
              <a:t>SD</a:t>
            </a:r>
            <a:r>
              <a:rPr lang="en-US" altLang="ru-RU" dirty="0"/>
              <a:t>(</a:t>
            </a:r>
            <a:r>
              <a:rPr lang="en-US" altLang="ru-RU" u="sng" dirty="0"/>
              <a:t>T</a:t>
            </a:r>
            <a:r>
              <a:rPr lang="en-US" altLang="ru-RU" dirty="0"/>
              <a:t>), MP4(</a:t>
            </a:r>
            <a:r>
              <a:rPr lang="en-US" altLang="ru-RU" u="sng" dirty="0"/>
              <a:t>SDTQ</a:t>
            </a:r>
            <a:r>
              <a:rPr lang="en-US" altLang="ru-RU" dirty="0"/>
              <a:t>),….</a:t>
            </a:r>
            <a:endParaRPr lang="ru-RU" altLang="ru-RU" dirty="0"/>
          </a:p>
          <a:p>
            <a:pPr eaLnBrk="1" hangingPunct="1">
              <a:spcBef>
                <a:spcPct val="50000"/>
              </a:spcBef>
            </a:pPr>
            <a:r>
              <a:rPr lang="ru-RU" altLang="ru-RU" dirty="0"/>
              <a:t>«</a:t>
            </a:r>
            <a:r>
              <a:rPr lang="ru-RU" altLang="ru-RU" dirty="0" err="1"/>
              <a:t>Контрпримеры</a:t>
            </a:r>
            <a:r>
              <a:rPr lang="ru-RU" altLang="ru-RU" dirty="0"/>
              <a:t>»:</a:t>
            </a:r>
            <a:r>
              <a:rPr lang="en-US" altLang="ru-RU" dirty="0"/>
              <a:t> </a:t>
            </a:r>
            <a:r>
              <a:rPr lang="en-US" altLang="ru-RU" dirty="0">
                <a:solidFill>
                  <a:schemeClr val="accent2"/>
                </a:solidFill>
              </a:rPr>
              <a:t>S</a:t>
            </a:r>
            <a:r>
              <a:rPr lang="en-US" altLang="ru-RU" dirty="0"/>
              <a:t>CF, CA</a:t>
            </a:r>
            <a:r>
              <a:rPr lang="en-US" altLang="ru-RU" dirty="0">
                <a:solidFill>
                  <a:schemeClr val="accent2"/>
                </a:solidFill>
              </a:rPr>
              <a:t>SS</a:t>
            </a:r>
            <a:r>
              <a:rPr lang="en-US" altLang="ru-RU" dirty="0"/>
              <a:t>CF,</a:t>
            </a:r>
            <a:r>
              <a:rPr lang="en-US" altLang="ru-RU" dirty="0">
                <a:solidFill>
                  <a:schemeClr val="accent2"/>
                </a:solidFill>
              </a:rPr>
              <a:t> Q</a:t>
            </a:r>
            <a:r>
              <a:rPr lang="en-US" altLang="ru-RU" dirty="0"/>
              <a:t>DP</a:t>
            </a:r>
            <a:r>
              <a:rPr lang="en-US" altLang="ru-RU" dirty="0">
                <a:solidFill>
                  <a:schemeClr val="accent2"/>
                </a:solidFill>
              </a:rPr>
              <a:t>T</a:t>
            </a:r>
            <a:r>
              <a:rPr lang="en-US" altLang="ru-RU" dirty="0"/>
              <a:t>, </a:t>
            </a:r>
            <a:r>
              <a:rPr lang="en-US" altLang="ru-RU" dirty="0">
                <a:solidFill>
                  <a:schemeClr val="accent2"/>
                </a:solidFill>
              </a:rPr>
              <a:t>D</a:t>
            </a:r>
            <a:r>
              <a:rPr lang="en-US" altLang="ru-RU" dirty="0"/>
              <a:t>F</a:t>
            </a:r>
            <a:r>
              <a:rPr lang="en-US" altLang="ru-RU" dirty="0">
                <a:solidFill>
                  <a:schemeClr val="accent2"/>
                </a:solidFill>
              </a:rPr>
              <a:t>T</a:t>
            </a:r>
            <a:r>
              <a:rPr lang="ru-RU" altLang="ru-RU" dirty="0"/>
              <a:t>....</a:t>
            </a:r>
            <a:endParaRPr lang="ru-RU" altLang="ru-RU" b="1" baseline="30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6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  <p:bldP spid="78853" grpId="0"/>
      <p:bldP spid="788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08963" cy="1036638"/>
          </a:xfrm>
        </p:spPr>
        <p:txBody>
          <a:bodyPr/>
          <a:lstStyle/>
          <a:p>
            <a:pPr algn="ctr" eaLnBrk="1" hangingPunct="1"/>
            <a:r>
              <a:rPr lang="ru-RU" altLang="ru-RU" sz="3400" smtClean="0"/>
              <a:t>Методы связаных кластеров.</a:t>
            </a:r>
            <a:br>
              <a:rPr lang="ru-RU" altLang="ru-RU" sz="3400" smtClean="0"/>
            </a:br>
            <a:r>
              <a:rPr lang="ru-RU" altLang="ru-RU" sz="3400" smtClean="0"/>
              <a:t>Классификация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700213"/>
            <a:ext cx="2520950" cy="3457575"/>
          </a:xfrm>
        </p:spPr>
        <p:txBody>
          <a:bodyPr/>
          <a:lstStyle/>
          <a:p>
            <a:pPr eaLnBrk="1" hangingPunct="1"/>
            <a:r>
              <a:rPr lang="en-US" altLang="ru-RU" smtClean="0"/>
              <a:t>CCS</a:t>
            </a:r>
            <a:endParaRPr lang="ru-RU" altLang="ru-RU" smtClean="0"/>
          </a:p>
          <a:p>
            <a:pPr eaLnBrk="1" hangingPunct="1"/>
            <a:r>
              <a:rPr lang="en-US" altLang="ru-RU" smtClean="0"/>
              <a:t>CCD</a:t>
            </a:r>
          </a:p>
          <a:p>
            <a:pPr eaLnBrk="1" hangingPunct="1"/>
            <a:r>
              <a:rPr lang="en-US" altLang="ru-RU" smtClean="0"/>
              <a:t>CCSD</a:t>
            </a:r>
          </a:p>
          <a:p>
            <a:pPr eaLnBrk="1" hangingPunct="1"/>
            <a:r>
              <a:rPr lang="en-US" altLang="ru-RU" smtClean="0"/>
              <a:t>CCSDT</a:t>
            </a:r>
          </a:p>
          <a:p>
            <a:pPr eaLnBrk="1" hangingPunct="1"/>
            <a:r>
              <a:rPr lang="en-US" altLang="ru-RU" smtClean="0"/>
              <a:t>……</a:t>
            </a:r>
          </a:p>
          <a:p>
            <a:pPr eaLnBrk="1" hangingPunct="1"/>
            <a:r>
              <a:rPr lang="en-US" altLang="ru-RU" smtClean="0"/>
              <a:t>CCSD(T)</a:t>
            </a:r>
            <a:endParaRPr lang="ru-RU" altLang="ru-RU" smtClean="0"/>
          </a:p>
          <a:p>
            <a:pPr eaLnBrk="1" hangingPunct="1"/>
            <a:endParaRPr lang="ru-RU" altLang="ru-RU" sz="2400" smtClean="0"/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92500" y="1760538"/>
          <a:ext cx="10302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7" name="Equation" r:id="rId3" imgW="393359" imgH="215713" progId="Equation.3">
                  <p:embed/>
                </p:oleObj>
              </mc:Choice>
              <mc:Fallback>
                <p:oleObj name="Equation" r:id="rId3" imgW="393359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760538"/>
                        <a:ext cx="1030288" cy="4445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39750" y="5264150"/>
            <a:ext cx="82804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ru-RU" sz="2400" dirty="0"/>
              <a:t>CCSD(T)</a:t>
            </a:r>
            <a:r>
              <a:rPr lang="ru-RU" altLang="ru-RU" sz="2400" dirty="0"/>
              <a:t> – «золотой </a:t>
            </a:r>
            <a:r>
              <a:rPr lang="ru-RU" altLang="ru-RU" sz="2400" dirty="0" smtClean="0"/>
              <a:t>стандарт»</a:t>
            </a:r>
            <a:r>
              <a:rPr lang="ru-RU" altLang="ru-RU" sz="2400" dirty="0">
                <a:solidFill>
                  <a:schemeClr val="accent2"/>
                </a:solidFill>
              </a:rPr>
              <a:t> </a:t>
            </a:r>
            <a:endParaRPr lang="ru-RU" altLang="ru-RU" sz="2400" dirty="0" smtClean="0">
              <a:solidFill>
                <a:schemeClr val="accent2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ru-RU" altLang="ru-RU" sz="2400" dirty="0" smtClean="0"/>
              <a:t>Термохимических </a:t>
            </a:r>
            <a:r>
              <a:rPr lang="ru-RU" altLang="ru-RU" sz="2400" dirty="0"/>
              <a:t>расчетов</a:t>
            </a:r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5148263" y="4437063"/>
            <a:ext cx="3671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ru-RU" sz="2000">
                <a:sym typeface="Symbol" panose="05050102010706020507" pitchFamily="18" charset="2"/>
              </a:rPr>
              <a:t>+T</a:t>
            </a:r>
            <a:r>
              <a:rPr lang="en-US" altLang="ru-RU" sz="2000" baseline="-25000">
                <a:sym typeface="Symbol" panose="05050102010706020507" pitchFamily="18" charset="2"/>
              </a:rPr>
              <a:t>3 </a:t>
            </a:r>
            <a:r>
              <a:rPr lang="en-US" altLang="ru-RU" sz="2000">
                <a:sym typeface="Symbol" panose="05050102010706020507" pitchFamily="18" charset="2"/>
              </a:rPr>
              <a:t>–</a:t>
            </a:r>
            <a:r>
              <a:rPr lang="ru-RU" altLang="ru-RU" sz="2000">
                <a:sym typeface="Symbol" panose="05050102010706020507" pitchFamily="18" charset="2"/>
              </a:rPr>
              <a:t>по теории возмущений</a:t>
            </a:r>
            <a:endParaRPr lang="ru-RU" altLang="ru-RU" sz="2000" b="1" i="1" u="sng">
              <a:sym typeface="Symbol" panose="05050102010706020507" pitchFamily="18" charset="2"/>
            </a:endParaRPr>
          </a:p>
        </p:txBody>
      </p:sp>
      <p:graphicFrame>
        <p:nvGraphicFramePr>
          <p:cNvPr id="16392" name="Object 1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59338" y="2276475"/>
          <a:ext cx="107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8" name="Equation" r:id="rId5" imgW="406048" imgH="215713" progId="Equation.3">
                  <p:embed/>
                </p:oleObj>
              </mc:Choice>
              <mc:Fallback>
                <p:oleObj name="Equation" r:id="rId5" imgW="40604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276475"/>
                        <a:ext cx="1079500" cy="4699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20"/>
          <p:cNvGraphicFramePr>
            <a:graphicFrameLocks noChangeAspect="1"/>
          </p:cNvGraphicFramePr>
          <p:nvPr/>
        </p:nvGraphicFramePr>
        <p:xfrm>
          <a:off x="2916238" y="2835275"/>
          <a:ext cx="17541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9" name="Equation" r:id="rId7" imgW="660113" imgH="215806" progId="Equation.3">
                  <p:embed/>
                </p:oleObj>
              </mc:Choice>
              <mc:Fallback>
                <p:oleObj name="Equation" r:id="rId7" imgW="66011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835275"/>
                        <a:ext cx="1754187" cy="4699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21"/>
          <p:cNvGraphicFramePr>
            <a:graphicFrameLocks noChangeAspect="1"/>
          </p:cNvGraphicFramePr>
          <p:nvPr/>
        </p:nvGraphicFramePr>
        <p:xfrm>
          <a:off x="4859338" y="3440113"/>
          <a:ext cx="24638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0" name="Equation" r:id="rId9" imgW="927100" imgH="228600" progId="Equation.3">
                  <p:embed/>
                </p:oleObj>
              </mc:Choice>
              <mc:Fallback>
                <p:oleObj name="Equation" r:id="rId9" imgW="92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440113"/>
                        <a:ext cx="2463800" cy="539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22"/>
          <p:cNvGraphicFramePr>
            <a:graphicFrameLocks noChangeAspect="1"/>
          </p:cNvGraphicFramePr>
          <p:nvPr/>
        </p:nvGraphicFramePr>
        <p:xfrm>
          <a:off x="3203575" y="4471988"/>
          <a:ext cx="1754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1" name="Equation" r:id="rId11" imgW="660113" imgH="215806" progId="Equation.3">
                  <p:embed/>
                </p:oleObj>
              </mc:Choice>
              <mc:Fallback>
                <p:oleObj name="Equation" r:id="rId11" imgW="66011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471988"/>
                        <a:ext cx="1754188" cy="5207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31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mtClean="0"/>
              <a:t>Нас </a:t>
            </a:r>
            <a:r>
              <a:rPr lang="ru-RU" dirty="0" smtClean="0"/>
              <a:t>уже </a:t>
            </a:r>
            <a:r>
              <a:rPr lang="ru-RU" strike="sngStrike" dirty="0" smtClean="0"/>
              <a:t>двое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0000"/>
                </a:solidFill>
              </a:rPr>
              <a:t>шестеро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799306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 smtClean="0"/>
              <a:t>Тужаров</a:t>
            </a:r>
            <a:r>
              <a:rPr lang="ru-RU" sz="2400" b="1" dirty="0" smtClean="0"/>
              <a:t> Егор  </a:t>
            </a:r>
            <a:r>
              <a:rPr lang="en-US" sz="2400" dirty="0" smtClean="0"/>
              <a:t>			Login: 51530TE</a:t>
            </a:r>
          </a:p>
          <a:p>
            <a:endParaRPr lang="ru-RU" sz="2400" dirty="0" smtClean="0"/>
          </a:p>
          <a:p>
            <a:r>
              <a:rPr lang="ru-RU" sz="2400" b="1" dirty="0" err="1" smtClean="0"/>
              <a:t>Юй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Вэй</a:t>
            </a:r>
            <a:r>
              <a:rPr lang="ru-RU" sz="2400" b="1" dirty="0" smtClean="0"/>
              <a:t>	</a:t>
            </a:r>
            <a:r>
              <a:rPr lang="ru-RU" sz="2400" dirty="0" smtClean="0"/>
              <a:t>			</a:t>
            </a:r>
            <a:r>
              <a:rPr lang="en-US" sz="2400" dirty="0"/>
              <a:t>Login: </a:t>
            </a:r>
            <a:r>
              <a:rPr lang="en-US" sz="2400" dirty="0" smtClean="0"/>
              <a:t>5153</a:t>
            </a:r>
            <a:r>
              <a:rPr lang="ru-RU" sz="2400" dirty="0" smtClean="0"/>
              <a:t>1</a:t>
            </a:r>
            <a:r>
              <a:rPr lang="en-US" sz="2400" dirty="0" err="1" smtClean="0"/>
              <a:t>VYu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b="1" dirty="0" err="1" smtClean="0"/>
              <a:t>Шумилкин</a:t>
            </a:r>
            <a:r>
              <a:rPr lang="ru-RU" sz="2400" b="1" dirty="0" smtClean="0"/>
              <a:t> Алексей</a:t>
            </a:r>
            <a:r>
              <a:rPr lang="ru-RU" sz="2400" dirty="0" smtClean="0"/>
              <a:t>		</a:t>
            </a:r>
            <a:r>
              <a:rPr lang="en-US" sz="2400" dirty="0" smtClean="0"/>
              <a:t>Login</a:t>
            </a:r>
            <a:r>
              <a:rPr lang="en-US" sz="2400" dirty="0"/>
              <a:t>: </a:t>
            </a:r>
            <a:r>
              <a:rPr lang="en-US" sz="2400" dirty="0" smtClean="0"/>
              <a:t>5153</a:t>
            </a:r>
            <a:r>
              <a:rPr lang="ru-RU" sz="2400" dirty="0" smtClean="0"/>
              <a:t>2</a:t>
            </a:r>
            <a:r>
              <a:rPr lang="en-US" sz="2400" dirty="0" err="1" smtClean="0"/>
              <a:t>ShA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b="1" dirty="0"/>
              <a:t>Курицын Игорь	</a:t>
            </a:r>
            <a:r>
              <a:rPr lang="ru-RU" sz="2400" dirty="0" smtClean="0"/>
              <a:t>		</a:t>
            </a:r>
            <a:r>
              <a:rPr lang="en-US" sz="2400" dirty="0"/>
              <a:t>Login: </a:t>
            </a:r>
            <a:r>
              <a:rPr lang="en-US" sz="2400" dirty="0" smtClean="0"/>
              <a:t>5153</a:t>
            </a:r>
            <a:r>
              <a:rPr lang="ru-RU" sz="2400" dirty="0" smtClean="0"/>
              <a:t>3</a:t>
            </a:r>
            <a:r>
              <a:rPr lang="en-US" sz="2400" dirty="0" smtClean="0"/>
              <a:t>KI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b="1" dirty="0">
                <a:solidFill>
                  <a:srgbClr val="FF0000"/>
                </a:solidFill>
              </a:rPr>
              <a:t>Соловьев Андрей</a:t>
            </a:r>
            <a:r>
              <a:rPr lang="ru-RU" sz="2400" dirty="0" smtClean="0">
                <a:solidFill>
                  <a:srgbClr val="FF0000"/>
                </a:solidFill>
              </a:rPr>
              <a:t>		</a:t>
            </a:r>
            <a:r>
              <a:rPr lang="en-US" sz="2400" dirty="0">
                <a:solidFill>
                  <a:srgbClr val="FF0000"/>
                </a:solidFill>
              </a:rPr>
              <a:t>Login: </a:t>
            </a:r>
            <a:r>
              <a:rPr lang="en-US" sz="2400" dirty="0" smtClean="0">
                <a:solidFill>
                  <a:srgbClr val="FF0000"/>
                </a:solidFill>
              </a:rPr>
              <a:t>5153</a:t>
            </a:r>
            <a:r>
              <a:rPr lang="ru-RU" sz="2400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SA</a:t>
            </a:r>
            <a:endParaRPr lang="ru-RU" sz="2400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sz="2400" dirty="0"/>
          </a:p>
          <a:p>
            <a:pPr algn="ctr"/>
            <a:r>
              <a:rPr lang="ru-RU" sz="2400" dirty="0" smtClean="0"/>
              <a:t>Первоначальный пароль совпадает с логином…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182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8001000" cy="684213"/>
          </a:xfrm>
        </p:spPr>
        <p:txBody>
          <a:bodyPr/>
          <a:lstStyle/>
          <a:p>
            <a:pPr eaLnBrk="1" hangingPunct="1"/>
            <a:r>
              <a:rPr lang="ru-RU" altLang="ru-RU" smtClean="0"/>
              <a:t>Важно помнить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4150" y="1727200"/>
            <a:ext cx="8685213" cy="596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z="2800" smtClean="0">
                <a:sym typeface="Symbol" panose="05050102010706020507" pitchFamily="18" charset="2"/>
              </a:rPr>
              <a:t></a:t>
            </a:r>
            <a:r>
              <a:rPr lang="en-US" altLang="ru-RU" sz="2000" smtClean="0">
                <a:sym typeface="Symbol" panose="05050102010706020507" pitchFamily="18" charset="2"/>
              </a:rPr>
              <a:t> </a:t>
            </a:r>
            <a:r>
              <a:rPr lang="ru-RU" altLang="ru-RU" sz="2000" smtClean="0">
                <a:sym typeface="Symbol" panose="05050102010706020507" pitchFamily="18" charset="2"/>
              </a:rPr>
              <a:t>содержит все степени </a:t>
            </a:r>
            <a:r>
              <a:rPr lang="en-US" altLang="ru-RU" sz="2000" smtClean="0">
                <a:sym typeface="Symbol" panose="05050102010706020507" pitchFamily="18" charset="2"/>
              </a:rPr>
              <a:t>T </a:t>
            </a:r>
            <a:r>
              <a:rPr lang="ru-RU" altLang="ru-RU" sz="2000" smtClean="0">
                <a:sym typeface="Symbol" panose="05050102010706020507" pitchFamily="18" charset="2"/>
              </a:rPr>
              <a:t>и </a:t>
            </a:r>
            <a:r>
              <a:rPr lang="ru-RU" altLang="ru-RU" sz="2000" smtClean="0">
                <a:solidFill>
                  <a:srgbClr val="FF0000"/>
                </a:solidFill>
                <a:sym typeface="Symbol" panose="05050102010706020507" pitchFamily="18" charset="2"/>
              </a:rPr>
              <a:t>«все»</a:t>
            </a:r>
            <a:r>
              <a:rPr lang="en-US" altLang="ru-RU" sz="200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ru-RU" altLang="ru-RU" sz="2000" smtClean="0">
                <a:sym typeface="Symbol" panose="05050102010706020507" pitchFamily="18" charset="2"/>
              </a:rPr>
              <a:t>кратности возбуждений!</a:t>
            </a:r>
            <a:endParaRPr lang="ru-RU" altLang="ru-RU" sz="2000" smtClean="0"/>
          </a:p>
        </p:txBody>
      </p:sp>
      <p:graphicFrame>
        <p:nvGraphicFramePr>
          <p:cNvPr id="17412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58888" y="4202113"/>
          <a:ext cx="58324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4" name="Equation" r:id="rId3" imgW="2425700" imgH="228600" progId="Equation.3">
                  <p:embed/>
                </p:oleObj>
              </mc:Choice>
              <mc:Fallback>
                <p:oleObj name="Equation" r:id="rId3" imgW="2425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202113"/>
                        <a:ext cx="5832475" cy="5492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684213" y="5748338"/>
            <a:ext cx="7848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i="1" dirty="0">
                <a:solidFill>
                  <a:schemeClr val="tx2"/>
                </a:solidFill>
              </a:rPr>
              <a:t>Работает правило независимых возбуждений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3276600" y="3789363"/>
            <a:ext cx="30241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Но</a:t>
            </a:r>
            <a:r>
              <a:rPr lang="en-US" altLang="ru-RU"/>
              <a:t> </a:t>
            </a:r>
            <a:r>
              <a:rPr lang="ru-RU" altLang="ru-RU"/>
              <a:t>в разложении</a:t>
            </a: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908175" y="2349500"/>
          <a:ext cx="4548188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5" name="Equation" r:id="rId5" imgW="2108200" imgH="571500" progId="Equation.3">
                  <p:embed/>
                </p:oleObj>
              </mc:Choice>
              <mc:Fallback>
                <p:oleObj name="Equation" r:id="rId5" imgW="2108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349500"/>
                        <a:ext cx="4548188" cy="132556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908175" y="3141663"/>
            <a:ext cx="1439863" cy="504825"/>
          </a:xfrm>
          <a:prstGeom prst="rect">
            <a:avLst/>
          </a:prstGeom>
          <a:solidFill>
            <a:srgbClr val="00FFFF">
              <a:alpha val="2392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ru-RU" sz="2400"/>
              <a:t>CCS</a:t>
            </a:r>
            <a:r>
              <a:rPr lang="ru-RU" altLang="ru-RU" sz="2400"/>
              <a:t>:</a:t>
            </a:r>
          </a:p>
        </p:txBody>
      </p:sp>
      <p:graphicFrame>
        <p:nvGraphicFramePr>
          <p:cNvPr id="17418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8313" y="5089525"/>
          <a:ext cx="24606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6" name="Equation" r:id="rId7" imgW="1117600" imgH="228600" progId="Equation.3">
                  <p:embed/>
                </p:oleObj>
              </mc:Choice>
              <mc:Fallback>
                <p:oleObj name="Equation" r:id="rId7" imgW="1117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089525"/>
                        <a:ext cx="2460625" cy="50323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7"/>
          <p:cNvGraphicFramePr>
            <a:graphicFrameLocks noChangeAspect="1"/>
          </p:cNvGraphicFramePr>
          <p:nvPr/>
        </p:nvGraphicFramePr>
        <p:xfrm>
          <a:off x="3348038" y="5084763"/>
          <a:ext cx="55086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7" name="Equation" r:id="rId9" imgW="2578100" imgH="254000" progId="Equation.3">
                  <p:embed/>
                </p:oleObj>
              </mc:Choice>
              <mc:Fallback>
                <p:oleObj name="Equation" r:id="rId9" imgW="2578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084763"/>
                        <a:ext cx="5508625" cy="5413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512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означают </a:t>
            </a:r>
            <a:r>
              <a:rPr lang="en-US" b="1" dirty="0" smtClean="0">
                <a:solidFill>
                  <a:srgbClr val="FF0000"/>
                </a:solidFill>
              </a:rPr>
              <a:t>“”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b="1" dirty="0" smtClean="0">
                <a:solidFill>
                  <a:srgbClr val="FF0000"/>
                </a:solidFill>
                <a:sym typeface="Symbol"/>
              </a:rPr>
              <a:t>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07504" y="1700808"/>
            <a:ext cx="9036496" cy="1224136"/>
          </a:xfrm>
        </p:spPr>
        <p:txBody>
          <a:bodyPr/>
          <a:lstStyle/>
          <a:p>
            <a:r>
              <a:rPr lang="ru-RU" dirty="0" smtClean="0"/>
              <a:t>Формула как картинка –даже не пытаюсь </a:t>
            </a:r>
            <a:r>
              <a:rPr lang="ru-RU" dirty="0" err="1" smtClean="0"/>
              <a:t>перенабирать</a:t>
            </a:r>
            <a:r>
              <a:rPr lang="ru-RU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“C</a:t>
            </a:r>
            <a:r>
              <a:rPr lang="en-US" baseline="-25000" dirty="0" smtClean="0">
                <a:solidFill>
                  <a:srgbClr val="FF0000"/>
                </a:solidFill>
              </a:rPr>
              <a:t>Q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r>
              <a:rPr lang="ru-RU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C</a:t>
            </a:r>
            <a:r>
              <a:rPr lang="en-US" baseline="-25000" dirty="0" err="1" smtClean="0">
                <a:solidFill>
                  <a:srgbClr val="FF0000"/>
                </a:solidFill>
              </a:rPr>
              <a:t>D</a:t>
            </a:r>
            <a:r>
              <a:rPr lang="en-US" dirty="0" err="1" smtClean="0">
                <a:solidFill>
                  <a:srgbClr val="FF0000"/>
                </a:solidFill>
              </a:rPr>
              <a:t>”x”C</a:t>
            </a:r>
            <a:r>
              <a:rPr lang="en-US" baseline="-25000" dirty="0" err="1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429000"/>
            <a:ext cx="8889305" cy="179911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771800" y="536283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Из </a:t>
            </a:r>
            <a:r>
              <a:rPr lang="en-US" dirty="0" smtClean="0"/>
              <a:t>Szabo, </a:t>
            </a:r>
            <a:r>
              <a:rPr lang="en-US" dirty="0" err="1" smtClean="0"/>
              <a:t>Ostlund</a:t>
            </a:r>
            <a:r>
              <a:rPr lang="en-US" dirty="0" smtClean="0"/>
              <a:t> “Modern Quantum Chemistry”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4199" y="5732166"/>
            <a:ext cx="903649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 smtClean="0">
                <a:solidFill>
                  <a:schemeClr val="bg1"/>
                </a:solidFill>
              </a:rPr>
              <a:t>Свойство размерной согласованности зашито в само построение метода </a:t>
            </a:r>
            <a:r>
              <a:rPr lang="en-US" sz="1700" dirty="0" smtClean="0">
                <a:solidFill>
                  <a:schemeClr val="bg1"/>
                </a:solidFill>
              </a:rPr>
              <a:t>CC</a:t>
            </a:r>
            <a:endParaRPr lang="ru-RU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36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 dirty="0" smtClean="0"/>
              <a:t>Как задать расчет по методу </a:t>
            </a:r>
            <a:r>
              <a:rPr lang="ru-RU" altLang="ru-RU" sz="4000" dirty="0" err="1"/>
              <a:t>связаных</a:t>
            </a:r>
            <a:r>
              <a:rPr lang="ru-RU" altLang="ru-RU" sz="4000" dirty="0"/>
              <a:t> кластеров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92743" y="3055691"/>
            <a:ext cx="3924300" cy="1316360"/>
          </a:xfrm>
        </p:spPr>
        <p:txBody>
          <a:bodyPr/>
          <a:lstStyle/>
          <a:p>
            <a:r>
              <a:rPr lang="en-US" dirty="0" smtClean="0"/>
              <a:t>CCTYP=…</a:t>
            </a:r>
          </a:p>
          <a:p>
            <a:pPr marL="0" indent="0">
              <a:buNone/>
            </a:pPr>
            <a:r>
              <a:rPr lang="en-US" dirty="0" smtClean="0"/>
              <a:t>in $CONTRL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700808"/>
            <a:ext cx="492442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кругленный прямоугольник 6"/>
          <p:cNvSpPr/>
          <p:nvPr/>
        </p:nvSpPr>
        <p:spPr>
          <a:xfrm>
            <a:off x="4165015" y="3065799"/>
            <a:ext cx="504056" cy="216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635896" y="1700808"/>
            <a:ext cx="432048" cy="237626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65014" y="3497847"/>
            <a:ext cx="767025" cy="216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58424" y="5779436"/>
            <a:ext cx="767025" cy="216024"/>
          </a:xfrm>
          <a:prstGeom prst="round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193394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Частный случай </a:t>
            </a:r>
            <a:r>
              <a:rPr lang="ru-RU" smtClean="0"/>
              <a:t>стандартной задачи: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5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1"/>
            <a:ext cx="8001000" cy="1107976"/>
          </a:xfrm>
        </p:spPr>
        <p:txBody>
          <a:bodyPr/>
          <a:lstStyle/>
          <a:p>
            <a:r>
              <a:rPr lang="ru-RU" dirty="0" smtClean="0"/>
              <a:t>Этилен (</a:t>
            </a:r>
            <a:r>
              <a:rPr lang="en-US" dirty="0" smtClean="0"/>
              <a:t>single point) </a:t>
            </a:r>
            <a:r>
              <a:rPr lang="ru-RU" dirty="0" smtClean="0"/>
              <a:t>пример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i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2000" i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:\</a:t>
            </a:r>
            <a:r>
              <a:rPr lang="en-US" sz="2000" i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Materials\515\tasks\task1\C2H4\C2H4</a:t>
            </a:r>
            <a:r>
              <a:rPr lang="ru-RU" sz="2000" i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_</a:t>
            </a:r>
            <a:r>
              <a:rPr lang="en-US" sz="2000" i="1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CCD.inp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483768" y="1792307"/>
            <a:ext cx="3888431" cy="46575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</a:t>
            </a:r>
            <a:r>
              <a:rPr lang="en-US" sz="2400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H</a:t>
            </a:r>
            <a:r>
              <a:rPr lang="en-US" sz="2400" baseline="-25000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>
                <a:solidFill>
                  <a:srgbClr val="FF0000"/>
                </a:solidFill>
              </a:rPr>
              <a:t>, CCSD(T)/cc-</a:t>
            </a:r>
            <a:r>
              <a:rPr lang="en-US" sz="2400" dirty="0" err="1" smtClean="0">
                <a:solidFill>
                  <a:srgbClr val="FF0000"/>
                </a:solidFill>
              </a:rPr>
              <a:t>pvdz</a:t>
            </a:r>
            <a:endParaRPr lang="ru-RU" sz="2400" dirty="0">
              <a:solidFill>
                <a:srgbClr val="FF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21" y="2440579"/>
            <a:ext cx="5095875" cy="3038475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3160375" y="2440579"/>
            <a:ext cx="1440160" cy="2362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048274" y="3486325"/>
            <a:ext cx="1080120" cy="21602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306582" y="3948491"/>
            <a:ext cx="4968552" cy="1521122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09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1"/>
            <a:ext cx="8001000" cy="1107976"/>
          </a:xfrm>
        </p:spPr>
        <p:txBody>
          <a:bodyPr/>
          <a:lstStyle/>
          <a:p>
            <a:r>
              <a:rPr lang="ru-RU" dirty="0" smtClean="0"/>
              <a:t>Этилен (</a:t>
            </a:r>
            <a:r>
              <a:rPr lang="en-US" dirty="0" smtClean="0"/>
              <a:t>single point) </a:t>
            </a:r>
            <a:r>
              <a:rPr lang="ru-RU" dirty="0" smtClean="0"/>
              <a:t>пример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OUT-file</a:t>
            </a:r>
            <a:endParaRPr lang="ru-RU" i="1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646030" y="983372"/>
            <a:ext cx="3962397" cy="28803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C</a:t>
            </a:r>
            <a:r>
              <a:rPr lang="en-US" sz="2000" baseline="-25000" dirty="0" smtClean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H</a:t>
            </a:r>
            <a:r>
              <a:rPr lang="en-US" sz="2000" baseline="-25000" dirty="0" smtClean="0">
                <a:solidFill>
                  <a:srgbClr val="FF0000"/>
                </a:solidFill>
              </a:rPr>
              <a:t>4</a:t>
            </a:r>
            <a:r>
              <a:rPr lang="en-US" sz="2000" dirty="0" smtClean="0">
                <a:solidFill>
                  <a:srgbClr val="FF0000"/>
                </a:solidFill>
              </a:rPr>
              <a:t>, CCSD(T), cc-</a:t>
            </a:r>
            <a:r>
              <a:rPr lang="en-US" sz="2000" dirty="0" err="1" smtClean="0">
                <a:solidFill>
                  <a:srgbClr val="FF0000"/>
                </a:solidFill>
              </a:rPr>
              <a:t>pvdz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8" y="1719064"/>
            <a:ext cx="3752850" cy="1647825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3022066" y="2283325"/>
            <a:ext cx="792088" cy="8524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23" y="3382934"/>
            <a:ext cx="6677025" cy="6381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3" y="4035104"/>
            <a:ext cx="6581775" cy="1276350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3207023" y="5079843"/>
            <a:ext cx="1340799" cy="1967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48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5" y="304801"/>
            <a:ext cx="8001000" cy="1107976"/>
          </a:xfrm>
        </p:spPr>
        <p:txBody>
          <a:bodyPr/>
          <a:lstStyle/>
          <a:p>
            <a:r>
              <a:rPr lang="ru-RU" dirty="0" smtClean="0"/>
              <a:t>Этилен (</a:t>
            </a:r>
            <a:r>
              <a:rPr lang="en-US" dirty="0" smtClean="0"/>
              <a:t>single point) </a:t>
            </a:r>
            <a:r>
              <a:rPr lang="ru-RU" dirty="0" smtClean="0"/>
              <a:t>пример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OUT-file</a:t>
            </a:r>
            <a:r>
              <a:rPr lang="ru-RU" dirty="0" smtClean="0"/>
              <a:t>, диагностики</a:t>
            </a:r>
            <a:endParaRPr lang="ru-RU" i="1" dirty="0">
              <a:solidFill>
                <a:srgbClr val="FF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26374"/>
            <a:ext cx="4248472" cy="301773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1" y="4801452"/>
            <a:ext cx="6696744" cy="2056548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3904775" y="6597352"/>
            <a:ext cx="1387305" cy="1967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60229" y="1735083"/>
            <a:ext cx="2736304" cy="55049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 flipV="1">
            <a:off x="282321" y="2359352"/>
            <a:ext cx="2489479" cy="20499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 flipV="1">
            <a:off x="286356" y="3458439"/>
            <a:ext cx="3277532" cy="18658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56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 dirty="0" smtClean="0"/>
              <a:t>Комментарий</a:t>
            </a:r>
            <a:br>
              <a:rPr lang="ru-RU" altLang="ru-RU" sz="4000" dirty="0" smtClean="0"/>
            </a:br>
            <a:r>
              <a:rPr lang="ru-RU" altLang="ru-RU" sz="4000" dirty="0" smtClean="0"/>
              <a:t>(не все так радужно)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79512" y="1844824"/>
            <a:ext cx="8352928" cy="1172344"/>
          </a:xfrm>
        </p:spPr>
        <p:txBody>
          <a:bodyPr/>
          <a:lstStyle/>
          <a:p>
            <a:r>
              <a:rPr lang="ru-RU" dirty="0" smtClean="0"/>
              <a:t>в </a:t>
            </a:r>
            <a:r>
              <a:rPr lang="en-US" dirty="0" smtClean="0"/>
              <a:t>GAMESS-US</a:t>
            </a:r>
            <a:r>
              <a:rPr lang="ru-RU" dirty="0" smtClean="0"/>
              <a:t> аналитические градиент и гессиан недоступны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1187624" y="3068960"/>
            <a:ext cx="6264696" cy="72008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solidFill>
                  <a:srgbClr val="FF0000"/>
                </a:solidFill>
                <a:sym typeface="Symbol"/>
              </a:rPr>
              <a:t> Численный расчет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11560" y="3933056"/>
            <a:ext cx="8064896" cy="2057400"/>
          </a:xfrm>
        </p:spPr>
        <p:txBody>
          <a:bodyPr/>
          <a:lstStyle/>
          <a:p>
            <a:r>
              <a:rPr lang="en-US" dirty="0" err="1" smtClean="0"/>
              <a:t>Numgrd</a:t>
            </a:r>
            <a:r>
              <a:rPr lang="en-US" dirty="0" smtClean="0"/>
              <a:t>=.t. – </a:t>
            </a:r>
            <a:r>
              <a:rPr lang="ru-RU" dirty="0" smtClean="0"/>
              <a:t>при нахождении равновесной геометрии(</a:t>
            </a:r>
            <a:r>
              <a:rPr lang="en-US" dirty="0" smtClean="0"/>
              <a:t>in $</a:t>
            </a:r>
            <a:r>
              <a:rPr lang="en-US" dirty="0" err="1" smtClean="0"/>
              <a:t>Contrl</a:t>
            </a:r>
            <a:r>
              <a:rPr lang="ru-RU" dirty="0" smtClean="0"/>
              <a:t>)</a:t>
            </a:r>
          </a:p>
          <a:p>
            <a:r>
              <a:rPr lang="en-US" dirty="0" smtClean="0"/>
              <a:t>Method=</a:t>
            </a:r>
            <a:r>
              <a:rPr lang="en-US" dirty="0" err="1" smtClean="0"/>
              <a:t>Fullnum</a:t>
            </a:r>
            <a:r>
              <a:rPr lang="en-US" dirty="0" smtClean="0"/>
              <a:t> – </a:t>
            </a:r>
            <a:r>
              <a:rPr lang="ru-RU" dirty="0" smtClean="0"/>
              <a:t>при расчете частот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dirty="0"/>
              <a:t>in </a:t>
            </a:r>
            <a:r>
              <a:rPr lang="en-US" dirty="0" smtClean="0"/>
              <a:t>$Force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17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H</a:t>
            </a:r>
            <a:r>
              <a:rPr lang="en-US" baseline="-25000" dirty="0" smtClean="0"/>
              <a:t>4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CCSD</a:t>
            </a:r>
            <a:r>
              <a:rPr lang="ru-RU" dirty="0" smtClean="0"/>
              <a:t>(</a:t>
            </a:r>
            <a:r>
              <a:rPr lang="en-US" dirty="0" smtClean="0"/>
              <a:t>T)/CC-PVTZ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err="1" smtClean="0"/>
              <a:t>оптимизация+частоты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8469758" cy="4267200"/>
          </a:xfrm>
        </p:spPr>
        <p:txBody>
          <a:bodyPr/>
          <a:lstStyle/>
          <a:p>
            <a:r>
              <a:rPr lang="ru-RU" dirty="0" smtClean="0"/>
              <a:t>Оптимизация(</a:t>
            </a:r>
            <a:r>
              <a:rPr lang="en-US" dirty="0" smtClean="0"/>
              <a:t>~3h</a:t>
            </a:r>
            <a:r>
              <a:rPr lang="ru-RU" dirty="0" smtClean="0"/>
              <a:t>), </a:t>
            </a:r>
            <a:r>
              <a:rPr lang="en-US" dirty="0" smtClean="0"/>
              <a:t>RUNTYP=OPTIMIZE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87021" y="2194611"/>
            <a:ext cx="5656835" cy="1742218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40476" y="4077072"/>
            <a:ext cx="8107988" cy="2057400"/>
          </a:xfrm>
        </p:spPr>
        <p:txBody>
          <a:bodyPr/>
          <a:lstStyle/>
          <a:p>
            <a:r>
              <a:rPr lang="ru-RU" dirty="0" smtClean="0"/>
              <a:t>Частоты</a:t>
            </a:r>
            <a:r>
              <a:rPr lang="en-US" dirty="0" smtClean="0"/>
              <a:t>(~4.5h), RUNTYP=HESSIAN</a:t>
            </a:r>
            <a:endParaRPr lang="ru-RU" dirty="0"/>
          </a:p>
        </p:txBody>
      </p:sp>
      <p:sp>
        <p:nvSpPr>
          <p:cNvPr id="7" name="Объект 4"/>
          <p:cNvSpPr txBox="1">
            <a:spLocks/>
          </p:cNvSpPr>
          <p:nvPr/>
        </p:nvSpPr>
        <p:spPr bwMode="auto">
          <a:xfrm>
            <a:off x="6336332" y="2420888"/>
            <a:ext cx="270016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NUMGRD=.T.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5317323"/>
            <a:ext cx="5419725" cy="876300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2843807" y="5480588"/>
            <a:ext cx="360041" cy="26878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бъект 4"/>
          <p:cNvSpPr txBox="1">
            <a:spLocks/>
          </p:cNvSpPr>
          <p:nvPr/>
        </p:nvSpPr>
        <p:spPr bwMode="auto">
          <a:xfrm>
            <a:off x="611560" y="4625372"/>
            <a:ext cx="777686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METHOD=FULLNUM, 92 single-points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13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Сегодня самая игровая задача – отнесение частот(этилен)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41754" y="1585255"/>
            <a:ext cx="8013681" cy="5029944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372200" y="1642350"/>
            <a:ext cx="1556990" cy="576064"/>
          </a:xfrm>
        </p:spPr>
        <p:txBody>
          <a:bodyPr/>
          <a:lstStyle/>
          <a:p>
            <a:r>
              <a:rPr lang="ru-RU" dirty="0" smtClean="0"/>
              <a:t>Вот!</a:t>
            </a:r>
            <a:endParaRPr lang="ru-RU" dirty="0"/>
          </a:p>
        </p:txBody>
      </p:sp>
      <p:sp>
        <p:nvSpPr>
          <p:cNvPr id="8" name="Объект 4"/>
          <p:cNvSpPr txBox="1">
            <a:spLocks/>
          </p:cNvSpPr>
          <p:nvPr/>
        </p:nvSpPr>
        <p:spPr bwMode="auto">
          <a:xfrm>
            <a:off x="251520" y="6391597"/>
            <a:ext cx="8487990" cy="466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 smtClean="0"/>
              <a:t>ChemCraft</a:t>
            </a:r>
            <a:r>
              <a:rPr lang="en-US" sz="2400" dirty="0" smtClean="0"/>
              <a:t> </a:t>
            </a:r>
            <a:r>
              <a:rPr lang="ru-RU" sz="2400" dirty="0" smtClean="0"/>
              <a:t>вам в помощь</a:t>
            </a:r>
            <a:r>
              <a:rPr lang="ru-RU" sz="2400" dirty="0" smtClean="0">
                <a:sym typeface="Wingdings" panose="05000000000000000000" pitchFamily="2" charset="2"/>
              </a:rPr>
              <a:t>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092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04800"/>
            <a:ext cx="9036495" cy="1216025"/>
          </a:xfrm>
        </p:spPr>
        <p:txBody>
          <a:bodyPr/>
          <a:lstStyle/>
          <a:p>
            <a:r>
              <a:rPr lang="ru-RU" altLang="ru-RU" sz="4000" dirty="0" smtClean="0"/>
              <a:t>Расчетный </a:t>
            </a:r>
            <a:r>
              <a:rPr lang="en-US" altLang="ru-RU" sz="4000" dirty="0" smtClean="0"/>
              <a:t>NIST</a:t>
            </a:r>
            <a:r>
              <a:rPr lang="ru-RU" altLang="ru-RU" sz="4000" dirty="0" smtClean="0"/>
              <a:t/>
            </a:r>
            <a:br>
              <a:rPr lang="ru-RU" altLang="ru-RU" sz="4000" dirty="0" smtClean="0"/>
            </a:br>
            <a:endParaRPr lang="ru-RU" baseline="-25000" dirty="0">
              <a:solidFill>
                <a:srgbClr val="FF000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577" y="24514"/>
            <a:ext cx="2543175" cy="7524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394768"/>
            <a:ext cx="6111951" cy="5463232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170803" y="3311112"/>
            <a:ext cx="1728192" cy="12659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475656" y="4581128"/>
            <a:ext cx="864096" cy="227687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763688" y="1844824"/>
            <a:ext cx="1584176" cy="21602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866" y="1785610"/>
            <a:ext cx="3926577" cy="936104"/>
          </a:xfrm>
          <a:prstGeom prst="rect">
            <a:avLst/>
          </a:prstGeom>
        </p:spPr>
      </p:pic>
      <p:sp>
        <p:nvSpPr>
          <p:cNvPr id="15" name="Скругленный прямоугольник 14"/>
          <p:cNvSpPr/>
          <p:nvPr/>
        </p:nvSpPr>
        <p:spPr>
          <a:xfrm>
            <a:off x="5163890" y="2367002"/>
            <a:ext cx="3710553" cy="14401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4947867" y="4437112"/>
            <a:ext cx="4086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Это не эксперимент, а расчет по данной методике</a:t>
            </a:r>
          </a:p>
          <a:p>
            <a:r>
              <a:rPr lang="ru-RU" dirty="0" smtClean="0"/>
              <a:t>(</a:t>
            </a:r>
            <a:r>
              <a:rPr lang="en-US" dirty="0" smtClean="0"/>
              <a:t>CCSD(T)/CC-PVTZ)</a:t>
            </a:r>
            <a:r>
              <a:rPr lang="ru-RU" dirty="0" smtClean="0"/>
              <a:t> – должно совпадать…</a:t>
            </a:r>
          </a:p>
          <a:p>
            <a:endParaRPr lang="ru-RU" dirty="0"/>
          </a:p>
          <a:p>
            <a:r>
              <a:rPr lang="ru-RU" dirty="0" smtClean="0"/>
              <a:t>Кроме, быть может, типов симметрии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25751" y="872497"/>
            <a:ext cx="40829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https://cccbdb.nist.gov/energy2x.asp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3386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Ядерная задача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365625"/>
            <a:ext cx="7010400" cy="1600200"/>
          </a:xfrm>
        </p:spPr>
        <p:txBody>
          <a:bodyPr/>
          <a:lstStyle/>
          <a:p>
            <a:pPr algn="ctr" eaLnBrk="1" hangingPunct="1"/>
            <a:r>
              <a:rPr lang="ru-RU" dirty="0" smtClean="0"/>
              <a:t>Решение </a:t>
            </a:r>
            <a:r>
              <a:rPr lang="ru-RU" dirty="0"/>
              <a:t>ядерного </a:t>
            </a:r>
            <a:r>
              <a:rPr lang="ru-RU" dirty="0" smtClean="0"/>
              <a:t>уравнения</a:t>
            </a:r>
            <a:endParaRPr lang="en-US" dirty="0"/>
          </a:p>
          <a:p>
            <a:pPr algn="ctr" eaLnBrk="1" hangingPunct="1"/>
            <a:endParaRPr lang="en-US" dirty="0" smtClean="0"/>
          </a:p>
          <a:p>
            <a:pPr algn="ctr" eaLnBrk="1" hangingPunct="1"/>
            <a:endParaRPr lang="ru-RU" dirty="0" smtClean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555875" y="333375"/>
            <a:ext cx="61928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ym typeface="Symbol" panose="05050102010706020507" pitchFamily="18" charset="2"/>
              </a:rPr>
              <a:t></a:t>
            </a:r>
            <a:r>
              <a:rPr lang="en-US" dirty="0" err="1">
                <a:sym typeface="Symbol" panose="05050102010706020507" pitchFamily="18" charset="2"/>
              </a:rPr>
              <a:t>Ermilov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err="1">
                <a:sym typeface="Symbol" panose="05050102010706020507" pitchFamily="18" charset="2"/>
              </a:rPr>
              <a:t>A.Yu</a:t>
            </a:r>
            <a:r>
              <a:rPr lang="en-US" dirty="0">
                <a:sym typeface="Symbol" panose="05050102010706020507" pitchFamily="18" charset="2"/>
              </a:rPr>
              <a:t>. E-mail: sanchik-u@yandex.ru</a:t>
            </a:r>
            <a:endParaRPr lang="ru-RU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 dirty="0" smtClean="0">
                <a:solidFill>
                  <a:schemeClr val="tx1"/>
                </a:solidFill>
              </a:rPr>
              <a:t>Группа </a:t>
            </a:r>
            <a:r>
              <a:rPr lang="en-US" altLang="ru-RU" sz="4000" dirty="0" smtClean="0">
                <a:solidFill>
                  <a:schemeClr val="tx1"/>
                </a:solidFill>
              </a:rPr>
              <a:t>D</a:t>
            </a:r>
            <a:r>
              <a:rPr lang="en-US" altLang="ru-RU" sz="4000" baseline="-25000" dirty="0" smtClean="0">
                <a:solidFill>
                  <a:schemeClr val="tx1"/>
                </a:solidFill>
              </a:rPr>
              <a:t>2h</a:t>
            </a:r>
            <a:r>
              <a:rPr lang="ru-RU" altLang="ru-RU" sz="3600" dirty="0">
                <a:solidFill>
                  <a:schemeClr val="tx1"/>
                </a:solidFill>
              </a:rPr>
              <a:t> </a:t>
            </a:r>
            <a:r>
              <a:rPr lang="ru-RU" altLang="ru-RU" sz="3600" dirty="0" smtClean="0">
                <a:solidFill>
                  <a:schemeClr val="tx1"/>
                </a:solidFill>
              </a:rPr>
              <a:t>,типы симметрии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259631" y="1836619"/>
            <a:ext cx="6336704" cy="720080"/>
          </a:xfrm>
        </p:spPr>
        <p:txBody>
          <a:bodyPr/>
          <a:lstStyle/>
          <a:p>
            <a:r>
              <a:rPr lang="en-US" dirty="0" smtClean="0"/>
              <a:t>A</a:t>
            </a:r>
            <a:r>
              <a:rPr lang="en-US" baseline="-25000" dirty="0" smtClean="0"/>
              <a:t>g(u), </a:t>
            </a:r>
            <a:r>
              <a:rPr lang="en-US" dirty="0" smtClean="0"/>
              <a:t>B</a:t>
            </a:r>
            <a:r>
              <a:rPr lang="en-US" baseline="-25000" dirty="0" smtClean="0"/>
              <a:t>1g(u)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2g(u</a:t>
            </a:r>
            <a:r>
              <a:rPr lang="en-US" baseline="-25000" dirty="0"/>
              <a:t>)</a:t>
            </a:r>
            <a:r>
              <a:rPr lang="en-US" dirty="0"/>
              <a:t>, </a:t>
            </a:r>
            <a:r>
              <a:rPr lang="en-US" dirty="0" smtClean="0"/>
              <a:t>B</a:t>
            </a:r>
            <a:r>
              <a:rPr lang="en-US" baseline="-25000" dirty="0" smtClean="0"/>
              <a:t>3g(u)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2199717" y="2486401"/>
            <a:ext cx="4456531" cy="936104"/>
          </a:xfrm>
        </p:spPr>
        <p:txBody>
          <a:bodyPr/>
          <a:lstStyle/>
          <a:p>
            <a:r>
              <a:rPr lang="en-US" dirty="0" smtClean="0"/>
              <a:t>E, 3C</a:t>
            </a:r>
            <a:r>
              <a:rPr lang="en-US" baseline="-25000" dirty="0" smtClean="0"/>
              <a:t>2</a:t>
            </a:r>
            <a:r>
              <a:rPr lang="en-US" dirty="0" smtClean="0"/>
              <a:t>, I, 3</a:t>
            </a:r>
            <a:r>
              <a:rPr lang="en-US" dirty="0" smtClean="0">
                <a:sym typeface="Symbol"/>
              </a:rPr>
              <a:t></a:t>
            </a:r>
            <a:endParaRPr lang="ru-RU" dirty="0"/>
          </a:p>
        </p:txBody>
      </p:sp>
      <p:sp>
        <p:nvSpPr>
          <p:cNvPr id="7" name="Объект 4"/>
          <p:cNvSpPr>
            <a:spLocks noGrp="1"/>
          </p:cNvSpPr>
          <p:nvPr>
            <p:ph sz="quarter" idx="3"/>
          </p:nvPr>
        </p:nvSpPr>
        <p:spPr>
          <a:xfrm>
            <a:off x="719570" y="4214556"/>
            <a:ext cx="7416824" cy="1476164"/>
          </a:xfrm>
          <a:noFill/>
          <a:ln>
            <a:solidFill>
              <a:srgbClr val="FF000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ru-RU" dirty="0" smtClean="0">
                <a:solidFill>
                  <a:srgbClr val="FF0000"/>
                </a:solidFill>
              </a:rPr>
              <a:t>Основное задание: частоты и их отнесение для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ru-RU" dirty="0" smtClean="0">
                <a:solidFill>
                  <a:srgbClr val="FF0000"/>
                </a:solidFill>
              </a:rPr>
              <a:t>методом</a:t>
            </a:r>
            <a:r>
              <a:rPr lang="en-US" dirty="0" smtClean="0">
                <a:solidFill>
                  <a:srgbClr val="FF0000"/>
                </a:solidFill>
              </a:rPr>
              <a:t> CCSD(T)/6-31G*(~20min)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Объект 4"/>
          <p:cNvSpPr>
            <a:spLocks noGrp="1"/>
          </p:cNvSpPr>
          <p:nvPr>
            <p:ph sz="quarter" idx="3"/>
          </p:nvPr>
        </p:nvSpPr>
        <p:spPr>
          <a:xfrm>
            <a:off x="1187623" y="3050958"/>
            <a:ext cx="6408712" cy="936104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Табличку характеров нарисуем на доске</a:t>
            </a:r>
            <a:r>
              <a:rPr lang="en-US" dirty="0" smtClean="0"/>
              <a:t> </a:t>
            </a:r>
            <a:r>
              <a:rPr lang="ru-RU" dirty="0" smtClean="0"/>
              <a:t>и разберем</a:t>
            </a:r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3"/>
          </p:nvPr>
        </p:nvSpPr>
        <p:spPr>
          <a:xfrm>
            <a:off x="107504" y="6201308"/>
            <a:ext cx="8928992" cy="612068"/>
          </a:xfrm>
        </p:spPr>
        <p:txBody>
          <a:bodyPr/>
          <a:lstStyle/>
          <a:p>
            <a:pPr marL="0" indent="0" algn="ctr">
              <a:buNone/>
            </a:pPr>
            <a:r>
              <a:rPr lang="ru-RU" sz="2400" i="1" dirty="0" smtClean="0">
                <a:solidFill>
                  <a:srgbClr val="FF0000"/>
                </a:solidFill>
              </a:rPr>
              <a:t>+ </a:t>
            </a:r>
            <a:r>
              <a:rPr lang="en-US" sz="2400" i="1" dirty="0" smtClean="0">
                <a:solidFill>
                  <a:srgbClr val="FF0000"/>
                </a:solidFill>
              </a:rPr>
              <a:t>S</a:t>
            </a:r>
            <a:r>
              <a:rPr lang="en-US" sz="2400" i="1" dirty="0">
                <a:solidFill>
                  <a:srgbClr val="FF0000"/>
                </a:solidFill>
              </a:rPr>
              <a:t>:\</a:t>
            </a:r>
            <a:r>
              <a:rPr lang="en-US" sz="2400" i="1" dirty="0" smtClean="0">
                <a:solidFill>
                  <a:srgbClr val="FF0000"/>
                </a:solidFill>
              </a:rPr>
              <a:t>Materials\515\</a:t>
            </a:r>
            <a:r>
              <a:rPr lang="ru-RU" sz="2400" i="1" dirty="0" smtClean="0">
                <a:solidFill>
                  <a:srgbClr val="FF0000"/>
                </a:solidFill>
              </a:rPr>
              <a:t>ППЭ-2023\</a:t>
            </a:r>
            <a:r>
              <a:rPr lang="en-US" sz="2400" i="1" dirty="0" smtClean="0">
                <a:solidFill>
                  <a:srgbClr val="FF0000"/>
                </a:solidFill>
              </a:rPr>
              <a:t>Tasks\Task1\read.me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580526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Если сложно – давайте тот же самый пример в </a:t>
            </a:r>
            <a:r>
              <a:rPr lang="en-US" smtClean="0"/>
              <a:t>MP2 (~1min)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34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входного файла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002925" y="1916832"/>
            <a:ext cx="3131840" cy="468939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5975276" y="2657871"/>
            <a:ext cx="3168724" cy="115212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Только оптимизация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91" y="1785937"/>
            <a:ext cx="5276850" cy="4048125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2123728" y="1785937"/>
            <a:ext cx="858648" cy="2029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010047" y="1804383"/>
            <a:ext cx="1257146" cy="1844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13470" y="2217985"/>
            <a:ext cx="1142860" cy="2029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85433" y="4155085"/>
            <a:ext cx="5040560" cy="16789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8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запускать </a:t>
            </a:r>
            <a:r>
              <a:rPr lang="en-US" dirty="0" err="1" smtClean="0"/>
              <a:t>Gamess</a:t>
            </a:r>
            <a:r>
              <a:rPr lang="en-US" dirty="0" smtClean="0"/>
              <a:t>(US)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547900" y="2132856"/>
            <a:ext cx="8181726" cy="292448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Командная строка </a:t>
            </a:r>
            <a:r>
              <a:rPr lang="en-US" dirty="0" smtClean="0"/>
              <a:t>FAR-a</a:t>
            </a:r>
            <a:endParaRPr lang="ru-RU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D:\STUDENTS\games.64</a:t>
            </a:r>
            <a:endParaRPr lang="ru-RU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smtClean="0"/>
              <a:t>Jobs400.bat </a:t>
            </a:r>
            <a:r>
              <a:rPr lang="en-US" dirty="0" smtClean="0"/>
              <a:t>&lt;</a:t>
            </a:r>
            <a:r>
              <a:rPr lang="ru-RU" dirty="0" smtClean="0"/>
              <a:t>имя входного файла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5301208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Не забывайте удалять временные файлы из папок </a:t>
            </a:r>
            <a:endParaRPr lang="en-US" sz="2400" dirty="0" smtClean="0"/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Gamess.64\</a:t>
            </a:r>
            <a:r>
              <a:rPr lang="en-US" sz="2400" dirty="0" err="1" smtClean="0">
                <a:solidFill>
                  <a:srgbClr val="FF0000"/>
                </a:solidFill>
              </a:rPr>
              <a:t>scr</a:t>
            </a:r>
            <a:r>
              <a:rPr lang="en-US" sz="2400" dirty="0" smtClean="0">
                <a:solidFill>
                  <a:srgbClr val="FF0000"/>
                </a:solidFill>
              </a:rPr>
              <a:t>\ </a:t>
            </a:r>
            <a:r>
              <a:rPr lang="ru-RU" sz="2400" dirty="0" smtClean="0">
                <a:solidFill>
                  <a:srgbClr val="FF0000"/>
                </a:solidFill>
              </a:rPr>
              <a:t>и </a:t>
            </a:r>
            <a:r>
              <a:rPr lang="en-US" sz="2400" dirty="0" smtClean="0">
                <a:solidFill>
                  <a:srgbClr val="FF0000"/>
                </a:solidFill>
              </a:rPr>
              <a:t>Gamess.64\</a:t>
            </a:r>
            <a:r>
              <a:rPr lang="en-US" sz="2400" dirty="0" err="1" smtClean="0">
                <a:solidFill>
                  <a:srgbClr val="FF0000"/>
                </a:solidFill>
              </a:rPr>
              <a:t>tmp</a:t>
            </a:r>
            <a:r>
              <a:rPr lang="en-US" sz="2400" dirty="0" smtClean="0">
                <a:solidFill>
                  <a:srgbClr val="FF0000"/>
                </a:solidFill>
              </a:rPr>
              <a:t>\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4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7813749" cy="1216025"/>
          </a:xfrm>
        </p:spPr>
        <p:txBody>
          <a:bodyPr/>
          <a:lstStyle/>
          <a:p>
            <a:pPr algn="ctr" eaLnBrk="1" hangingPunct="1"/>
            <a:r>
              <a:rPr lang="ru-RU" sz="3400" dirty="0" smtClean="0"/>
              <a:t>Приближение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ru-RU" sz="3400" dirty="0" smtClean="0"/>
              <a:t>Борна-Оппенгеймера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534275" cy="596900"/>
          </a:xfrm>
        </p:spPr>
        <p:txBody>
          <a:bodyPr/>
          <a:lstStyle/>
          <a:p>
            <a:pPr eaLnBrk="1" hangingPunct="1"/>
            <a:r>
              <a:rPr lang="ru-RU" sz="2600" dirty="0" smtClean="0"/>
              <a:t>Простейший вариант записи: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/>
          </a:p>
        </p:txBody>
      </p:sp>
      <p:graphicFrame>
        <p:nvGraphicFramePr>
          <p:cNvPr id="1126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420104"/>
              </p:ext>
            </p:extLst>
          </p:nvPr>
        </p:nvGraphicFramePr>
        <p:xfrm>
          <a:off x="1288256" y="2276872"/>
          <a:ext cx="360045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5" name="Уравнение" r:id="rId3" imgW="990170" imgH="482391" progId="Equation.3">
                  <p:embed/>
                </p:oleObj>
              </mc:Choice>
              <mc:Fallback>
                <p:oleObj name="Уравнение" r:id="rId3" imgW="990170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8256" y="2276872"/>
                        <a:ext cx="360045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539552" y="4221157"/>
            <a:ext cx="48965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sz="3200" dirty="0">
                <a:sym typeface="Symbol" panose="05050102010706020507" pitchFamily="18" charset="2"/>
              </a:rPr>
              <a:t></a:t>
            </a:r>
            <a:r>
              <a:rPr lang="ru-RU" sz="3200" baseline="-25000" dirty="0">
                <a:sym typeface="Symbol" panose="05050102010706020507" pitchFamily="18" charset="2"/>
              </a:rPr>
              <a:t>БО</a:t>
            </a:r>
            <a:r>
              <a:rPr lang="ru-RU" sz="3200" dirty="0">
                <a:sym typeface="Symbol" panose="05050102010706020507" pitchFamily="18" charset="2"/>
              </a:rPr>
              <a:t>=</a:t>
            </a:r>
            <a:r>
              <a:rPr lang="en-US" sz="3200" baseline="-25000" dirty="0">
                <a:sym typeface="Symbol" panose="05050102010706020507" pitchFamily="18" charset="2"/>
              </a:rPr>
              <a:t>e </a:t>
            </a:r>
            <a:r>
              <a:rPr lang="en-US" sz="3200" dirty="0" smtClean="0">
                <a:sym typeface="Symbol"/>
              </a:rPr>
              <a:t></a:t>
            </a:r>
            <a:r>
              <a:rPr lang="ru-RU" sz="3200" dirty="0" smtClean="0">
                <a:sym typeface="Symbol" panose="05050102010706020507" pitchFamily="18" charset="2"/>
              </a:rPr>
              <a:t></a:t>
            </a:r>
            <a:r>
              <a:rPr lang="en-US" sz="3200" baseline="-25000" dirty="0">
                <a:sym typeface="Symbol" panose="05050102010706020507" pitchFamily="18" charset="2"/>
              </a:rPr>
              <a:t>n</a:t>
            </a:r>
            <a:endParaRPr lang="ru-RU" sz="3200" baseline="-25000" dirty="0">
              <a:sym typeface="Symbol" panose="05050102010706020507" pitchFamily="18" charset="2"/>
            </a:endParaRPr>
          </a:p>
        </p:txBody>
      </p:sp>
      <p:sp>
        <p:nvSpPr>
          <p:cNvPr id="11271" name="Line 10"/>
          <p:cNvSpPr>
            <a:spLocks noChangeShapeType="1"/>
          </p:cNvSpPr>
          <p:nvPr/>
        </p:nvSpPr>
        <p:spPr bwMode="auto">
          <a:xfrm>
            <a:off x="3851920" y="3779135"/>
            <a:ext cx="287337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148064" y="2492895"/>
            <a:ext cx="34563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solidFill>
                  <a:srgbClr val="FF0000"/>
                </a:solidFill>
              </a:rPr>
              <a:t>1-</a:t>
            </a:r>
            <a:r>
              <a:rPr lang="ru-RU" sz="2600" dirty="0" smtClean="0">
                <a:solidFill>
                  <a:srgbClr val="FF0000"/>
                </a:solidFill>
              </a:rPr>
              <a:t>й семестр*</a:t>
            </a:r>
          </a:p>
          <a:p>
            <a:pPr algn="ctr"/>
            <a:endParaRPr lang="ru-RU" sz="2600" dirty="0" smtClean="0">
              <a:solidFill>
                <a:srgbClr val="FF0000"/>
              </a:solidFill>
            </a:endParaRPr>
          </a:p>
          <a:p>
            <a:pPr algn="ctr"/>
            <a:r>
              <a:rPr lang="ru-RU" sz="2600" dirty="0" smtClean="0">
                <a:solidFill>
                  <a:srgbClr val="FF0000"/>
                </a:solidFill>
              </a:rPr>
              <a:t>Текущий семестр</a:t>
            </a:r>
            <a:endParaRPr lang="ru-RU" sz="2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4653136"/>
            <a:ext cx="3024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FF0000"/>
                </a:solidFill>
              </a:rPr>
              <a:t>*Разделение </a:t>
            </a:r>
            <a:r>
              <a:rPr lang="ru-RU" sz="1600" dirty="0">
                <a:solidFill>
                  <a:srgbClr val="FF0000"/>
                </a:solidFill>
              </a:rPr>
              <a:t>условно, </a:t>
            </a:r>
            <a:r>
              <a:rPr lang="ru-RU" sz="1600" dirty="0" smtClean="0">
                <a:solidFill>
                  <a:srgbClr val="FF0000"/>
                </a:solidFill>
              </a:rPr>
              <a:t>получается 1-й раздел будет позже 2-го…</a:t>
            </a:r>
          </a:p>
          <a:p>
            <a:pPr algn="ctr"/>
            <a:r>
              <a:rPr lang="ru-RU" sz="1600" smtClean="0">
                <a:solidFill>
                  <a:srgbClr val="FF0000"/>
                </a:solidFill>
              </a:rPr>
              <a:t>Сориентируемся</a:t>
            </a:r>
            <a:endParaRPr lang="ru-RU" sz="1600" dirty="0" smtClean="0">
              <a:solidFill>
                <a:srgbClr val="FF0000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619672" y="3134538"/>
            <a:ext cx="6912768" cy="798518"/>
          </a:xfrm>
          <a:prstGeom prst="roundRect">
            <a:avLst/>
          </a:prstGeom>
          <a:solidFill>
            <a:srgbClr val="3A68FC">
              <a:alpha val="1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436096" y="2336020"/>
            <a:ext cx="3060848" cy="798518"/>
          </a:xfrm>
          <a:prstGeom prst="roundRect">
            <a:avLst/>
          </a:prstGeom>
          <a:solidFill>
            <a:srgbClr val="3A68FC">
              <a:alpha val="1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26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04800"/>
            <a:ext cx="9036496" cy="1216025"/>
          </a:xfrm>
        </p:spPr>
        <p:txBody>
          <a:bodyPr/>
          <a:lstStyle/>
          <a:p>
            <a:pPr algn="ctr"/>
            <a:r>
              <a:rPr lang="ru-RU" dirty="0" smtClean="0"/>
              <a:t>Гамильтониан ядерного уравнения (ядерный гамильтониан)</a:t>
            </a:r>
            <a:endParaRPr lang="ru-RU" dirty="0"/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16743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695051"/>
              </p:ext>
            </p:extLst>
          </p:nvPr>
        </p:nvGraphicFramePr>
        <p:xfrm>
          <a:off x="1246599" y="1756892"/>
          <a:ext cx="5890957" cy="963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6" name="Формула" r:id="rId3" imgW="1396800" imgH="228600" progId="Equation.3">
                  <p:embed/>
                </p:oleObj>
              </mc:Choice>
              <mc:Fallback>
                <p:oleObj name="Формула" r:id="rId3" imgW="139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599" y="1756892"/>
                        <a:ext cx="5890957" cy="963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683568" y="2852935"/>
            <a:ext cx="756084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 err="1">
                <a:latin typeface="Times New Roman" pitchFamily="18" charset="0"/>
              </a:rPr>
              <a:t>E</a:t>
            </a:r>
            <a:r>
              <a:rPr lang="en-US" sz="2400" i="1" baseline="-25000" dirty="0" err="1">
                <a:latin typeface="Times New Roman" pitchFamily="18" charset="0"/>
              </a:rPr>
              <a:t>e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</a:rPr>
              <a:t>) – </a:t>
            </a:r>
            <a:r>
              <a:rPr lang="ru-RU" sz="2000" dirty="0">
                <a:latin typeface="Times New Roman" pitchFamily="18" charset="0"/>
              </a:rPr>
              <a:t>адиабатический потенциал,</a:t>
            </a:r>
          </a:p>
          <a:p>
            <a:pPr>
              <a:spcBef>
                <a:spcPct val="50000"/>
              </a:spcBef>
            </a:pPr>
            <a:r>
              <a:rPr lang="ru-RU" sz="2000" dirty="0">
                <a:latin typeface="Times New Roman" pitchFamily="18" charset="0"/>
              </a:rPr>
              <a:t> поверхность потенциальной энергии,</a:t>
            </a:r>
          </a:p>
          <a:p>
            <a:pPr>
              <a:spcBef>
                <a:spcPct val="50000"/>
              </a:spcBef>
            </a:pPr>
            <a:r>
              <a:rPr lang="ru-RU" sz="2000" dirty="0">
                <a:latin typeface="Times New Roman" pitchFamily="18" charset="0"/>
              </a:rPr>
              <a:t> решение электронного уравнения </a:t>
            </a:r>
            <a:r>
              <a:rPr lang="ru-RU" sz="2000" dirty="0" smtClean="0">
                <a:latin typeface="Times New Roman" pitchFamily="18" charset="0"/>
              </a:rPr>
              <a:t>(собственное значение </a:t>
            </a:r>
            <a:r>
              <a:rPr lang="en-US" sz="2000" i="1" dirty="0">
                <a:latin typeface="Times New Roman" pitchFamily="18" charset="0"/>
              </a:rPr>
              <a:t>H</a:t>
            </a:r>
            <a:r>
              <a:rPr lang="en-US" sz="2000" baseline="-25000" dirty="0">
                <a:latin typeface="Times New Roman" pitchFamily="18" charset="0"/>
              </a:rPr>
              <a:t>e</a:t>
            </a:r>
            <a:r>
              <a:rPr lang="ru-RU" sz="2000" dirty="0">
                <a:latin typeface="Times New Roman" pitchFamily="18" charset="0"/>
              </a:rPr>
              <a:t>) 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508104" y="1702112"/>
            <a:ext cx="1944216" cy="936104"/>
          </a:xfrm>
          <a:prstGeom prst="roundRect">
            <a:avLst/>
          </a:prstGeom>
          <a:solidFill>
            <a:srgbClr val="3A68FC">
              <a:alpha val="1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499269"/>
              </p:ext>
            </p:extLst>
          </p:nvPr>
        </p:nvGraphicFramePr>
        <p:xfrm>
          <a:off x="1079500" y="4508500"/>
          <a:ext cx="29241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7" name="Формула" r:id="rId5" imgW="1143000" imgH="431640" progId="Equation.3">
                  <p:embed/>
                </p:oleObj>
              </mc:Choice>
              <mc:Fallback>
                <p:oleObj name="Формула" r:id="rId5" imgW="114300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508500"/>
                        <a:ext cx="29241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283968" y="4365104"/>
            <a:ext cx="475252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Times New Roman" pitchFamily="18" charset="0"/>
              </a:rPr>
              <a:t>NOTE:</a:t>
            </a:r>
            <a:r>
              <a:rPr lang="ru-RU" sz="2000" dirty="0" smtClean="0">
                <a:latin typeface="Times New Roman" pitchFamily="18" charset="0"/>
              </a:rPr>
              <a:t> пишем все в декартовых координатах, </a:t>
            </a:r>
          </a:p>
          <a:p>
            <a:pPr>
              <a:spcBef>
                <a:spcPct val="50000"/>
              </a:spcBef>
            </a:pPr>
            <a:r>
              <a:rPr lang="ru-RU" sz="2000" dirty="0" smtClean="0">
                <a:latin typeface="Times New Roman" pitchFamily="18" charset="0"/>
              </a:rPr>
              <a:t>Разделение движений (поступательного, вращательного) держим в уме</a:t>
            </a:r>
            <a:endParaRPr lang="ru-RU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4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76672"/>
            <a:ext cx="8784975" cy="684113"/>
          </a:xfrm>
        </p:spPr>
        <p:txBody>
          <a:bodyPr/>
          <a:lstStyle/>
          <a:p>
            <a:pPr algn="ctr"/>
            <a:r>
              <a:rPr lang="ru-RU" dirty="0" smtClean="0"/>
              <a:t>Специфика ядерной задачи</a:t>
            </a:r>
            <a:endParaRPr lang="ru-RU" dirty="0"/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16743" name="Object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339165"/>
              </p:ext>
            </p:extLst>
          </p:nvPr>
        </p:nvGraphicFramePr>
        <p:xfrm>
          <a:off x="979835" y="3284934"/>
          <a:ext cx="3151882" cy="78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7" name="Формула" r:id="rId3" imgW="812520" imgH="203040" progId="Equation.3">
                  <p:embed/>
                </p:oleObj>
              </mc:Choice>
              <mc:Fallback>
                <p:oleObj name="Формула" r:id="rId3" imgW="812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835" y="3284934"/>
                        <a:ext cx="3151882" cy="787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4211960" y="3099685"/>
            <a:ext cx="4824536" cy="1015663"/>
          </a:xfrm>
          <a:prstGeom prst="rect">
            <a:avLst/>
          </a:prstGeom>
          <a:solidFill>
            <a:srgbClr val="3A68FC">
              <a:alpha val="15000"/>
            </a:srgbClr>
          </a:solidFill>
          <a:ln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dirty="0" smtClean="0">
                <a:latin typeface="Times New Roman" pitchFamily="18" charset="0"/>
              </a:rPr>
              <a:t>Принцип неопределенности не столь жестко контролирует ядерное движение: </a:t>
            </a:r>
            <a:r>
              <a:rPr lang="ru-RU" sz="2000" dirty="0" smtClean="0">
                <a:solidFill>
                  <a:srgbClr val="FF0000"/>
                </a:solidFill>
                <a:latin typeface="Times New Roman" pitchFamily="18" charset="0"/>
              </a:rPr>
              <a:t>ядра – почти классические объекты</a:t>
            </a:r>
            <a:endParaRPr lang="ru-RU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3772838" y="1844824"/>
            <a:ext cx="2520280" cy="845601"/>
          </a:xfrm>
          <a:prstGeom prst="roundRect">
            <a:avLst/>
          </a:prstGeom>
          <a:solidFill>
            <a:srgbClr val="3A68FC">
              <a:alpha val="1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1182"/>
              </p:ext>
            </p:extLst>
          </p:nvPr>
        </p:nvGraphicFramePr>
        <p:xfrm>
          <a:off x="647564" y="1772816"/>
          <a:ext cx="5588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8" name="Формула" r:id="rId5" imgW="2184120" imgH="431640" progId="Equation.3">
                  <p:embed/>
                </p:oleObj>
              </mc:Choice>
              <mc:Fallback>
                <p:oleObj name="Формула" r:id="rId5" imgW="2184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64" y="1772816"/>
                        <a:ext cx="55880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Стрелка вниз 6"/>
          <p:cNvSpPr/>
          <p:nvPr/>
        </p:nvSpPr>
        <p:spPr>
          <a:xfrm>
            <a:off x="2555776" y="2780928"/>
            <a:ext cx="504056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47564" y="4221088"/>
            <a:ext cx="7848872" cy="707886"/>
          </a:xfrm>
          <a:prstGeom prst="rect">
            <a:avLst/>
          </a:prstGeom>
          <a:solidFill>
            <a:srgbClr val="3A68FC">
              <a:alpha val="15000"/>
            </a:srgbClr>
          </a:solidFill>
          <a:ln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000" dirty="0" smtClean="0">
                <a:latin typeface="Times New Roman" pitchFamily="18" charset="0"/>
              </a:rPr>
              <a:t>Решение классической механики «про ядра» почти всегда осмысленно как начальное приближение</a:t>
            </a:r>
            <a:endParaRPr lang="ru-RU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707410" y="5013176"/>
            <a:ext cx="7848872" cy="1169551"/>
          </a:xfrm>
          <a:prstGeom prst="rect">
            <a:avLst/>
          </a:prstGeom>
          <a:solidFill>
            <a:srgbClr val="3A68FC">
              <a:alpha val="15000"/>
            </a:srgbClr>
          </a:solidFill>
          <a:ln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As Default: </a:t>
            </a:r>
            <a:endParaRPr lang="ru-RU" sz="2000" dirty="0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ru-RU" sz="2000" dirty="0">
                <a:latin typeface="Times New Roman" pitchFamily="18" charset="0"/>
              </a:rPr>
              <a:t>Вместо решения </a:t>
            </a:r>
            <a:r>
              <a:rPr lang="ru-RU" sz="2000" dirty="0" smtClean="0">
                <a:latin typeface="Times New Roman" pitchFamily="18" charset="0"/>
              </a:rPr>
              <a:t>уравнени</a:t>
            </a:r>
            <a:r>
              <a:rPr lang="ru-RU" sz="2000" dirty="0">
                <a:latin typeface="Times New Roman" pitchFamily="18" charset="0"/>
              </a:rPr>
              <a:t>я</a:t>
            </a:r>
            <a:r>
              <a:rPr lang="ru-RU" sz="2000" dirty="0" smtClean="0">
                <a:latin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</a:rPr>
              <a:t>Шредингера – математический анализ </a:t>
            </a:r>
            <a:r>
              <a:rPr lang="ru-RU" sz="2000" dirty="0">
                <a:solidFill>
                  <a:srgbClr val="FF0000"/>
                </a:solidFill>
                <a:latin typeface="Times New Roman" pitchFamily="18" charset="0"/>
              </a:rPr>
              <a:t>функции многих переменных </a:t>
            </a:r>
            <a:r>
              <a:rPr lang="en-US" sz="2000" i="1" dirty="0" err="1">
                <a:latin typeface="Times New Roman" pitchFamily="18" charset="0"/>
              </a:rPr>
              <a:t>E</a:t>
            </a:r>
            <a:r>
              <a:rPr lang="en-US" sz="2000" i="1" baseline="-25000" dirty="0" err="1">
                <a:latin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R</a:t>
            </a:r>
            <a:r>
              <a:rPr lang="en-US" sz="2000" dirty="0">
                <a:latin typeface="Times New Roman" pitchFamily="18" charset="0"/>
              </a:rPr>
              <a:t>) </a:t>
            </a:r>
            <a:endParaRPr lang="ru-RU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33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 animBg="1"/>
      <p:bldP spid="2" grpId="0" animBg="1"/>
      <p:bldP spid="7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действительно: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956320"/>
          </a:xfrm>
        </p:spPr>
        <p:txBody>
          <a:bodyPr/>
          <a:lstStyle/>
          <a:p>
            <a:r>
              <a:rPr lang="ru-RU" sz="2800" dirty="0" smtClean="0"/>
              <a:t>Минимумы </a:t>
            </a:r>
            <a:r>
              <a:rPr lang="en-US" sz="2800" dirty="0" smtClean="0"/>
              <a:t>[</a:t>
            </a:r>
            <a:r>
              <a:rPr lang="ru-RU" sz="2800" dirty="0" smtClean="0"/>
              <a:t>ППЭ</a:t>
            </a:r>
            <a:r>
              <a:rPr lang="en-US" sz="2800" dirty="0" smtClean="0"/>
              <a:t>]</a:t>
            </a:r>
            <a:r>
              <a:rPr lang="ru-RU" sz="2800" dirty="0" smtClean="0"/>
              <a:t>– это равновесные структуры: изомеры и </a:t>
            </a:r>
            <a:r>
              <a:rPr lang="ru-RU" sz="2800" dirty="0" err="1" smtClean="0"/>
              <a:t>конформеры</a:t>
            </a:r>
            <a:endParaRPr lang="ru-RU" sz="2800" dirty="0" smtClean="0"/>
          </a:p>
          <a:p>
            <a:r>
              <a:rPr lang="ru-RU" sz="2800" dirty="0" err="1" smtClean="0"/>
              <a:t>Седловые</a:t>
            </a:r>
            <a:r>
              <a:rPr lang="ru-RU" sz="2800" dirty="0" smtClean="0"/>
              <a:t> точки: переходные состояния химических реакций</a:t>
            </a:r>
          </a:p>
          <a:p>
            <a:r>
              <a:rPr lang="ru-RU" sz="2800" dirty="0" smtClean="0"/>
              <a:t>Пути минимальной энергии, координаты реакции</a:t>
            </a:r>
          </a:p>
          <a:p>
            <a:r>
              <a:rPr lang="ru-RU" sz="2800" i="1" dirty="0" smtClean="0"/>
              <a:t>Широкий класс понятий теоретической химии – весь из терминологии </a:t>
            </a:r>
            <a:r>
              <a:rPr lang="ru-RU" sz="2800" i="1" dirty="0" smtClean="0">
                <a:solidFill>
                  <a:srgbClr val="FF0000"/>
                </a:solidFill>
              </a:rPr>
              <a:t>математического анализа ППЭ</a:t>
            </a:r>
            <a:endParaRPr lang="ru-RU" sz="2800" i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7287" y="6237312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Здесь бы вставить много-много картинок ППЭ и их сечений</a:t>
            </a:r>
            <a:r>
              <a:rPr lang="ru-RU" dirty="0" smtClean="0">
                <a:sym typeface="Wingdings"/>
              </a:rPr>
              <a:t>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52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4" y="260648"/>
            <a:ext cx="8461821" cy="1260177"/>
          </a:xfrm>
        </p:spPr>
        <p:txBody>
          <a:bodyPr/>
          <a:lstStyle/>
          <a:p>
            <a:r>
              <a:rPr lang="ru-RU" dirty="0" smtClean="0"/>
              <a:t>Сразу об исключениях</a:t>
            </a:r>
            <a:br>
              <a:rPr lang="ru-RU" dirty="0" smtClean="0"/>
            </a:br>
            <a:r>
              <a:rPr lang="ru-RU" dirty="0" smtClean="0"/>
              <a:t>(границы применимости языка)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35897" y="1752600"/>
            <a:ext cx="5292079" cy="1028328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Колебательное связывание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79912" y="2272362"/>
            <a:ext cx="4392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dirty="0" smtClean="0"/>
              <a:t>рис</a:t>
            </a:r>
            <a:r>
              <a:rPr lang="ru-RU" dirty="0"/>
              <a:t>. из «зеленой книжки» </a:t>
            </a:r>
            <a:r>
              <a:rPr lang="ru-RU" dirty="0" err="1"/>
              <a:t>Пупышев</a:t>
            </a:r>
            <a:r>
              <a:rPr lang="ru-RU" dirty="0"/>
              <a:t>, </a:t>
            </a:r>
            <a:r>
              <a:rPr lang="ru-RU" dirty="0" smtClean="0"/>
              <a:t>Степанов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700808"/>
            <a:ext cx="3413728" cy="4680112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2909164" y="3068960"/>
            <a:ext cx="816563" cy="65190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79912" y="2881494"/>
            <a:ext cx="5364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Модельная 2-</a:t>
            </a:r>
            <a:r>
              <a:rPr lang="en-US" dirty="0" smtClean="0"/>
              <a:t>dim</a:t>
            </a:r>
            <a:r>
              <a:rPr lang="ru-RU" dirty="0" smtClean="0"/>
              <a:t> ППЭ: </a:t>
            </a:r>
          </a:p>
          <a:p>
            <a:r>
              <a:rPr lang="ru-RU" dirty="0" smtClean="0"/>
              <a:t>желоб из гармонических осцилляторов разной жесткости: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271415"/>
              </p:ext>
            </p:extLst>
          </p:nvPr>
        </p:nvGraphicFramePr>
        <p:xfrm>
          <a:off x="3779912" y="3450860"/>
          <a:ext cx="4645668" cy="1278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4" name="Формула" r:id="rId4" imgW="1523880" imgH="419040" progId="Equation.3">
                  <p:embed/>
                </p:oleObj>
              </mc:Choice>
              <mc:Fallback>
                <p:oleObj name="Формула" r:id="rId4" imgW="152388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450860"/>
                        <a:ext cx="4645668" cy="12786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Скругленный прямоугольник 11"/>
          <p:cNvSpPr/>
          <p:nvPr/>
        </p:nvSpPr>
        <p:spPr>
          <a:xfrm>
            <a:off x="5508104" y="3720868"/>
            <a:ext cx="1169876" cy="828296"/>
          </a:xfrm>
          <a:prstGeom prst="roundRect">
            <a:avLst/>
          </a:prstGeom>
          <a:solidFill>
            <a:srgbClr val="3A68FC">
              <a:alpha val="1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1943350" y="4549164"/>
            <a:ext cx="3708770" cy="9441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55976" y="4847029"/>
            <a:ext cx="474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</a:t>
            </a:r>
            <a:r>
              <a:rPr lang="ru-RU" dirty="0" smtClean="0"/>
              <a:t>(</a:t>
            </a:r>
            <a:r>
              <a:rPr lang="en-US" dirty="0" smtClean="0"/>
              <a:t>x) – </a:t>
            </a:r>
            <a:r>
              <a:rPr lang="ru-RU" dirty="0" smtClean="0"/>
              <a:t>потенциал с максимумом, вся ППЭ </a:t>
            </a:r>
            <a:r>
              <a:rPr lang="en-US" dirty="0" smtClean="0"/>
              <a:t>E(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  <a:r>
              <a:rPr lang="ru-RU" dirty="0" smtClean="0"/>
              <a:t>не имеет минимума!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725727" y="5540370"/>
            <a:ext cx="536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Но! Нулевой колебательный уровень </a:t>
            </a:r>
            <a:r>
              <a:rPr lang="ru-RU" dirty="0" smtClean="0">
                <a:sym typeface="Symbol"/>
              </a:rPr>
              <a:t></a:t>
            </a:r>
            <a:r>
              <a:rPr lang="en-US" dirty="0" smtClean="0">
                <a:sym typeface="Symbol"/>
              </a:rPr>
              <a:t>/2  </a:t>
            </a:r>
            <a:r>
              <a:rPr lang="ru-RU" dirty="0" smtClean="0">
                <a:sym typeface="Symbol"/>
              </a:rPr>
              <a:t>(</a:t>
            </a:r>
            <a:r>
              <a:rPr lang="en-US" dirty="0" smtClean="0">
                <a:sym typeface="Symbol"/>
              </a:rPr>
              <a:t>x</a:t>
            </a:r>
            <a:r>
              <a:rPr lang="ru-RU" dirty="0" smtClean="0">
                <a:sym typeface="Symbol"/>
              </a:rPr>
              <a:t>)</a:t>
            </a:r>
            <a:r>
              <a:rPr lang="en-US" dirty="0" smtClean="0">
                <a:sym typeface="Symbol"/>
              </a:rPr>
              <a:t>/2 </a:t>
            </a:r>
            <a:r>
              <a:rPr lang="ru-RU" dirty="0" smtClean="0">
                <a:sym typeface="Symbol"/>
              </a:rPr>
              <a:t>«выправляет» зависимость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332355" y="5868002"/>
            <a:ext cx="1592485" cy="318699"/>
          </a:xfrm>
          <a:prstGeom prst="roundRect">
            <a:avLst/>
          </a:prstGeom>
          <a:solidFill>
            <a:srgbClr val="3A68FC">
              <a:alpha val="1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2" idx="1"/>
          </p:cNvCxnSpPr>
          <p:nvPr/>
        </p:nvCxnSpPr>
        <p:spPr>
          <a:xfrm flipH="1" flipV="1">
            <a:off x="1943350" y="4941168"/>
            <a:ext cx="4389005" cy="10861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411350"/>
            <a:ext cx="9089815" cy="369332"/>
          </a:xfrm>
          <a:prstGeom prst="rect">
            <a:avLst/>
          </a:prstGeom>
          <a:solidFill>
            <a:srgbClr val="3A68FC">
              <a:alpha val="16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Решение квантовой задачи принципиально отличается от классического!</a:t>
            </a:r>
            <a:endParaRPr lang="ru-RU" dirty="0"/>
          </a:p>
        </p:txBody>
      </p:sp>
      <p:cxnSp>
        <p:nvCxnSpPr>
          <p:cNvPr id="29" name="Прямая со стрелкой 28"/>
          <p:cNvCxnSpPr/>
          <p:nvPr/>
        </p:nvCxnSpPr>
        <p:spPr>
          <a:xfrm flipH="1" flipV="1">
            <a:off x="1691680" y="3544735"/>
            <a:ext cx="3960676" cy="10044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5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" grpId="0"/>
      <p:bldP spid="12" grpId="0" animBg="1"/>
      <p:bldP spid="17" grpId="0"/>
      <p:bldP spid="18" grpId="0"/>
      <p:bldP spid="22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674" y="260648"/>
            <a:ext cx="8461821" cy="1260177"/>
          </a:xfrm>
        </p:spPr>
        <p:txBody>
          <a:bodyPr/>
          <a:lstStyle/>
          <a:p>
            <a:r>
              <a:rPr lang="ru-RU" dirty="0" smtClean="0"/>
              <a:t>Сразу об исключениях: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5598" y="836712"/>
            <a:ext cx="7020271" cy="648072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Инверсия аммиака (и не  только)</a:t>
            </a:r>
            <a:endParaRPr lang="ru-RU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6411350"/>
            <a:ext cx="9089815" cy="369332"/>
          </a:xfrm>
          <a:prstGeom prst="rect">
            <a:avLst/>
          </a:prstGeom>
          <a:solidFill>
            <a:srgbClr val="3A68FC">
              <a:alpha val="16000"/>
            </a:srgb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Решение квантовой задачи принципиально отличается от классического!</a:t>
            </a:r>
            <a:endParaRPr lang="ru-RU" dirty="0"/>
          </a:p>
        </p:txBody>
      </p:sp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92" y="2054905"/>
            <a:ext cx="4248150" cy="282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038350"/>
            <a:ext cx="3311525" cy="141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457575"/>
            <a:ext cx="3311525" cy="141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15"/>
          <p:cNvSpPr>
            <a:spLocks noChangeArrowheads="1"/>
          </p:cNvSpPr>
          <p:nvPr/>
        </p:nvSpPr>
        <p:spPr bwMode="auto">
          <a:xfrm>
            <a:off x="1865313" y="2736850"/>
            <a:ext cx="215900" cy="1441450"/>
          </a:xfrm>
          <a:prstGeom prst="downArrow">
            <a:avLst>
              <a:gd name="adj1" fmla="val 50000"/>
              <a:gd name="adj2" fmla="val 166912"/>
            </a:avLst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468313" y="2060575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R</a:t>
            </a:r>
            <a:endParaRPr lang="ru-RU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468313" y="3494088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</a:t>
            </a:r>
            <a:endParaRPr lang="ru-RU" dirty="0"/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5268954" y="3999592"/>
            <a:ext cx="574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R</a:t>
            </a:r>
            <a:endParaRPr lang="ru-RU" dirty="0"/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7643854" y="4071030"/>
            <a:ext cx="574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mtClean="0"/>
              <a:t>S</a:t>
            </a:r>
            <a:endParaRPr lang="ru-RU" dirty="0"/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7427954" y="3999592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2" name="Line 21"/>
          <p:cNvSpPr>
            <a:spLocks noChangeShapeType="1"/>
          </p:cNvSpPr>
          <p:nvPr/>
        </p:nvSpPr>
        <p:spPr bwMode="auto">
          <a:xfrm>
            <a:off x="7183479" y="3134405"/>
            <a:ext cx="14398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4275973" y="2115129"/>
            <a:ext cx="2447925" cy="28082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539750" y="5589588"/>
            <a:ext cx="7056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расщепление уровней за счет туннельного эффекта</a:t>
            </a:r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755650" y="5084763"/>
            <a:ext cx="3311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Изолированный минимум</a:t>
            </a:r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 flipH="1">
            <a:off x="5118142" y="4071030"/>
            <a:ext cx="3154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 flipH="1" flipV="1">
            <a:off x="5034004" y="3926567"/>
            <a:ext cx="3313113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 flipH="1">
            <a:off x="4764129" y="3236005"/>
            <a:ext cx="381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 flipH="1">
            <a:off x="4692692" y="3047092"/>
            <a:ext cx="3959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" name="Line 30"/>
          <p:cNvSpPr>
            <a:spLocks noChangeShapeType="1"/>
          </p:cNvSpPr>
          <p:nvPr/>
        </p:nvSpPr>
        <p:spPr bwMode="auto">
          <a:xfrm>
            <a:off x="6853279" y="3566205"/>
            <a:ext cx="0" cy="9366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Line 31"/>
          <p:cNvSpPr>
            <a:spLocks noChangeShapeType="1"/>
          </p:cNvSpPr>
          <p:nvPr/>
        </p:nvSpPr>
        <p:spPr bwMode="auto">
          <a:xfrm>
            <a:off x="6856454" y="3566205"/>
            <a:ext cx="0" cy="3603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>
            <a:off x="6856454" y="4071030"/>
            <a:ext cx="0" cy="3603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1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4" grpId="0" animBg="1"/>
      <p:bldP spid="25" grpId="0"/>
      <p:bldP spid="26" grpId="0"/>
      <p:bldP spid="28" grpId="0"/>
      <p:bldP spid="30" grpId="0"/>
      <p:bldP spid="31" grpId="0" animBg="1"/>
      <p:bldP spid="32" grpId="0" animBg="1"/>
      <p:bldP spid="33" grpId="0" animBg="1"/>
      <p:bldP spid="33" grpId="1" animBg="1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Профиль">
  <a:themeElements>
    <a:clrScheme name="Профиль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Профиль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Профиль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офиль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6029</TotalTime>
  <Words>1008</Words>
  <Application>Microsoft Office PowerPoint</Application>
  <PresentationFormat>Экран (4:3)</PresentationFormat>
  <Paragraphs>188</Paragraphs>
  <Slides>32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32</vt:i4>
      </vt:variant>
    </vt:vector>
  </HeadingPairs>
  <TitlesOfParts>
    <vt:vector size="41" baseType="lpstr">
      <vt:lpstr>Arial</vt:lpstr>
      <vt:lpstr>Symbol</vt:lpstr>
      <vt:lpstr>Times New Roman</vt:lpstr>
      <vt:lpstr>Verdana</vt:lpstr>
      <vt:lpstr>Wingdings</vt:lpstr>
      <vt:lpstr>Профиль</vt:lpstr>
      <vt:lpstr>Уравнение</vt:lpstr>
      <vt:lpstr>Формула</vt:lpstr>
      <vt:lpstr>Equation</vt:lpstr>
      <vt:lpstr>Моделирование поверхностей потенциальной энергии для химических реакций</vt:lpstr>
      <vt:lpstr>Нас уже двое шестеро </vt:lpstr>
      <vt:lpstr>Ядерная задача</vt:lpstr>
      <vt:lpstr>Приближение  Борна-Оппенгеймера</vt:lpstr>
      <vt:lpstr>Гамильтониан ядерного уравнения (ядерный гамильтониан)</vt:lpstr>
      <vt:lpstr>Специфика ядерной задачи</vt:lpstr>
      <vt:lpstr>И действительно:</vt:lpstr>
      <vt:lpstr>Сразу об исключениях (границы применимости языка)</vt:lpstr>
      <vt:lpstr>Сразу об исключениях: </vt:lpstr>
      <vt:lpstr>Правильный рис. из Банкера</vt:lpstr>
      <vt:lpstr>NH3, Данные NIST</vt:lpstr>
      <vt:lpstr>Пересечения и “avoiding crossing”</vt:lpstr>
      <vt:lpstr>«Три составные части» курса</vt:lpstr>
      <vt:lpstr>Тема занятия – локальная оптимизация</vt:lpstr>
      <vt:lpstr>Метод связанных кластеров  (СС - Couple Clusters)</vt:lpstr>
      <vt:lpstr>Кластерное разложение</vt:lpstr>
      <vt:lpstr>Графический образ</vt:lpstr>
      <vt:lpstr>Опознавательные «лейблы» методов </vt:lpstr>
      <vt:lpstr>Методы связаных кластеров. Классификация </vt:lpstr>
      <vt:lpstr>Важно помнить</vt:lpstr>
      <vt:lpstr>Что означают “” и </vt:lpstr>
      <vt:lpstr>Как задать расчет по методу связаных кластеров </vt:lpstr>
      <vt:lpstr>Этилен (single point) пример S:\Materials\515\tasks\task1\C2H4\C2H4_CCD.inp</vt:lpstr>
      <vt:lpstr>Этилен (single point) пример OUT-file</vt:lpstr>
      <vt:lpstr>Этилен (single point) пример OUT-file, диагностики</vt:lpstr>
      <vt:lpstr>Комментарий (не все так радужно)</vt:lpstr>
      <vt:lpstr>C2H4, CCSD(T)/CC-PVTZ оптимизация+частоты</vt:lpstr>
      <vt:lpstr>Сегодня самая игровая задача – отнесение частот(этилен)</vt:lpstr>
      <vt:lpstr>Расчетный NIST </vt:lpstr>
      <vt:lpstr>Группа D2h ,типы симметрии</vt:lpstr>
      <vt:lpstr>Пример входного файла</vt:lpstr>
      <vt:lpstr>Как запускать Gamess(US)</vt:lpstr>
    </vt:vector>
  </TitlesOfParts>
  <Company>MSU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Квантовая химия</dc:title>
  <dc:creator>Ermilov Alexander</dc:creator>
  <cp:lastModifiedBy>Alexander Yu. Ermilov</cp:lastModifiedBy>
  <cp:revision>189</cp:revision>
  <dcterms:created xsi:type="dcterms:W3CDTF">2012-05-17T07:28:31Z</dcterms:created>
  <dcterms:modified xsi:type="dcterms:W3CDTF">2023-10-26T09:20:26Z</dcterms:modified>
</cp:coreProperties>
</file>