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sldIdLst>
    <p:sldId id="329" r:id="rId2"/>
    <p:sldId id="350" r:id="rId3"/>
    <p:sldId id="351" r:id="rId4"/>
    <p:sldId id="353" r:id="rId5"/>
    <p:sldId id="352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C4FA"/>
    <a:srgbClr val="3A68FC"/>
    <a:srgbClr val="022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8E376EA-D7E1-4194-A0E7-F90CD898B1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652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6BFC7-61C6-40E3-A708-3B0E2D91978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96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7214B-B4EE-4FA8-9FB9-148A49FBD78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20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972F5-CF1D-4EA2-B398-A5C44C1963B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972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34730-A472-493C-A061-2B5446667C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668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09DE0-0AB7-4514-A5F9-5C7B7FD0A2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851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4B31C-4F12-41D5-9841-6447EC49B5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26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87FBD-7A45-4A69-8F2B-7E96C8FEF7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66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A982F-6DBE-491E-9ACA-441DAF04EB5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42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96A33-282E-4320-990A-9D97CBE259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6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18A8D-D7C0-4108-8220-433805B183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18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8C127-3FEE-4A5D-9DFB-C4307B41F6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50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24C95-A930-464F-98F5-C625A44366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55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8A7A1-9866-475D-93A6-2DDAB48CBF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26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7183D-368F-4FA2-82FD-8EEB4AF01F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71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A0635BF-3B89-45B9-B0E0-1574CBD56C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mmons.wikimedia.org/wiki/File:Schema_simple_algorithme_genetique_ru.png?uselang=ru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mmons.wikimedia.org/wiki/File:Schema_simple_algorithme_genetique_ru.png?uselang=ru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ctrTitle"/>
          </p:nvPr>
        </p:nvSpPr>
        <p:spPr>
          <a:xfrm>
            <a:off x="107504" y="404664"/>
            <a:ext cx="9036496" cy="1957536"/>
          </a:xfrm>
        </p:spPr>
        <p:txBody>
          <a:bodyPr/>
          <a:lstStyle/>
          <a:p>
            <a:pPr algn="ctr"/>
            <a:r>
              <a:rPr lang="ru-RU" dirty="0" smtClean="0"/>
              <a:t>Лекция 2</a:t>
            </a:r>
            <a:br>
              <a:rPr lang="ru-RU" dirty="0" smtClean="0"/>
            </a:br>
            <a:r>
              <a:rPr lang="ru-RU" dirty="0" smtClean="0"/>
              <a:t>О глобальной оптимизации</a:t>
            </a:r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827584" y="5734049"/>
            <a:ext cx="7848872" cy="1080120"/>
          </a:xfrm>
        </p:spPr>
        <p:txBody>
          <a:bodyPr/>
          <a:lstStyle/>
          <a:p>
            <a:pPr algn="ctr"/>
            <a:r>
              <a:rPr lang="ru-RU" dirty="0" smtClean="0"/>
              <a:t>Внимание</a:t>
            </a:r>
            <a:r>
              <a:rPr lang="ru-RU" dirty="0"/>
              <a:t>:</a:t>
            </a:r>
            <a:r>
              <a:rPr lang="ru-RU" dirty="0" smtClean="0"/>
              <a:t> тема лекции не совпадает с материалами задач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2936301"/>
            <a:ext cx="2880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 меня просто нет удачных задач на глобальную оптимизацию…</a:t>
            </a:r>
          </a:p>
          <a:p>
            <a:endParaRPr lang="ru-RU" dirty="0"/>
          </a:p>
          <a:p>
            <a:r>
              <a:rPr lang="ru-RU" dirty="0" smtClean="0"/>
              <a:t>А так ли вы хорошо разобрались с оптимизацией локальной?!</a:t>
            </a:r>
            <a:endParaRPr lang="ru-RU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951162" y="150018"/>
            <a:ext cx="619283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>
                <a:sym typeface="Symbol" panose="05050102010706020507" pitchFamily="18" charset="2"/>
              </a:rPr>
              <a:t></a:t>
            </a:r>
            <a:r>
              <a:rPr lang="en-US">
                <a:sym typeface="Symbol" panose="05050102010706020507" pitchFamily="18" charset="2"/>
              </a:rPr>
              <a:t>Ermilov A.Yu. E-mail: sanchik-u@yandex.ru</a:t>
            </a:r>
            <a:endParaRPr lang="ru-RU">
              <a:sym typeface="Symbol" panose="05050102010706020507" pitchFamily="18" charset="2"/>
            </a:endParaRP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4434061" cy="3184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6696744" cy="1216025"/>
          </a:xfrm>
        </p:spPr>
        <p:txBody>
          <a:bodyPr/>
          <a:lstStyle/>
          <a:p>
            <a:r>
              <a:rPr lang="ru-RU" dirty="0" smtClean="0"/>
              <a:t>Алгоритм Метрополиса</a:t>
            </a:r>
            <a:br>
              <a:rPr lang="ru-RU" dirty="0" smtClean="0"/>
            </a:br>
            <a:r>
              <a:rPr lang="ru-RU" sz="2800" dirty="0" smtClean="0"/>
              <a:t>(</a:t>
            </a:r>
            <a:r>
              <a:rPr lang="ru-RU" sz="2800" dirty="0"/>
              <a:t>Имитация </a:t>
            </a:r>
            <a:r>
              <a:rPr lang="ru-RU" sz="2800" dirty="0" smtClean="0"/>
              <a:t>отжига)</a:t>
            </a:r>
            <a:endParaRPr lang="ru-RU" sz="2800" dirty="0"/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594234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588224" y="1675211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Введем </a:t>
            </a:r>
            <a:r>
              <a:rPr lang="en-US" dirty="0" err="1" smtClean="0"/>
              <a:t>kT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ru-RU" dirty="0" smtClean="0"/>
              <a:t>задается температура)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572092" y="2653319"/>
            <a:ext cx="2160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Последовательность поиска 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,…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/>
              <a:t> </a:t>
            </a:r>
            <a:r>
              <a:rPr lang="ru-RU" dirty="0" smtClean="0"/>
              <a:t>регулируется вероятностью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04156" y="4379022"/>
                <a:ext cx="4167936" cy="1012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ru-RU" b="0" i="1" smtClean="0">
                                    <a:latin typeface="Cambria Math"/>
                                  </a:rPr>
                                  <m:t>                    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∆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𝐸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𝑘𝑇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&gt;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156" y="4379022"/>
                <a:ext cx="4167936" cy="1012072"/>
              </a:xfrm>
              <a:prstGeom prst="rect">
                <a:avLst/>
              </a:prstGeom>
              <a:blipFill rotWithShape="0">
                <a:blip r:embed="rId3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4-конечная звезда 3"/>
          <p:cNvSpPr/>
          <p:nvPr/>
        </p:nvSpPr>
        <p:spPr>
          <a:xfrm>
            <a:off x="4067944" y="2780928"/>
            <a:ext cx="216024" cy="144016"/>
          </a:xfrm>
          <a:prstGeom prst="star4">
            <a:avLst/>
          </a:prstGeom>
          <a:solidFill>
            <a:srgbClr val="2AC4FA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4-конечная звезда 12"/>
          <p:cNvSpPr/>
          <p:nvPr/>
        </p:nvSpPr>
        <p:spPr>
          <a:xfrm>
            <a:off x="3347864" y="2454525"/>
            <a:ext cx="216024" cy="144016"/>
          </a:xfrm>
          <a:prstGeom prst="star4">
            <a:avLst/>
          </a:prstGeom>
          <a:solidFill>
            <a:srgbClr val="2AC4FA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4-конечная звезда 13"/>
          <p:cNvSpPr/>
          <p:nvPr/>
        </p:nvSpPr>
        <p:spPr>
          <a:xfrm>
            <a:off x="3239852" y="3012620"/>
            <a:ext cx="216024" cy="144016"/>
          </a:xfrm>
          <a:prstGeom prst="star4">
            <a:avLst/>
          </a:prstGeom>
          <a:solidFill>
            <a:srgbClr val="2AC4FA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4-конечная звезда 14"/>
          <p:cNvSpPr/>
          <p:nvPr/>
        </p:nvSpPr>
        <p:spPr>
          <a:xfrm>
            <a:off x="5508104" y="2149630"/>
            <a:ext cx="216024" cy="144016"/>
          </a:xfrm>
          <a:prstGeom prst="star4">
            <a:avLst/>
          </a:prstGeom>
          <a:solidFill>
            <a:srgbClr val="2AC4FA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4-конечная звезда 15"/>
          <p:cNvSpPr/>
          <p:nvPr/>
        </p:nvSpPr>
        <p:spPr>
          <a:xfrm>
            <a:off x="1403648" y="3106619"/>
            <a:ext cx="216024" cy="144016"/>
          </a:xfrm>
          <a:prstGeom prst="star4">
            <a:avLst/>
          </a:prstGeom>
          <a:solidFill>
            <a:srgbClr val="2AC4FA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4-конечная звезда 16"/>
          <p:cNvSpPr/>
          <p:nvPr/>
        </p:nvSpPr>
        <p:spPr>
          <a:xfrm>
            <a:off x="2480269" y="4292220"/>
            <a:ext cx="216024" cy="144016"/>
          </a:xfrm>
          <a:prstGeom prst="star4">
            <a:avLst/>
          </a:prstGeom>
          <a:solidFill>
            <a:srgbClr val="2AC4FA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555684" y="6216023"/>
            <a:ext cx="819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«температура»</a:t>
            </a:r>
            <a:r>
              <a:rPr lang="ru-RU" dirty="0" smtClean="0"/>
              <a:t> - параметр алгоритма -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сначала повышается, потом понижается и система оказывается в глобальном минимуме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808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63" y="1726009"/>
            <a:ext cx="5952901" cy="436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80920" cy="1216025"/>
          </a:xfrm>
        </p:spPr>
        <p:txBody>
          <a:bodyPr/>
          <a:lstStyle/>
          <a:p>
            <a:r>
              <a:rPr lang="ru-RU" sz="3200" dirty="0" smtClean="0"/>
              <a:t>Модифицированный метод отжига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375764" y="1701299"/>
            <a:ext cx="2660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Системе бывает трудно перескочить через </a:t>
            </a:r>
            <a:r>
              <a:rPr lang="ru-RU" dirty="0" smtClean="0">
                <a:solidFill>
                  <a:srgbClr val="FF0000"/>
                </a:solidFill>
              </a:rPr>
              <a:t>узкий</a:t>
            </a:r>
            <a:r>
              <a:rPr lang="ru-RU" dirty="0" smtClean="0"/>
              <a:t>, но </a:t>
            </a:r>
            <a:r>
              <a:rPr lang="ru-RU" dirty="0" smtClean="0">
                <a:solidFill>
                  <a:srgbClr val="FF0000"/>
                </a:solidFill>
              </a:rPr>
              <a:t>высокий барьер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07874" y="2968782"/>
            <a:ext cx="25566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Вместо энергий самих структур подставляются энергии локальных минимумов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4-конечная звезда 3"/>
          <p:cNvSpPr/>
          <p:nvPr/>
        </p:nvSpPr>
        <p:spPr>
          <a:xfrm>
            <a:off x="4162214" y="2780928"/>
            <a:ext cx="216024" cy="144016"/>
          </a:xfrm>
          <a:prstGeom prst="star4">
            <a:avLst/>
          </a:prstGeom>
          <a:solidFill>
            <a:srgbClr val="2AC4FA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4-конечная звезда 12"/>
          <p:cNvSpPr/>
          <p:nvPr/>
        </p:nvSpPr>
        <p:spPr>
          <a:xfrm>
            <a:off x="3366718" y="2454525"/>
            <a:ext cx="216024" cy="144016"/>
          </a:xfrm>
          <a:prstGeom prst="star4">
            <a:avLst/>
          </a:prstGeom>
          <a:solidFill>
            <a:srgbClr val="2AC4FA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4-конечная звезда 13"/>
          <p:cNvSpPr/>
          <p:nvPr/>
        </p:nvSpPr>
        <p:spPr>
          <a:xfrm>
            <a:off x="3239852" y="3012620"/>
            <a:ext cx="216024" cy="144016"/>
          </a:xfrm>
          <a:prstGeom prst="star4">
            <a:avLst/>
          </a:prstGeom>
          <a:solidFill>
            <a:srgbClr val="2AC4FA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4-конечная звезда 14"/>
          <p:cNvSpPr/>
          <p:nvPr/>
        </p:nvSpPr>
        <p:spPr>
          <a:xfrm>
            <a:off x="5508104" y="2196765"/>
            <a:ext cx="216024" cy="144016"/>
          </a:xfrm>
          <a:prstGeom prst="star4">
            <a:avLst/>
          </a:prstGeom>
          <a:solidFill>
            <a:srgbClr val="2AC4FA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4-конечная звезда 15"/>
          <p:cNvSpPr/>
          <p:nvPr/>
        </p:nvSpPr>
        <p:spPr>
          <a:xfrm>
            <a:off x="1384794" y="3106619"/>
            <a:ext cx="216024" cy="144016"/>
          </a:xfrm>
          <a:prstGeom prst="star4">
            <a:avLst/>
          </a:prstGeom>
          <a:solidFill>
            <a:srgbClr val="2AC4FA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4-конечная звезда 16"/>
          <p:cNvSpPr/>
          <p:nvPr/>
        </p:nvSpPr>
        <p:spPr>
          <a:xfrm>
            <a:off x="2480269" y="4292220"/>
            <a:ext cx="216024" cy="144016"/>
          </a:xfrm>
          <a:prstGeom prst="star4">
            <a:avLst/>
          </a:prstGeom>
          <a:solidFill>
            <a:srgbClr val="2AC4FA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13" idx="2"/>
          </p:cNvCxnSpPr>
          <p:nvPr/>
        </p:nvCxnSpPr>
        <p:spPr>
          <a:xfrm>
            <a:off x="3474730" y="2598541"/>
            <a:ext cx="0" cy="9744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6" idx="2"/>
          </p:cNvCxnSpPr>
          <p:nvPr/>
        </p:nvCxnSpPr>
        <p:spPr>
          <a:xfrm>
            <a:off x="1492806" y="3250635"/>
            <a:ext cx="0" cy="16790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7" idx="0"/>
          </p:cNvCxnSpPr>
          <p:nvPr/>
        </p:nvCxnSpPr>
        <p:spPr>
          <a:xfrm>
            <a:off x="2588281" y="4292220"/>
            <a:ext cx="0" cy="6528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4" idx="2"/>
          </p:cNvCxnSpPr>
          <p:nvPr/>
        </p:nvCxnSpPr>
        <p:spPr>
          <a:xfrm>
            <a:off x="3347864" y="3156636"/>
            <a:ext cx="0" cy="4163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4" idx="2"/>
          </p:cNvCxnSpPr>
          <p:nvPr/>
        </p:nvCxnSpPr>
        <p:spPr>
          <a:xfrm>
            <a:off x="4270226" y="2924944"/>
            <a:ext cx="0" cy="876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5616116" y="2340781"/>
            <a:ext cx="0" cy="4401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9398" y="4509120"/>
            <a:ext cx="34563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Другими словами, ППЭ заменяется кусочно постоянной функцией; алгоритм сходится быстрее, но предполагает дополнительную работу 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84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560840" cy="1216025"/>
          </a:xfrm>
        </p:spPr>
        <p:txBody>
          <a:bodyPr/>
          <a:lstStyle/>
          <a:p>
            <a:r>
              <a:rPr lang="ru-RU" dirty="0" smtClean="0"/>
              <a:t>Алгоритм имитации отжига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812526"/>
            <a:ext cx="2556284" cy="369332"/>
          </a:xfrm>
          <a:prstGeom prst="rect">
            <a:avLst/>
          </a:prstGeom>
          <a:solidFill>
            <a:srgbClr val="2AC4FA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RUNTYP=GLOBOP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211960" y="1812526"/>
            <a:ext cx="281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Монте-Карло</a:t>
            </a:r>
            <a:r>
              <a:rPr lang="en-US" dirty="0" smtClean="0"/>
              <a:t>&amp;</a:t>
            </a:r>
            <a:r>
              <a:rPr lang="ru-RU" dirty="0" smtClean="0"/>
              <a:t>Отжиг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552" y="5554106"/>
            <a:ext cx="819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Есть модельный пример </a:t>
            </a:r>
            <a:r>
              <a:rPr lang="ru-RU" dirty="0" smtClean="0"/>
              <a:t>с оптимизацией молекулы воды в поле двух эффективных фрагментов воды. Пока не будем…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043608" y="2564904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Но только в приближении </a:t>
            </a:r>
            <a:r>
              <a:rPr lang="en-US" dirty="0" smtClean="0"/>
              <a:t>EFP(</a:t>
            </a:r>
            <a:r>
              <a:rPr lang="ru-RU" dirty="0" smtClean="0"/>
              <a:t>эффективные фрагменты) это надо ведь внятно рассказать про сам подход </a:t>
            </a:r>
            <a:r>
              <a:rPr lang="en-US" dirty="0" smtClean="0"/>
              <a:t>EFP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861048"/>
            <a:ext cx="45434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303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Вместо завершения</a:t>
            </a:r>
            <a:r>
              <a:rPr lang="ru-RU" dirty="0" smtClean="0">
                <a:sym typeface="Wingdings"/>
              </a:rPr>
              <a:t>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412704"/>
          </a:xfrm>
        </p:spPr>
        <p:txBody>
          <a:bodyPr/>
          <a:lstStyle/>
          <a:p>
            <a:r>
              <a:rPr lang="ru-RU" sz="2400" dirty="0" smtClean="0"/>
              <a:t>Стратегия </a:t>
            </a:r>
            <a:r>
              <a:rPr lang="ru-RU" sz="2400" dirty="0"/>
              <a:t>сбора меда медоносными пчелами в </a:t>
            </a:r>
            <a:r>
              <a:rPr lang="ru-RU" sz="2400" dirty="0" smtClean="0"/>
              <a:t>природе (Алгоритм </a:t>
            </a:r>
            <a:r>
              <a:rPr lang="ru-RU" sz="2400" dirty="0"/>
              <a:t>пчелиной </a:t>
            </a:r>
            <a:r>
              <a:rPr lang="ru-RU" sz="2400" dirty="0" smtClean="0"/>
              <a:t>колонии,</a:t>
            </a:r>
            <a:r>
              <a:rPr lang="ru-RU" sz="2400" dirty="0"/>
              <a:t> Предложен Д. </a:t>
            </a:r>
            <a:r>
              <a:rPr lang="ru-RU" sz="2400" dirty="0" err="1"/>
              <a:t>Карабога</a:t>
            </a:r>
            <a:r>
              <a:rPr lang="ru-RU" sz="2400" dirty="0"/>
              <a:t> в 2005 </a:t>
            </a:r>
            <a:r>
              <a:rPr lang="ru-RU" sz="2400" dirty="0" smtClean="0"/>
              <a:t>г)</a:t>
            </a:r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 smtClean="0"/>
              <a:t>Обычно </a:t>
            </a:r>
            <a:r>
              <a:rPr lang="ru-RU" sz="1600" dirty="0"/>
              <a:t>он включает в себя начальную разведку и последующую работу пчел улья. При инициализации (начальной разведке) производится выполнение разведки пространства признаков с целью определения   его наиболее перспективных точек с наилучшими значениями целевой </a:t>
            </a:r>
            <a:r>
              <a:rPr lang="ru-RU" sz="1600" dirty="0" smtClean="0"/>
              <a:t>функции, </a:t>
            </a:r>
            <a:r>
              <a:rPr lang="ru-RU" sz="1600" dirty="0"/>
              <a:t>которые запоминаются в </a:t>
            </a:r>
            <a:r>
              <a:rPr lang="ru-RU" sz="1600" dirty="0" smtClean="0"/>
              <a:t>улье.</a:t>
            </a:r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ru-RU" sz="1600" dirty="0"/>
              <a:t>После этого в окрестностях выбранных точек производится локальная разведка в пределах заданного радиуса разведки   с целью попытки уточнения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289915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ctrTitle"/>
          </p:nvPr>
        </p:nvSpPr>
        <p:spPr>
          <a:xfrm>
            <a:off x="107504" y="404664"/>
            <a:ext cx="9036496" cy="1957536"/>
          </a:xfrm>
        </p:spPr>
        <p:txBody>
          <a:bodyPr/>
          <a:lstStyle/>
          <a:p>
            <a:pPr algn="ctr"/>
            <a:r>
              <a:rPr lang="en-US" dirty="0" smtClean="0"/>
              <a:t>Appendix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</a:t>
            </a:r>
            <a:r>
              <a:rPr lang="ru-RU" dirty="0" smtClean="0"/>
              <a:t>Демонстрация задачи:</a:t>
            </a:r>
            <a:br>
              <a:rPr lang="ru-RU" dirty="0" smtClean="0"/>
            </a:br>
            <a:r>
              <a:rPr lang="ru-RU" dirty="0" smtClean="0"/>
              <a:t>изомеры </a:t>
            </a:r>
            <a:r>
              <a:rPr lang="en-US" dirty="0" smtClean="0"/>
              <a:t>HCOOOH </a:t>
            </a:r>
            <a:r>
              <a:rPr lang="ru-RU" dirty="0" smtClean="0"/>
              <a:t>(</a:t>
            </a:r>
            <a:r>
              <a:rPr lang="en-US" dirty="0" err="1" smtClean="0"/>
              <a:t>cis</a:t>
            </a:r>
            <a:r>
              <a:rPr lang="en-US" dirty="0" smtClean="0"/>
              <a:t>-trans</a:t>
            </a:r>
            <a:r>
              <a:rPr lang="ru-RU" dirty="0" smtClean="0"/>
              <a:t>)</a:t>
            </a:r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827584" y="5013176"/>
            <a:ext cx="7848872" cy="1600200"/>
          </a:xfrm>
        </p:spPr>
        <p:txBody>
          <a:bodyPr/>
          <a:lstStyle/>
          <a:p>
            <a:r>
              <a:rPr lang="ru-RU" dirty="0" smtClean="0"/>
              <a:t>Главное: файлы надо сделать самим!</a:t>
            </a:r>
            <a:endParaRPr lang="ru-RU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96952"/>
            <a:ext cx="2840881" cy="1797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Двойная стрелка влево/вправо 2"/>
          <p:cNvSpPr/>
          <p:nvPr/>
        </p:nvSpPr>
        <p:spPr>
          <a:xfrm>
            <a:off x="3131840" y="3403087"/>
            <a:ext cx="1800200" cy="792088"/>
          </a:xfrm>
          <a:prstGeom prst="leftRightArrow">
            <a:avLst/>
          </a:prstGeom>
          <a:solidFill>
            <a:srgbClr val="2AC4FA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253" y="2935035"/>
            <a:ext cx="4066211" cy="164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5589240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Между нами, задача еще пилотная, </a:t>
            </a:r>
            <a:r>
              <a:rPr lang="ru-RU" dirty="0" smtClean="0">
                <a:solidFill>
                  <a:srgbClr val="FF0000"/>
                </a:solidFill>
              </a:rPr>
              <a:t>опробуется</a:t>
            </a:r>
            <a:r>
              <a:rPr lang="ru-RU" dirty="0" smtClean="0"/>
              <a:t> на вас </a:t>
            </a:r>
            <a:r>
              <a:rPr lang="ru-RU" dirty="0" smtClean="0">
                <a:sym typeface="Wingdings"/>
              </a:rPr>
              <a:t></a:t>
            </a:r>
            <a:endParaRPr lang="ru-RU" dirty="0" smtClean="0"/>
          </a:p>
          <a:p>
            <a:r>
              <a:rPr lang="ru-RU" dirty="0" smtClean="0"/>
              <a:t>В файле </a:t>
            </a:r>
            <a:r>
              <a:rPr lang="en-US" dirty="0" smtClean="0"/>
              <a:t>read.me</a:t>
            </a:r>
            <a:r>
              <a:rPr lang="ru-RU" dirty="0" smtClean="0"/>
              <a:t> еще задачи, которые можно попробовать</a:t>
            </a:r>
            <a:endParaRPr lang="ru-RU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951162" y="150018"/>
            <a:ext cx="619283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>
                <a:sym typeface="Symbol" panose="05050102010706020507" pitchFamily="18" charset="2"/>
              </a:rPr>
              <a:t></a:t>
            </a:r>
            <a:r>
              <a:rPr lang="en-US">
                <a:sym typeface="Symbol" panose="05050102010706020507" pitchFamily="18" charset="2"/>
              </a:rPr>
              <a:t>Ermilov A.Yu. E-mail: sanchik-u@yandex.ru</a:t>
            </a:r>
            <a:endParaRPr lang="ru-RU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9932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Хитринка задачи: </a:t>
            </a:r>
            <a:r>
              <a:rPr lang="ru-RU" dirty="0" err="1" smtClean="0"/>
              <a:t>пероксидная</a:t>
            </a:r>
            <a:r>
              <a:rPr lang="ru-RU" dirty="0" smtClean="0"/>
              <a:t> группировка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6738" y="1752600"/>
            <a:ext cx="4581326" cy="4267200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/>
              <a:t>Все помнят структуры перекиси </a:t>
            </a:r>
            <a:r>
              <a:rPr lang="en-US" sz="2800" dirty="0" smtClean="0"/>
              <a:t>H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O</a:t>
            </a:r>
            <a:r>
              <a:rPr lang="en-US" sz="2800" baseline="-25000" dirty="0" smtClean="0"/>
              <a:t>2</a:t>
            </a:r>
            <a:endParaRPr lang="ru-RU" sz="2800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43592"/>
            <a:ext cx="3498105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5445224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&lt;HOOH </a:t>
            </a:r>
            <a:r>
              <a:rPr lang="en-US" dirty="0" smtClean="0">
                <a:sym typeface="Symbol"/>
              </a:rPr>
              <a:t> 100</a:t>
            </a:r>
            <a:r>
              <a:rPr lang="en-US" baseline="30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 </a:t>
            </a:r>
            <a:r>
              <a:rPr lang="ru-RU" dirty="0" smtClean="0">
                <a:sym typeface="Symbol"/>
              </a:rPr>
              <a:t>строение неплоское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 bwMode="auto">
          <a:xfrm>
            <a:off x="4788024" y="1772816"/>
            <a:ext cx="4293294" cy="416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ru-RU" sz="2800" dirty="0" smtClean="0"/>
              <a:t>А </a:t>
            </a:r>
            <a:r>
              <a:rPr lang="ru-RU" sz="2800" dirty="0" err="1" smtClean="0"/>
              <a:t>пероксомуравьиная</a:t>
            </a:r>
            <a:r>
              <a:rPr lang="ru-RU" sz="2800" dirty="0" smtClean="0"/>
              <a:t> кислота </a:t>
            </a:r>
            <a:r>
              <a:rPr lang="en-US" sz="2800" dirty="0" smtClean="0"/>
              <a:t>(HCOOOH)</a:t>
            </a:r>
            <a:endParaRPr lang="ru-RU" sz="2800" dirty="0"/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843593"/>
            <a:ext cx="3755860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847223"/>
            <a:ext cx="3755860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37336" y="5246469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плоская. Стабилизирована внутримолекулярной </a:t>
            </a:r>
          </a:p>
          <a:p>
            <a:pPr algn="ctr"/>
            <a:r>
              <a:rPr lang="ru-RU" dirty="0" smtClean="0"/>
              <a:t>водородной связью </a:t>
            </a:r>
            <a:r>
              <a:rPr lang="en-US" dirty="0" smtClean="0"/>
              <a:t>O…H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619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04800"/>
            <a:ext cx="8640960" cy="1216025"/>
          </a:xfrm>
        </p:spPr>
        <p:txBody>
          <a:bodyPr/>
          <a:lstStyle/>
          <a:p>
            <a:r>
              <a:rPr lang="ru-RU" dirty="0" smtClean="0"/>
              <a:t>Поэтому существует два изомера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6738" y="1752600"/>
            <a:ext cx="4293294" cy="42672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Плоский – основной</a:t>
            </a:r>
          </a:p>
          <a:p>
            <a:pPr marL="0" indent="0" algn="ctr">
              <a:buNone/>
            </a:pPr>
            <a:r>
              <a:rPr lang="ru-RU" dirty="0" smtClean="0"/>
              <a:t>(«</a:t>
            </a:r>
            <a:r>
              <a:rPr lang="en-US" dirty="0" err="1" smtClean="0"/>
              <a:t>cis</a:t>
            </a:r>
            <a:r>
              <a:rPr lang="ru-RU" dirty="0" smtClean="0"/>
              <a:t>»)</a:t>
            </a:r>
            <a:endParaRPr lang="ru-RU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96952"/>
            <a:ext cx="4434276" cy="2805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 bwMode="auto">
          <a:xfrm>
            <a:off x="4815210" y="1844824"/>
            <a:ext cx="4293294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ru-RU" dirty="0" smtClean="0"/>
              <a:t>«</a:t>
            </a:r>
            <a:r>
              <a:rPr lang="en-US" dirty="0" smtClean="0"/>
              <a:t>Trans</a:t>
            </a:r>
            <a:r>
              <a:rPr lang="ru-RU" dirty="0" smtClean="0"/>
              <a:t>» </a:t>
            </a:r>
            <a:r>
              <a:rPr lang="ru-RU" sz="2400" dirty="0" smtClean="0"/>
              <a:t>– более </a:t>
            </a:r>
            <a:r>
              <a:rPr lang="ru-RU" sz="2400" dirty="0" err="1" smtClean="0"/>
              <a:t>высоколежащий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84168" y="3501008"/>
            <a:ext cx="2664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?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63208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04800"/>
            <a:ext cx="8568952" cy="1216025"/>
          </a:xfrm>
        </p:spPr>
        <p:txBody>
          <a:bodyPr/>
          <a:lstStyle/>
          <a:p>
            <a:pPr algn="ctr"/>
            <a:r>
              <a:rPr lang="ru-RU" dirty="0" smtClean="0"/>
              <a:t>Умная картинка</a:t>
            </a:r>
            <a:br>
              <a:rPr lang="ru-RU" dirty="0" smtClean="0"/>
            </a:br>
            <a:r>
              <a:rPr lang="ru-RU" sz="3200" i="1" dirty="0" smtClean="0"/>
              <a:t>(мы так далеко забираться не будем)</a:t>
            </a:r>
            <a:endParaRPr lang="ru-RU" sz="3200" i="1" dirty="0"/>
          </a:p>
        </p:txBody>
      </p:sp>
      <p:pic>
        <p:nvPicPr>
          <p:cNvPr id="675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6210897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95536" y="6165304"/>
            <a:ext cx="7928774" cy="646331"/>
          </a:xfrm>
          <a:prstGeom prst="rect">
            <a:avLst/>
          </a:prstGeom>
          <a:solidFill>
            <a:srgbClr val="2AC4FA">
              <a:alpha val="15000"/>
            </a:srgb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ru-RU" dirty="0"/>
              <a:t>Зависимость энергии от </a:t>
            </a:r>
            <a:r>
              <a:rPr lang="ru-RU" dirty="0" smtClean="0"/>
              <a:t>угла и расчет колебательных уровней, </a:t>
            </a:r>
          </a:p>
          <a:p>
            <a:pPr algn="ctr"/>
            <a:r>
              <a:rPr lang="ru-RU" dirty="0" smtClean="0"/>
              <a:t>оценка </a:t>
            </a:r>
            <a:r>
              <a:rPr lang="ru-RU" dirty="0" err="1" smtClean="0"/>
              <a:t>туннелирования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491880" y="2340503"/>
            <a:ext cx="1512168" cy="1224136"/>
          </a:xfrm>
          <a:prstGeom prst="ellipse">
            <a:avLst/>
          </a:prstGeom>
          <a:solidFill>
            <a:srgbClr val="2AC4FA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55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Задача-минимум рассчитать энергии изомеров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916832"/>
            <a:ext cx="8496944" cy="4052664"/>
          </a:xfrm>
        </p:spPr>
        <p:txBody>
          <a:bodyPr/>
          <a:lstStyle/>
          <a:p>
            <a:r>
              <a:rPr lang="ru-RU" dirty="0" smtClean="0"/>
              <a:t>Задача – «</a:t>
            </a:r>
            <a:r>
              <a:rPr lang="ru-RU" dirty="0" err="1" smtClean="0"/>
              <a:t>методозависимая</a:t>
            </a:r>
            <a:r>
              <a:rPr lang="ru-RU" dirty="0" smtClean="0"/>
              <a:t>»(сильно):</a:t>
            </a:r>
          </a:p>
          <a:p>
            <a:pPr marL="0" indent="0">
              <a:buNone/>
            </a:pPr>
            <a:r>
              <a:rPr lang="ru-RU" dirty="0">
                <a:sym typeface="Symbol"/>
              </a:rPr>
              <a:t> </a:t>
            </a:r>
            <a:r>
              <a:rPr lang="ru-RU" dirty="0" smtClean="0">
                <a:sym typeface="Symbol"/>
              </a:rPr>
              <a:t> два противодействующих фактора</a:t>
            </a:r>
          </a:p>
          <a:p>
            <a:pPr marL="0" indent="0">
              <a:buNone/>
            </a:pPr>
            <a:r>
              <a:rPr lang="ru-RU" dirty="0" smtClean="0">
                <a:sym typeface="Symbol"/>
              </a:rPr>
              <a:t>Но </a:t>
            </a:r>
            <a:r>
              <a:rPr lang="en-US" dirty="0" smtClean="0">
                <a:sym typeface="Symbol"/>
              </a:rPr>
              <a:t>MP2 </a:t>
            </a:r>
            <a:r>
              <a:rPr lang="ru-RU" dirty="0" smtClean="0">
                <a:sym typeface="Symbol"/>
              </a:rPr>
              <a:t>как минимум («</a:t>
            </a:r>
            <a:r>
              <a:rPr lang="ru-RU" dirty="0" err="1" smtClean="0">
                <a:sym typeface="Symbol"/>
              </a:rPr>
              <a:t>хартрифоковская</a:t>
            </a:r>
            <a:r>
              <a:rPr lang="ru-RU" dirty="0" smtClean="0">
                <a:sym typeface="Symbol"/>
              </a:rPr>
              <a:t>» водородная связь длинная и недостаточно прочная)</a:t>
            </a:r>
          </a:p>
          <a:p>
            <a:pPr marL="0" indent="0">
              <a:buNone/>
            </a:pPr>
            <a:r>
              <a:rPr lang="ru-RU" sz="2700" i="1" dirty="0" smtClean="0">
                <a:solidFill>
                  <a:srgbClr val="FF0000"/>
                </a:solidFill>
                <a:sym typeface="Symbol"/>
              </a:rPr>
              <a:t>Домашний </a:t>
            </a:r>
            <a:r>
              <a:rPr lang="en-US" sz="2700" i="1" dirty="0" smtClean="0">
                <a:solidFill>
                  <a:srgbClr val="FF0000"/>
                </a:solidFill>
                <a:sym typeface="Symbol"/>
              </a:rPr>
              <a:t>timing</a:t>
            </a:r>
            <a:r>
              <a:rPr lang="ru-RU" sz="2700" i="1" dirty="0" smtClean="0">
                <a:solidFill>
                  <a:srgbClr val="FF0000"/>
                </a:solidFill>
                <a:sym typeface="Symbol"/>
              </a:rPr>
              <a:t> – 45 мин на плоский изомер (</a:t>
            </a:r>
            <a:r>
              <a:rPr lang="en-US" sz="2700" i="1" dirty="0" smtClean="0">
                <a:solidFill>
                  <a:srgbClr val="FF0000"/>
                </a:solidFill>
                <a:sym typeface="Symbol"/>
              </a:rPr>
              <a:t>MP2-CC-pvdz, </a:t>
            </a:r>
            <a:r>
              <a:rPr lang="ru-RU" sz="2700" i="1" dirty="0" err="1" smtClean="0">
                <a:solidFill>
                  <a:srgbClr val="FF0000"/>
                </a:solidFill>
                <a:sym typeface="Symbol"/>
              </a:rPr>
              <a:t>оптимизация+частоты</a:t>
            </a:r>
            <a:r>
              <a:rPr lang="ru-RU" sz="2700" i="1" dirty="0" smtClean="0">
                <a:solidFill>
                  <a:srgbClr val="FF0000"/>
                </a:solidFill>
                <a:sym typeface="Symbol"/>
              </a:rPr>
              <a:t>)</a:t>
            </a:r>
          </a:p>
          <a:p>
            <a:pPr marL="0" indent="0">
              <a:buNone/>
            </a:pPr>
            <a:endParaRPr lang="ru-RU" dirty="0" smtClean="0">
              <a:sym typeface="Symbol"/>
            </a:endParaRPr>
          </a:p>
          <a:p>
            <a:pPr marL="0" indent="0" algn="ctr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35696" y="5555301"/>
            <a:ext cx="404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ru-RU" dirty="0">
                <a:sym typeface="Symbol"/>
              </a:rPr>
              <a:t>Только оптимизация – 11 минут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6321535"/>
            <a:ext cx="834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ru-RU" dirty="0" smtClean="0">
                <a:sym typeface="Symbol"/>
              </a:rPr>
              <a:t>Учебное задание </a:t>
            </a:r>
            <a:r>
              <a:rPr lang="en-US" dirty="0" smtClean="0">
                <a:sym typeface="Symbol"/>
              </a:rPr>
              <a:t>MP2-6-31G*</a:t>
            </a:r>
            <a:r>
              <a:rPr lang="ru-RU" dirty="0" smtClean="0">
                <a:sym typeface="Symbol"/>
              </a:rPr>
              <a:t>, без частот, частоты дополнительно</a:t>
            </a:r>
            <a:endParaRPr lang="ru-RU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47481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04800"/>
            <a:ext cx="8352928" cy="1216025"/>
          </a:xfrm>
        </p:spPr>
        <p:txBody>
          <a:bodyPr/>
          <a:lstStyle/>
          <a:p>
            <a:r>
              <a:rPr lang="ru-RU" dirty="0" smtClean="0"/>
              <a:t>Составим стартовую геометрию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ChemCraft</a:t>
            </a:r>
            <a:r>
              <a:rPr lang="en-US" dirty="0" smtClean="0"/>
              <a:t>(</a:t>
            </a:r>
            <a:r>
              <a:rPr lang="ru-RU" dirty="0" smtClean="0"/>
              <a:t>не </a:t>
            </a:r>
            <a:r>
              <a:rPr lang="en-US" dirty="0" smtClean="0"/>
              <a:t>Lite)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3667366" cy="2279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Овал 4"/>
          <p:cNvSpPr/>
          <p:nvPr/>
        </p:nvSpPr>
        <p:spPr>
          <a:xfrm>
            <a:off x="962364" y="2483660"/>
            <a:ext cx="360040" cy="207647"/>
          </a:xfrm>
          <a:prstGeom prst="ellipse">
            <a:avLst/>
          </a:prstGeom>
          <a:solidFill>
            <a:srgbClr val="2AC4FA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1142384" y="2996952"/>
            <a:ext cx="477288" cy="207647"/>
          </a:xfrm>
          <a:prstGeom prst="ellipse">
            <a:avLst/>
          </a:prstGeom>
          <a:solidFill>
            <a:srgbClr val="2AC4FA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765" y="1759558"/>
            <a:ext cx="3425219" cy="3313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Овал 7"/>
          <p:cNvSpPr/>
          <p:nvPr/>
        </p:nvSpPr>
        <p:spPr>
          <a:xfrm>
            <a:off x="5552404" y="2996952"/>
            <a:ext cx="162302" cy="207647"/>
          </a:xfrm>
          <a:prstGeom prst="ellipse">
            <a:avLst/>
          </a:prstGeom>
          <a:solidFill>
            <a:srgbClr val="2AC4FA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6948264" y="3482536"/>
            <a:ext cx="216024" cy="211906"/>
          </a:xfrm>
          <a:prstGeom prst="ellipse">
            <a:avLst/>
          </a:prstGeom>
          <a:solidFill>
            <a:srgbClr val="2AC4FA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804248" y="3817362"/>
            <a:ext cx="1800200" cy="1077218"/>
          </a:xfrm>
          <a:prstGeom prst="rect">
            <a:avLst/>
          </a:prstGeom>
          <a:solidFill>
            <a:srgbClr val="2AC4FA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Самое трудное – научить пользоваться мышкой</a:t>
            </a:r>
            <a:r>
              <a:rPr lang="ru-RU" sz="1600" dirty="0" smtClean="0">
                <a:sym typeface="Wingdings"/>
              </a:rPr>
              <a:t></a:t>
            </a:r>
            <a:endParaRPr lang="ru-RU" sz="1600" dirty="0"/>
          </a:p>
        </p:txBody>
      </p:sp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892" y="5160417"/>
            <a:ext cx="2664296" cy="166321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06818" y="5593595"/>
            <a:ext cx="1800200" cy="584775"/>
          </a:xfrm>
          <a:prstGeom prst="rect">
            <a:avLst/>
          </a:prstGeom>
          <a:solidFill>
            <a:srgbClr val="2AC4FA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Короче, так как-то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691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4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Так ли просто найти наиболее стабильный изомер?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3116560"/>
          </a:xfrm>
        </p:spPr>
        <p:txBody>
          <a:bodyPr/>
          <a:lstStyle/>
          <a:p>
            <a:r>
              <a:rPr lang="en-US" sz="2400" dirty="0" smtClean="0"/>
              <a:t>NH</a:t>
            </a:r>
            <a:r>
              <a:rPr lang="en-US" sz="2400" baseline="-25000" dirty="0" smtClean="0"/>
              <a:t>3</a:t>
            </a:r>
          </a:p>
          <a:p>
            <a:r>
              <a:rPr lang="ru-RU" sz="2400" dirty="0" smtClean="0"/>
              <a:t>Бутан – изобутан (но еще </a:t>
            </a:r>
            <a:r>
              <a:rPr lang="ru-RU" sz="2400" dirty="0" err="1" smtClean="0"/>
              <a:t>конформации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Пентан – </a:t>
            </a:r>
            <a:r>
              <a:rPr lang="ru-RU" sz="2400" dirty="0" err="1" smtClean="0"/>
              <a:t>изопентан</a:t>
            </a:r>
            <a:r>
              <a:rPr lang="ru-RU" sz="2400" dirty="0" smtClean="0"/>
              <a:t> (2-метил-бутан), </a:t>
            </a:r>
            <a:r>
              <a:rPr lang="ru-RU" sz="2400" dirty="0" err="1" smtClean="0"/>
              <a:t>неопентан</a:t>
            </a:r>
            <a:r>
              <a:rPr lang="ru-RU" sz="2400" dirty="0" smtClean="0"/>
              <a:t> (2,2-диметилпропан)</a:t>
            </a:r>
          </a:p>
          <a:p>
            <a:r>
              <a:rPr lang="ru-RU" sz="2400" dirty="0" smtClean="0"/>
              <a:t>Число изомеров и </a:t>
            </a:r>
            <a:r>
              <a:rPr lang="ru-RU" sz="2400" dirty="0" err="1" smtClean="0"/>
              <a:t>конформеров</a:t>
            </a:r>
            <a:r>
              <a:rPr lang="ru-RU" sz="2400" dirty="0" smtClean="0"/>
              <a:t> растет стремительно!</a:t>
            </a:r>
          </a:p>
          <a:p>
            <a:pPr marL="0" indent="0">
              <a:buNone/>
            </a:pPr>
            <a:r>
              <a:rPr lang="ru-RU" dirty="0" smtClean="0"/>
              <a:t>Это число локальных минимумов!!!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 bwMode="auto">
          <a:xfrm>
            <a:off x="611560" y="4941168"/>
            <a:ext cx="8001000" cy="1244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Это про валентные взаимодействия… А </a:t>
            </a:r>
            <a:r>
              <a:rPr lang="en-US" sz="2400" dirty="0" smtClean="0"/>
              <a:t>(H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O)</a:t>
            </a:r>
            <a:r>
              <a:rPr lang="en-US" sz="2400" baseline="-25000" dirty="0" smtClean="0"/>
              <a:t>38, </a:t>
            </a:r>
            <a:r>
              <a:rPr lang="en-US" sz="2400" dirty="0" smtClean="0"/>
              <a:t>Ar</a:t>
            </a:r>
            <a:r>
              <a:rPr lang="en-US" sz="2400" baseline="-25000" dirty="0" smtClean="0"/>
              <a:t>19 </a:t>
            </a:r>
            <a:r>
              <a:rPr lang="en-US" sz="2400" dirty="0" smtClean="0"/>
              <a:t>–</a:t>
            </a:r>
            <a:r>
              <a:rPr lang="ru-RU" sz="2400" dirty="0" smtClean="0"/>
              <a:t> счет минимумов идет на миллиарды (и не только)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59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Заодно потренируемся на </a:t>
            </a:r>
            <a:r>
              <a:rPr lang="en-US" dirty="0" err="1" smtClean="0"/>
              <a:t>ChemCraft</a:t>
            </a:r>
            <a:r>
              <a:rPr lang="en-US" dirty="0" smtClean="0"/>
              <a:t>-</a:t>
            </a:r>
            <a:r>
              <a:rPr lang="ru-RU" dirty="0" smtClean="0"/>
              <a:t>е, поучимся…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6738" y="1752600"/>
            <a:ext cx="2205062" cy="52427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Помечаем</a:t>
            </a:r>
            <a:endParaRPr lang="ru-RU" dirty="0"/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3243493" cy="2139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1979712" y="2276872"/>
            <a:ext cx="936104" cy="648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1979712" y="2276872"/>
            <a:ext cx="1368152" cy="15121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791502"/>
            <a:ext cx="4041528" cy="2696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Овал 14"/>
          <p:cNvSpPr/>
          <p:nvPr/>
        </p:nvSpPr>
        <p:spPr>
          <a:xfrm>
            <a:off x="4644008" y="2753220"/>
            <a:ext cx="2448272" cy="172913"/>
          </a:xfrm>
          <a:prstGeom prst="ellipse">
            <a:avLst/>
          </a:prstGeom>
          <a:solidFill>
            <a:srgbClr val="2AC4FA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901" y="3421217"/>
            <a:ext cx="648072" cy="95849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3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2" y="4725144"/>
            <a:ext cx="3062114" cy="186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55053" y="5334221"/>
            <a:ext cx="5064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Задачу можно делать многими способами…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222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 animBg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Заодно поучимся </a:t>
            </a:r>
            <a:r>
              <a:rPr lang="en-US" dirty="0" err="1" smtClean="0"/>
              <a:t>ChemCraft</a:t>
            </a:r>
            <a:r>
              <a:rPr lang="en-US" dirty="0" smtClean="0"/>
              <a:t>-</a:t>
            </a:r>
            <a:r>
              <a:rPr lang="ru-RU" dirty="0" smtClean="0"/>
              <a:t>у</a:t>
            </a:r>
            <a:endParaRPr lang="ru-RU" dirty="0"/>
          </a:p>
        </p:txBody>
      </p:sp>
      <p:pic>
        <p:nvPicPr>
          <p:cNvPr id="6963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3062114" cy="186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915783" y="5661248"/>
            <a:ext cx="506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Ну вы поняли, все сделалось</a:t>
            </a:r>
            <a:endParaRPr lang="ru-RU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085" y="1647639"/>
            <a:ext cx="4829013" cy="313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Овал 13"/>
          <p:cNvSpPr/>
          <p:nvPr/>
        </p:nvSpPr>
        <p:spPr>
          <a:xfrm>
            <a:off x="4527700" y="3905348"/>
            <a:ext cx="288032" cy="207647"/>
          </a:xfrm>
          <a:prstGeom prst="ellipse">
            <a:avLst/>
          </a:prstGeom>
          <a:solidFill>
            <a:srgbClr val="2AC4FA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6387073" y="4265395"/>
            <a:ext cx="288032" cy="207647"/>
          </a:xfrm>
          <a:prstGeom prst="ellipse">
            <a:avLst/>
          </a:prstGeom>
          <a:solidFill>
            <a:srgbClr val="2AC4FA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65144"/>
            <a:ext cx="3024336" cy="29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455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сохраним координаты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399097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Овал 4"/>
          <p:cNvSpPr/>
          <p:nvPr/>
        </p:nvSpPr>
        <p:spPr>
          <a:xfrm>
            <a:off x="3563888" y="2322406"/>
            <a:ext cx="720080" cy="314506"/>
          </a:xfrm>
          <a:prstGeom prst="ellipse">
            <a:avLst/>
          </a:prstGeom>
          <a:solidFill>
            <a:srgbClr val="2AC4FA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90578"/>
            <a:ext cx="404812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79712" y="3296236"/>
            <a:ext cx="151216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Можно так</a:t>
            </a:r>
            <a:endParaRPr lang="ru-RU" dirty="0"/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28" y="3707431"/>
            <a:ext cx="3745183" cy="3092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Овал 8"/>
          <p:cNvSpPr/>
          <p:nvPr/>
        </p:nvSpPr>
        <p:spPr>
          <a:xfrm>
            <a:off x="340528" y="3933055"/>
            <a:ext cx="360040" cy="218967"/>
          </a:xfrm>
          <a:prstGeom prst="ellipse">
            <a:avLst/>
          </a:prstGeom>
          <a:solidFill>
            <a:srgbClr val="2AC4FA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46354" y="5373216"/>
            <a:ext cx="3793597" cy="314506"/>
          </a:xfrm>
          <a:prstGeom prst="ellipse">
            <a:avLst/>
          </a:prstGeom>
          <a:solidFill>
            <a:srgbClr val="2AC4FA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004048" y="5157192"/>
            <a:ext cx="352839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Но менее удобно – нужно удалять строки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69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Ладно, справились:</a:t>
            </a:r>
            <a:br>
              <a:rPr lang="ru-RU" dirty="0" smtClean="0"/>
            </a:br>
            <a:r>
              <a:rPr lang="ru-RU" dirty="0" smtClean="0"/>
              <a:t>вид входного файла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0260" y="1653753"/>
            <a:ext cx="3450162" cy="42672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Непременно: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Вставить колонку названий элементов(можно символов)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Строчку с базисом          Это 6-31 </a:t>
            </a:r>
            <a:r>
              <a:rPr lang="en-US" sz="2400" dirty="0" smtClean="0"/>
              <a:t>G*</a:t>
            </a:r>
            <a:endParaRPr lang="ru-RU" sz="2400" dirty="0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483870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Скругленный прямоугольник 3"/>
          <p:cNvSpPr/>
          <p:nvPr/>
        </p:nvSpPr>
        <p:spPr>
          <a:xfrm>
            <a:off x="408892" y="3419764"/>
            <a:ext cx="3803068" cy="201119"/>
          </a:xfrm>
          <a:prstGeom prst="roundRect">
            <a:avLst/>
          </a:prstGeom>
          <a:solidFill>
            <a:srgbClr val="2AC4FA">
              <a:alpha val="15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85546" y="4725144"/>
            <a:ext cx="252028" cy="808680"/>
          </a:xfrm>
          <a:prstGeom prst="roundRect">
            <a:avLst/>
          </a:prstGeom>
          <a:solidFill>
            <a:srgbClr val="2AC4FA">
              <a:alpha val="15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873764" y="4752852"/>
            <a:ext cx="126014" cy="808680"/>
          </a:xfrm>
          <a:prstGeom prst="roundRect">
            <a:avLst/>
          </a:prstGeom>
          <a:solidFill>
            <a:srgbClr val="2AC4FA">
              <a:alpha val="15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873764" y="5848747"/>
            <a:ext cx="808289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NOTE: </a:t>
            </a:r>
            <a:r>
              <a:rPr lang="ru-RU" dirty="0" smtClean="0"/>
              <a:t>Это заряды ядер и они определяют задачу. </a:t>
            </a:r>
          </a:p>
          <a:p>
            <a:r>
              <a:rPr lang="ru-RU" dirty="0" smtClean="0"/>
              <a:t>Символы и название элементов, вообще говоря, произвольны.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729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9" grpId="0" animBg="1"/>
      <p:bldP spid="10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216025"/>
          </a:xfrm>
        </p:spPr>
        <p:txBody>
          <a:bodyPr/>
          <a:lstStyle/>
          <a:p>
            <a:pPr algn="ctr"/>
            <a:r>
              <a:rPr lang="ru-RU" sz="3200" dirty="0" smtClean="0"/>
              <a:t>Задача рекомендуемая:</a:t>
            </a:r>
            <a:r>
              <a:rPr lang="en-US" sz="3200" dirty="0" smtClean="0"/>
              <a:t> </a:t>
            </a:r>
            <a:r>
              <a:rPr lang="ru-RU" sz="3200" dirty="0" smtClean="0"/>
              <a:t>потренируйтесь с </a:t>
            </a:r>
            <a:r>
              <a:rPr lang="ru-RU" sz="3200" dirty="0" err="1" smtClean="0"/>
              <a:t>изотопрозамещением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Частоты, интерпретация спектра</a:t>
            </a:r>
          </a:p>
          <a:p>
            <a:r>
              <a:rPr lang="ru-RU" dirty="0" err="1" smtClean="0"/>
              <a:t>Изотопозамещение</a:t>
            </a:r>
            <a:r>
              <a:rPr lang="ru-RU" dirty="0" smtClean="0"/>
              <a:t> </a:t>
            </a:r>
            <a:r>
              <a:rPr lang="en-US" dirty="0" smtClean="0"/>
              <a:t>H</a:t>
            </a:r>
            <a:r>
              <a:rPr lang="en-US" dirty="0" smtClean="0">
                <a:sym typeface="Symbol"/>
              </a:rPr>
              <a:t>D</a:t>
            </a:r>
            <a:endParaRPr lang="ru-RU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80928"/>
            <a:ext cx="5366302" cy="4016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45814" y="2780928"/>
            <a:ext cx="3418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Спектр </a:t>
            </a:r>
            <a:r>
              <a:rPr lang="en-US" dirty="0" smtClean="0"/>
              <a:t>HCOOOH </a:t>
            </a:r>
            <a:r>
              <a:rPr lang="ru-RU" dirty="0" smtClean="0"/>
              <a:t> в низкотемпературной матрице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645402" y="3633921"/>
            <a:ext cx="33123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HCOOOH </a:t>
            </a:r>
            <a:r>
              <a:rPr lang="ru-RU" dirty="0" smtClean="0"/>
              <a:t> получают </a:t>
            </a:r>
            <a:r>
              <a:rPr lang="en-US" dirty="0" smtClean="0"/>
              <a:t> </a:t>
            </a:r>
            <a:r>
              <a:rPr lang="ru-RU" dirty="0" smtClean="0"/>
              <a:t>реакцией с атомарным</a:t>
            </a:r>
          </a:p>
          <a:p>
            <a:pPr algn="ctr"/>
            <a:r>
              <a:rPr lang="ru-RU" dirty="0" err="1" smtClean="0"/>
              <a:t>синглетным</a:t>
            </a:r>
            <a:r>
              <a:rPr lang="ru-RU" dirty="0" smtClean="0"/>
              <a:t> </a:t>
            </a:r>
            <a:r>
              <a:rPr lang="ru-RU" dirty="0" smtClean="0"/>
              <a:t>кислородом</a:t>
            </a:r>
            <a:endParaRPr lang="ru-RU" dirty="0" smtClean="0"/>
          </a:p>
          <a:p>
            <a:endParaRPr lang="en-US" dirty="0" smtClean="0"/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HCOOH+O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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HCOOOH</a:t>
            </a:r>
            <a:endParaRPr lang="ru-RU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pPr algn="ctr"/>
            <a:r>
              <a:rPr lang="ru-RU" dirty="0" smtClean="0"/>
              <a:t>Последний(</a:t>
            </a:r>
            <a:r>
              <a:rPr lang="en-US" dirty="0" smtClean="0"/>
              <a:t>O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возникает</a:t>
            </a:r>
            <a:endParaRPr lang="en-US" dirty="0"/>
          </a:p>
          <a:p>
            <a:pPr algn="ctr"/>
            <a:r>
              <a:rPr lang="ru-RU" dirty="0"/>
              <a:t>п</a:t>
            </a:r>
            <a:r>
              <a:rPr lang="ru-RU" dirty="0" smtClean="0"/>
              <a:t>ри облучении закиси азота </a:t>
            </a:r>
            <a:endParaRPr lang="en-US" dirty="0" smtClean="0"/>
          </a:p>
          <a:p>
            <a:endParaRPr lang="ru-RU" dirty="0" smtClean="0"/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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+O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304800"/>
            <a:ext cx="8856983" cy="1216025"/>
          </a:xfrm>
        </p:spPr>
        <p:txBody>
          <a:bodyPr/>
          <a:lstStyle/>
          <a:p>
            <a:pPr algn="ctr"/>
            <a:r>
              <a:rPr lang="ru-RU" dirty="0" smtClean="0"/>
              <a:t>Это задача про характеристичное колебание </a:t>
            </a:r>
            <a:r>
              <a:rPr lang="en-US" dirty="0" smtClean="0"/>
              <a:t>CO</a:t>
            </a:r>
            <a:r>
              <a:rPr lang="ru-RU" dirty="0" smtClean="0"/>
              <a:t> </a:t>
            </a:r>
            <a:r>
              <a:rPr lang="en-US" dirty="0" smtClean="0"/>
              <a:t>(1700</a:t>
            </a:r>
            <a:r>
              <a:rPr lang="ru-RU" dirty="0" smtClean="0"/>
              <a:t>-1800</a:t>
            </a:r>
            <a:r>
              <a:rPr lang="en-US" dirty="0" smtClean="0"/>
              <a:t> </a:t>
            </a:r>
            <a:r>
              <a:rPr lang="ru-RU" dirty="0" smtClean="0"/>
              <a:t>см</a:t>
            </a:r>
            <a:r>
              <a:rPr lang="ru-RU" baseline="30000" dirty="0" smtClean="0"/>
              <a:t>-1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45814" y="1752600"/>
            <a:ext cx="3021924" cy="956320"/>
          </a:xfrm>
        </p:spPr>
        <p:txBody>
          <a:bodyPr/>
          <a:lstStyle/>
          <a:p>
            <a:r>
              <a:rPr lang="ru-RU" dirty="0" smtClean="0"/>
              <a:t>Ответ-то уже есть:</a:t>
            </a:r>
            <a:endParaRPr lang="ru-RU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0" y="1625857"/>
            <a:ext cx="5366302" cy="4016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2804" y="5805264"/>
            <a:ext cx="4913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Изотопозамещение</a:t>
            </a:r>
            <a:r>
              <a:rPr lang="ru-RU" dirty="0" smtClean="0"/>
              <a:t> </a:t>
            </a:r>
            <a:r>
              <a:rPr lang="en-US" dirty="0" smtClean="0"/>
              <a:t>H</a:t>
            </a:r>
            <a:r>
              <a:rPr lang="en-US" dirty="0" smtClean="0">
                <a:sym typeface="Symbol"/>
              </a:rPr>
              <a:t>D</a:t>
            </a:r>
            <a:r>
              <a:rPr lang="ru-RU" dirty="0" smtClean="0">
                <a:sym typeface="Symbol"/>
              </a:rPr>
              <a:t> затрагивает полосу </a:t>
            </a:r>
            <a:r>
              <a:rPr lang="en-US" dirty="0" smtClean="0">
                <a:sym typeface="Symbol"/>
              </a:rPr>
              <a:t>CO </a:t>
            </a:r>
            <a:r>
              <a:rPr lang="ru-RU" dirty="0" smtClean="0">
                <a:sym typeface="Symbol"/>
              </a:rPr>
              <a:t>для </a:t>
            </a:r>
            <a:r>
              <a:rPr lang="en-US" dirty="0" smtClean="0">
                <a:sym typeface="Symbol"/>
              </a:rPr>
              <a:t>H-bonded </a:t>
            </a:r>
            <a:r>
              <a:rPr lang="ru-RU" dirty="0" smtClean="0">
                <a:sym typeface="Symbol"/>
              </a:rPr>
              <a:t>изомера</a:t>
            </a:r>
          </a:p>
          <a:p>
            <a:r>
              <a:rPr lang="ru-RU" dirty="0">
                <a:sym typeface="Symbol"/>
              </a:rPr>
              <a:t>и</a:t>
            </a:r>
            <a:r>
              <a:rPr lang="ru-RU" dirty="0" smtClean="0">
                <a:sym typeface="Symbol"/>
              </a:rPr>
              <a:t> оставляет на месте – для </a:t>
            </a:r>
            <a:r>
              <a:rPr lang="en-US" dirty="0" smtClean="0">
                <a:sym typeface="Symbol"/>
              </a:rPr>
              <a:t>TRANS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294422" y="4505712"/>
            <a:ext cx="3874132" cy="954107"/>
          </a:xfrm>
          <a:prstGeom prst="rect">
            <a:avLst/>
          </a:prstGeom>
          <a:solidFill>
            <a:srgbClr val="2AC4FA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rgbClr val="FF0000"/>
                </a:solidFill>
              </a:rPr>
              <a:t>Но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ru-RU" sz="2800" dirty="0" smtClean="0">
                <a:solidFill>
                  <a:srgbClr val="FF0000"/>
                </a:solidFill>
              </a:rPr>
              <a:t>сам эффект </a:t>
            </a:r>
          </a:p>
          <a:p>
            <a:pPr algn="ctr"/>
            <a:r>
              <a:rPr lang="ru-RU" sz="2800" dirty="0" smtClean="0">
                <a:solidFill>
                  <a:srgbClr val="FF0000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for CIS</a:t>
            </a:r>
            <a:r>
              <a:rPr lang="ru-RU" sz="2800" dirty="0" smtClean="0">
                <a:solidFill>
                  <a:srgbClr val="FF0000"/>
                </a:solidFill>
              </a:rPr>
              <a:t>)  </a:t>
            </a:r>
            <a:r>
              <a:rPr lang="en-US" sz="2800" dirty="0" smtClean="0">
                <a:solidFill>
                  <a:srgbClr val="FF0000"/>
                </a:solidFill>
              </a:rPr>
              <a:t>~2</a:t>
            </a:r>
            <a:r>
              <a:rPr lang="ru-RU" sz="2800" dirty="0" smtClean="0">
                <a:solidFill>
                  <a:srgbClr val="FF0000"/>
                </a:solidFill>
              </a:rPr>
              <a:t> см</a:t>
            </a:r>
            <a:r>
              <a:rPr lang="ru-RU" sz="2800" baseline="30000" dirty="0" smtClean="0">
                <a:solidFill>
                  <a:srgbClr val="FF0000"/>
                </a:solidFill>
              </a:rPr>
              <a:t>-1</a:t>
            </a:r>
            <a:endParaRPr lang="ru-RU" sz="2800" baseline="30000" dirty="0">
              <a:solidFill>
                <a:srgbClr val="FF0000"/>
              </a:solidFill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 bwMode="auto">
          <a:xfrm>
            <a:off x="5294422" y="2924944"/>
            <a:ext cx="3849578" cy="596280"/>
          </a:xfrm>
          <a:prstGeom prst="rect">
            <a:avLst/>
          </a:prstGeom>
          <a:solidFill>
            <a:srgbClr val="2AC4FA">
              <a:alpha val="15000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CO (CIS, H-bonded)</a:t>
            </a:r>
          </a:p>
        </p:txBody>
      </p:sp>
      <p:sp>
        <p:nvSpPr>
          <p:cNvPr id="10" name="Овал 9"/>
          <p:cNvSpPr/>
          <p:nvPr/>
        </p:nvSpPr>
        <p:spPr>
          <a:xfrm>
            <a:off x="2789390" y="3184463"/>
            <a:ext cx="792088" cy="892608"/>
          </a:xfrm>
          <a:prstGeom prst="ellipse">
            <a:avLst/>
          </a:prstGeom>
          <a:solidFill>
            <a:srgbClr val="2AC4FA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4283968" y="3793430"/>
            <a:ext cx="504056" cy="499666"/>
          </a:xfrm>
          <a:prstGeom prst="ellipse">
            <a:avLst/>
          </a:prstGeom>
          <a:solidFill>
            <a:srgbClr val="FF0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ъект 2"/>
          <p:cNvSpPr txBox="1">
            <a:spLocks/>
          </p:cNvSpPr>
          <p:nvPr/>
        </p:nvSpPr>
        <p:spPr bwMode="auto">
          <a:xfrm>
            <a:off x="5479504" y="3745123"/>
            <a:ext cx="3484984" cy="596280"/>
          </a:xfrm>
          <a:prstGeom prst="rect">
            <a:avLst/>
          </a:prstGeom>
          <a:solidFill>
            <a:srgbClr val="FF0000">
              <a:alpha val="15000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CO (TRANS)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927520" y="5585317"/>
            <a:ext cx="4196986" cy="1138773"/>
          </a:xfrm>
          <a:prstGeom prst="rect">
            <a:avLst/>
          </a:prstGeom>
          <a:solidFill>
            <a:srgbClr val="2AC4FA">
              <a:alpha val="15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ru-RU" sz="1700" dirty="0" smtClean="0"/>
              <a:t>Курсовая работа (</a:t>
            </a:r>
            <a:r>
              <a:rPr lang="ru-RU" sz="1700" dirty="0"/>
              <a:t>4-й курс) </a:t>
            </a:r>
            <a:r>
              <a:rPr lang="ru-RU" sz="1700" dirty="0" err="1" smtClean="0">
                <a:solidFill>
                  <a:srgbClr val="FF0000"/>
                </a:solidFill>
              </a:rPr>
              <a:t>Андрийченко</a:t>
            </a:r>
            <a:r>
              <a:rPr lang="ru-RU" sz="1700" dirty="0" smtClean="0">
                <a:solidFill>
                  <a:srgbClr val="FF0000"/>
                </a:solidFill>
              </a:rPr>
              <a:t> Н.Н. </a:t>
            </a:r>
            <a:r>
              <a:rPr lang="ru-RU" sz="1700" dirty="0" smtClean="0"/>
              <a:t>(2008)</a:t>
            </a:r>
          </a:p>
          <a:p>
            <a:pPr algn="ctr"/>
            <a:r>
              <a:rPr lang="ru-RU" sz="1700" i="1" dirty="0" smtClean="0"/>
              <a:t>Это я чтобы не приводить ссылки на все цитированные работы</a:t>
            </a:r>
            <a:endParaRPr lang="ru-RU" sz="1700" i="1" dirty="0"/>
          </a:p>
        </p:txBody>
      </p:sp>
    </p:spTree>
    <p:extLst>
      <p:ext uri="{BB962C8B-B14F-4D97-AF65-F5344CB8AC3E}">
        <p14:creationId xmlns:p14="http://schemas.microsoft.com/office/powerpoint/2010/main" val="72379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 animBg="1"/>
      <p:bldP spid="9" grpId="0" animBg="1"/>
      <p:bldP spid="10" grpId="0" animBg="1"/>
      <p:bldP spid="11" grpId="0" animBg="1"/>
      <p:bldP spid="12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304800"/>
            <a:ext cx="8856983" cy="1216025"/>
          </a:xfrm>
        </p:spPr>
        <p:txBody>
          <a:bodyPr/>
          <a:lstStyle/>
          <a:p>
            <a:pPr algn="ctr"/>
            <a:r>
              <a:rPr lang="ru-RU" dirty="0" smtClean="0"/>
              <a:t>Моделирование </a:t>
            </a:r>
            <a:r>
              <a:rPr lang="ru-RU" dirty="0" err="1" smtClean="0"/>
              <a:t>изотопозамещения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438" y="1839617"/>
            <a:ext cx="874905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ru-RU" sz="2800" dirty="0" smtClean="0">
                <a:sym typeface="Symbol"/>
              </a:rPr>
              <a:t>Всем понятно, что не надо пересчитывать электронную задачу(Гессиан)</a:t>
            </a:r>
            <a:r>
              <a:rPr lang="en-US" sz="2800" dirty="0" smtClean="0">
                <a:sym typeface="Symbol"/>
              </a:rPr>
              <a:t>?!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852936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Само </a:t>
            </a:r>
            <a:r>
              <a:rPr lang="ru-RU" dirty="0" err="1" smtClean="0"/>
              <a:t>изотопозамещение</a:t>
            </a:r>
            <a:endParaRPr lang="ru-RU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$MASS AMASS(6</a:t>
            </a:r>
            <a:r>
              <a:rPr lang="en-US" smtClean="0">
                <a:solidFill>
                  <a:srgbClr val="FF0000"/>
                </a:solidFill>
              </a:rPr>
              <a:t>)=2.014 </a:t>
            </a:r>
            <a:r>
              <a:rPr lang="en-US" dirty="0" smtClean="0">
                <a:solidFill>
                  <a:srgbClr val="FF0000"/>
                </a:solidFill>
              </a:rPr>
              <a:t>$END</a:t>
            </a:r>
          </a:p>
          <a:p>
            <a:r>
              <a:rPr lang="ru-RU" dirty="0" smtClean="0"/>
              <a:t>Масса 6-го атома будет изменена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>
                <a:spLocks noChangeAspect="1"/>
              </p:cNvSpPr>
              <p:nvPr/>
            </p:nvSpPr>
            <p:spPr>
              <a:xfrm>
                <a:off x="7373162" y="548680"/>
                <a:ext cx="871246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ym typeface="Symbol"/>
                  </a:rPr>
                  <a:t>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sym typeface="Symbol"/>
                              </a:rPr>
                              <m:t></m:t>
                            </m:r>
                          </m:den>
                        </m:f>
                      </m:e>
                    </m:ra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162" y="548680"/>
                <a:ext cx="871246" cy="656013"/>
              </a:xfrm>
              <a:prstGeom prst="rect">
                <a:avLst/>
              </a:prstGeom>
              <a:blipFill rotWithShape="1">
                <a:blip r:embed="rId2"/>
                <a:stretch>
                  <a:fillRect l="-63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22" y="4509120"/>
            <a:ext cx="504825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75928" y="3776266"/>
            <a:ext cx="4528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 забудьте проверить, что программа вас послушалась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158792" y="5129484"/>
            <a:ext cx="720080" cy="808680"/>
          </a:xfrm>
          <a:prstGeom prst="roundRect">
            <a:avLst/>
          </a:prstGeom>
          <a:solidFill>
            <a:srgbClr val="2AC4FA">
              <a:alpha val="15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508104" y="2852936"/>
            <a:ext cx="3419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Понятно</a:t>
            </a:r>
            <a:r>
              <a:rPr lang="ru-RU" dirty="0"/>
              <a:t>, </a:t>
            </a:r>
            <a:r>
              <a:rPr lang="ru-RU" dirty="0" smtClean="0"/>
              <a:t>что осталось прочитать гессиан</a:t>
            </a:r>
          </a:p>
          <a:p>
            <a:r>
              <a:rPr lang="ru-RU" dirty="0" smtClean="0"/>
              <a:t>(</a:t>
            </a:r>
            <a:r>
              <a:rPr lang="ru-RU" dirty="0" smtClean="0">
                <a:solidFill>
                  <a:srgbClr val="FF0000"/>
                </a:solidFill>
              </a:rPr>
              <a:t>и равновесную геометрию переправить</a:t>
            </a:r>
            <a:r>
              <a:rPr lang="ru-RU" dirty="0" smtClean="0"/>
              <a:t>). 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436096" y="4390820"/>
            <a:ext cx="3419872" cy="1477328"/>
          </a:xfrm>
          <a:prstGeom prst="rect">
            <a:avLst/>
          </a:prstGeom>
          <a:solidFill>
            <a:srgbClr val="2AC4FA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Команда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$FORCE RDHESS=.t. $END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ru-RU" dirty="0" smtClean="0"/>
              <a:t>А гессиан лежит в файле </a:t>
            </a:r>
            <a:r>
              <a:rPr lang="en-US" b="1" dirty="0" smtClean="0">
                <a:solidFill>
                  <a:srgbClr val="FF0000"/>
                </a:solidFill>
              </a:rPr>
              <a:t>SCR\&lt;</a:t>
            </a:r>
            <a:r>
              <a:rPr lang="ru-RU" b="1" dirty="0" smtClean="0">
                <a:solidFill>
                  <a:srgbClr val="FF0000"/>
                </a:solidFill>
              </a:rPr>
              <a:t>имя файла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r>
              <a:rPr lang="ru-RU" b="1" dirty="0" smtClean="0">
                <a:solidFill>
                  <a:srgbClr val="FF0000"/>
                </a:solidFill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</a:rPr>
              <a:t>dat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$Hess …. $End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61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14" grpId="0"/>
      <p:bldP spid="15" grpId="0" animBg="1"/>
      <p:bldP spid="16" grpId="0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304800"/>
            <a:ext cx="8964487" cy="1216025"/>
          </a:xfrm>
        </p:spPr>
        <p:txBody>
          <a:bodyPr/>
          <a:lstStyle/>
          <a:p>
            <a:pPr algn="ctr"/>
            <a:r>
              <a:rPr lang="ru-RU" sz="3200" dirty="0" smtClean="0"/>
              <a:t>Аппендикс нагруженный получился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</a:t>
            </a:r>
            <a:r>
              <a:rPr lang="ru-RU" sz="2600" dirty="0" smtClean="0"/>
              <a:t>возможно доделаем в следующий раз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Задачи надо делать и моделированию </a:t>
            </a:r>
            <a:r>
              <a:rPr lang="ru-RU" dirty="0" err="1" smtClean="0"/>
              <a:t>изотопозамещения</a:t>
            </a:r>
            <a:r>
              <a:rPr lang="ru-RU" dirty="0" smtClean="0"/>
              <a:t> учится.</a:t>
            </a:r>
          </a:p>
          <a:p>
            <a:r>
              <a:rPr lang="ru-RU" dirty="0" smtClean="0"/>
              <a:t>Не получится по времени с </a:t>
            </a:r>
            <a:r>
              <a:rPr lang="en-US" dirty="0" smtClean="0"/>
              <a:t>HCOOOH</a:t>
            </a:r>
            <a:endParaRPr lang="ru-RU" dirty="0" smtClean="0"/>
          </a:p>
          <a:p>
            <a:r>
              <a:rPr lang="ru-RU" dirty="0" smtClean="0"/>
              <a:t>Сделайте воду (</a:t>
            </a: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O, HDO, D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Все есть в </a:t>
            </a:r>
            <a:r>
              <a:rPr lang="en-US" dirty="0" err="1" smtClean="0"/>
              <a:t>NIST’e</a:t>
            </a:r>
            <a:r>
              <a:rPr lang="en-US" dirty="0" smtClean="0">
                <a:sym typeface="Wingdings"/>
              </a:rPr>
              <a:t>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366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090" y="332656"/>
            <a:ext cx="9036496" cy="684113"/>
          </a:xfrm>
        </p:spPr>
        <p:txBody>
          <a:bodyPr/>
          <a:lstStyle/>
          <a:p>
            <a:pPr algn="ctr"/>
            <a:r>
              <a:rPr lang="ru-RU" dirty="0" smtClean="0"/>
              <a:t>А как найти глобальный минимум?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8203" y="1772816"/>
            <a:ext cx="8001000" cy="596280"/>
          </a:xfrm>
          <a:solidFill>
            <a:srgbClr val="2AC4FA"/>
          </a:solidFill>
          <a:ln>
            <a:solidFill>
              <a:srgbClr val="FF0000"/>
            </a:solidFill>
          </a:ln>
        </p:spPr>
        <p:txBody>
          <a:bodyPr/>
          <a:lstStyle/>
          <a:p>
            <a:r>
              <a:rPr lang="ru-RU" dirty="0" smtClean="0"/>
              <a:t>Локальный минимум </a:t>
            </a:r>
            <a:r>
              <a:rPr lang="en-US" dirty="0" err="1" smtClean="0">
                <a:solidFill>
                  <a:srgbClr val="FF0000"/>
                </a:solidFill>
              </a:rPr>
              <a:t>dE</a:t>
            </a:r>
            <a:r>
              <a:rPr lang="en-US" dirty="0" smtClean="0">
                <a:solidFill>
                  <a:srgbClr val="FF0000"/>
                </a:solidFill>
              </a:rPr>
              <a:t>=0 d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E&gt;0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4191" y="4077072"/>
            <a:ext cx="8399153" cy="923330"/>
          </a:xfrm>
          <a:prstGeom prst="rect">
            <a:avLst/>
          </a:prstGeom>
          <a:solidFill>
            <a:srgbClr val="2AC4FA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/>
              <a:t>Центральный вопрос – так ли всегда нужен глобальный минимум?</a:t>
            </a:r>
          </a:p>
          <a:p>
            <a:pPr algn="ctr"/>
            <a:r>
              <a:rPr lang="ru-RU" dirty="0" smtClean="0"/>
              <a:t>Ведь возможно состояние равновесной смеси </a:t>
            </a:r>
            <a:r>
              <a:rPr lang="ru-RU" dirty="0" err="1" smtClean="0"/>
              <a:t>конформеров</a:t>
            </a:r>
            <a:r>
              <a:rPr lang="ru-RU" dirty="0" smtClean="0"/>
              <a:t> </a:t>
            </a:r>
          </a:p>
          <a:p>
            <a:pPr algn="ctr"/>
            <a:r>
              <a:rPr lang="ru-RU" dirty="0" smtClean="0"/>
              <a:t>с близкими энергиями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 bwMode="auto">
          <a:xfrm>
            <a:off x="533268" y="2734816"/>
            <a:ext cx="8001000" cy="1100336"/>
          </a:xfrm>
          <a:prstGeom prst="rect">
            <a:avLst/>
          </a:prstGeom>
          <a:solidFill>
            <a:srgbClr val="2AC4FA"/>
          </a:solidFill>
          <a:ln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Глобальный минимум – общее </a:t>
            </a:r>
            <a:r>
              <a:rPr lang="ru-RU" dirty="0" smtClean="0">
                <a:solidFill>
                  <a:srgbClr val="FF0000"/>
                </a:solidFill>
              </a:rPr>
              <a:t>решение отсутствует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4191" y="5229200"/>
            <a:ext cx="8399153" cy="646331"/>
          </a:xfrm>
          <a:prstGeom prst="rect">
            <a:avLst/>
          </a:prstGeom>
          <a:solidFill>
            <a:srgbClr val="2AC4FA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i="1" dirty="0" smtClean="0"/>
              <a:t>Шуточный ответ (не по существу) –</a:t>
            </a:r>
          </a:p>
          <a:p>
            <a:pPr algn="ctr"/>
            <a:r>
              <a:rPr lang="ru-RU" i="1" dirty="0" smtClean="0"/>
              <a:t> если минимумы ищут, значит это кому-нибудь нужно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98492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Априорные замечания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6738" y="1752600"/>
            <a:ext cx="8325742" cy="4267200"/>
          </a:xfrm>
        </p:spPr>
        <p:txBody>
          <a:bodyPr/>
          <a:lstStyle/>
          <a:p>
            <a:r>
              <a:rPr lang="ru-RU" dirty="0" smtClean="0"/>
              <a:t>Если про функцию «вообще ничего не известно», то и сказать ничего нельзя.</a:t>
            </a:r>
            <a:r>
              <a:rPr lang="ru-RU" dirty="0"/>
              <a:t> Приходится строить предположения(правильные или нет) и на их основе строить алгоритмы</a:t>
            </a:r>
          </a:p>
          <a:p>
            <a:endParaRPr lang="ru-RU" dirty="0" smtClean="0"/>
          </a:p>
          <a:p>
            <a:r>
              <a:rPr lang="ru-RU" dirty="0" smtClean="0"/>
              <a:t>Например: Если минимум самый глубокий, то он и «достаточно широкий»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205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 мотивам диссертации </a:t>
            </a:r>
            <a:r>
              <a:rPr lang="ru-RU" dirty="0" err="1" smtClean="0"/>
              <a:t>А.А.Московского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2060848"/>
            <a:ext cx="8001000" cy="3384376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ru-RU" dirty="0" err="1" smtClean="0"/>
              <a:t>Мультистарт</a:t>
            </a:r>
            <a:endParaRPr lang="ru-RU" dirty="0" smtClean="0"/>
          </a:p>
          <a:p>
            <a:pPr marL="514350" indent="-514350">
              <a:buAutoNum type="romanUcPeriod"/>
            </a:pPr>
            <a:r>
              <a:rPr lang="ru-RU" dirty="0" smtClean="0"/>
              <a:t>Алгоритм Монте-Карло</a:t>
            </a:r>
          </a:p>
          <a:p>
            <a:pPr marL="514350" indent="-514350">
              <a:buAutoNum type="romanUcPeriod"/>
            </a:pPr>
            <a:r>
              <a:rPr lang="ru-RU" dirty="0" smtClean="0"/>
              <a:t>Генетический(-е) алгоритм(-ы)</a:t>
            </a:r>
          </a:p>
          <a:p>
            <a:pPr marL="514350" indent="-514350">
              <a:buAutoNum type="romanUcPeriod"/>
            </a:pPr>
            <a:r>
              <a:rPr lang="ru-RU" dirty="0" smtClean="0"/>
              <a:t>Имитация отжига</a:t>
            </a:r>
          </a:p>
          <a:p>
            <a:pPr marL="514350" indent="-514350">
              <a:buFont typeface="Wingdings" panose="05000000000000000000" pitchFamily="2" charset="2"/>
              <a:buAutoNum type="romanUcPeriod"/>
            </a:pPr>
            <a:r>
              <a:rPr lang="ru-RU" dirty="0" smtClean="0"/>
              <a:t>Метод пчелиной колонии</a:t>
            </a:r>
          </a:p>
          <a:p>
            <a:pPr marL="514350" indent="-514350">
              <a:buFont typeface="Wingdings" panose="05000000000000000000" pitchFamily="2" charset="2"/>
              <a:buAutoNum type="romanUcPeriod"/>
            </a:pPr>
            <a:r>
              <a:rPr lang="ru-RU" dirty="0" smtClean="0"/>
              <a:t>…</a:t>
            </a:r>
            <a:endParaRPr lang="ru-RU" dirty="0"/>
          </a:p>
          <a:p>
            <a:pPr marL="514350" indent="-514350">
              <a:buAutoNum type="romanUcPeriod"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516216" y="170080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 не только…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27979" y="2662630"/>
            <a:ext cx="7992888" cy="2638578"/>
          </a:xfrm>
          <a:prstGeom prst="rect">
            <a:avLst/>
          </a:prstGeom>
          <a:solidFill>
            <a:srgbClr val="2AC4FA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321756" y="5320456"/>
            <a:ext cx="6665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err="1" smtClean="0"/>
              <a:t>Мультистарт</a:t>
            </a:r>
            <a:r>
              <a:rPr lang="ru-RU" dirty="0" smtClean="0"/>
              <a:t> понятен, это проба многих стартов с последующей локальной оптимизацией и выбором наименьшего из полученных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7108917" y="3570399"/>
            <a:ext cx="2630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 smtClean="0">
                <a:solidFill>
                  <a:srgbClr val="FF0000"/>
                </a:solidFill>
              </a:rPr>
              <a:t>Эвристические </a:t>
            </a:r>
          </a:p>
          <a:p>
            <a:r>
              <a:rPr lang="ru-RU" sz="2400" i="1" dirty="0" smtClean="0">
                <a:solidFill>
                  <a:srgbClr val="FF0000"/>
                </a:solidFill>
              </a:rPr>
              <a:t>алгоритмы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97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6696744" cy="1216025"/>
          </a:xfrm>
        </p:spPr>
        <p:txBody>
          <a:bodyPr/>
          <a:lstStyle/>
          <a:p>
            <a:r>
              <a:rPr lang="ru-RU" dirty="0" smtClean="0"/>
              <a:t>Генетический алгоритм</a:t>
            </a:r>
            <a:br>
              <a:rPr lang="ru-RU" dirty="0" smtClean="0"/>
            </a:br>
            <a:r>
              <a:rPr lang="ru-RU" sz="2800" dirty="0" smtClean="0"/>
              <a:t>(</a:t>
            </a:r>
            <a:r>
              <a:rPr lang="ru-RU" sz="2800" dirty="0"/>
              <a:t>Имитация естественного </a:t>
            </a:r>
            <a:r>
              <a:rPr lang="ru-RU" sz="2800" dirty="0" smtClean="0"/>
              <a:t>отбора)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3928" y="1752600"/>
            <a:ext cx="4643810" cy="4267200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 smtClean="0"/>
              <a:t>Рисовать картинку самому странно( Википедия в помощь). </a:t>
            </a:r>
          </a:p>
          <a:p>
            <a:pPr marL="0" indent="0">
              <a:buNone/>
            </a:pPr>
            <a:r>
              <a:rPr lang="ru-RU" sz="2000" dirty="0" smtClean="0"/>
              <a:t>В молекулярных задачах он </a:t>
            </a:r>
            <a:r>
              <a:rPr lang="ru-RU" sz="2000" dirty="0"/>
              <a:t>не </a:t>
            </a:r>
            <a:r>
              <a:rPr lang="ru-RU" sz="2000" dirty="0" smtClean="0"/>
              <a:t>очень-то </a:t>
            </a:r>
            <a:r>
              <a:rPr lang="ru-RU" sz="2000" dirty="0"/>
              <a:t>эффективен, но </a:t>
            </a:r>
            <a:r>
              <a:rPr lang="ru-RU" sz="2000" dirty="0" smtClean="0"/>
              <a:t>изящен.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Одной фразой – это модуляция случайной выборки подобно естественному отбору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</p:txBody>
      </p:sp>
      <p:pic>
        <p:nvPicPr>
          <p:cNvPr id="75778" name="Picture 2" descr="239px-Schema_simple_algorithme_genetique_ru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2273300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10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6696744" cy="1216025"/>
          </a:xfrm>
        </p:spPr>
        <p:txBody>
          <a:bodyPr/>
          <a:lstStyle/>
          <a:p>
            <a:r>
              <a:rPr lang="ru-RU" dirty="0" smtClean="0"/>
              <a:t>Генетический алгоритм</a:t>
            </a:r>
            <a:br>
              <a:rPr lang="ru-RU" dirty="0" smtClean="0"/>
            </a:br>
            <a:r>
              <a:rPr lang="ru-RU" sz="2800" dirty="0" smtClean="0"/>
              <a:t>(</a:t>
            </a:r>
            <a:r>
              <a:rPr lang="ru-RU" sz="2800" dirty="0"/>
              <a:t>Имитация естественного </a:t>
            </a:r>
            <a:r>
              <a:rPr lang="ru-RU" sz="2800" dirty="0" smtClean="0"/>
              <a:t>отбора)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56868" y="1804854"/>
            <a:ext cx="6187132" cy="4988768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В переводе на молекулярный язык </a:t>
            </a:r>
          </a:p>
          <a:p>
            <a:pPr marL="0" indent="0">
              <a:buNone/>
            </a:pPr>
            <a:r>
              <a:rPr lang="ru-RU" sz="1800" dirty="0"/>
              <a:t>1. Локальная оптимизация </a:t>
            </a:r>
            <a:r>
              <a:rPr lang="ru-RU" sz="1800" dirty="0" smtClean="0"/>
              <a:t>кластера(-</a:t>
            </a:r>
            <a:r>
              <a:rPr lang="ru-RU" sz="1800" dirty="0" err="1" smtClean="0"/>
              <a:t>ов</a:t>
            </a:r>
            <a:r>
              <a:rPr lang="ru-RU" sz="1800" dirty="0" smtClean="0"/>
              <a:t>). </a:t>
            </a:r>
            <a:r>
              <a:rPr lang="ru-RU" sz="1800" dirty="0"/>
              <a:t>Формируется локальное окружение атомов(поколение родителей</a:t>
            </a:r>
            <a:r>
              <a:rPr lang="ru-RU" sz="1800" dirty="0" smtClean="0"/>
              <a:t>). </a:t>
            </a:r>
            <a:r>
              <a:rPr lang="ru-RU" sz="1800" i="1" dirty="0" smtClean="0"/>
              <a:t>Мы, химики, понимаем слова КЧ (</a:t>
            </a:r>
            <a:r>
              <a:rPr lang="ru-RU" sz="1800" i="1" dirty="0" err="1" smtClean="0"/>
              <a:t>коорд</a:t>
            </a:r>
            <a:r>
              <a:rPr lang="ru-RU" sz="1800" i="1" dirty="0" smtClean="0"/>
              <a:t>. число) и проч., хотя здесь все совсем не строго…</a:t>
            </a:r>
            <a:endParaRPr lang="ru-RU" sz="1800" i="1" dirty="0"/>
          </a:p>
          <a:p>
            <a:pPr marL="0" indent="0">
              <a:buNone/>
            </a:pPr>
            <a:endParaRPr lang="ru-RU" sz="1000" dirty="0"/>
          </a:p>
          <a:p>
            <a:pPr marL="0" indent="0">
              <a:buNone/>
            </a:pPr>
            <a:r>
              <a:rPr lang="ru-RU" sz="1800" dirty="0"/>
              <a:t>2. Затем кластеры </a:t>
            </a:r>
            <a:r>
              <a:rPr lang="ru-RU" sz="1800" dirty="0" smtClean="0"/>
              <a:t>разрезаются по </a:t>
            </a:r>
            <a:r>
              <a:rPr lang="ru-RU" sz="1800" dirty="0"/>
              <a:t>некоторой линии(допустимы варианты) и «половинки» </a:t>
            </a:r>
            <a:r>
              <a:rPr lang="ru-RU" sz="1800" dirty="0" smtClean="0"/>
              <a:t>сшиваются(скрещивание).</a:t>
            </a:r>
            <a:endParaRPr lang="ru-RU" sz="1800" dirty="0"/>
          </a:p>
          <a:p>
            <a:pPr marL="0" indent="0">
              <a:buNone/>
            </a:pPr>
            <a:endParaRPr lang="ru-RU" sz="1000" dirty="0" smtClean="0"/>
          </a:p>
          <a:p>
            <a:pPr marL="0" indent="0">
              <a:buNone/>
            </a:pPr>
            <a:r>
              <a:rPr lang="ru-RU" sz="1800" dirty="0" smtClean="0"/>
              <a:t>3.Неудачные варианты отбрасываются, в результате локальной оптимизации формируется новое поколение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1800" dirty="0" smtClean="0"/>
              <a:t>4. Еще регулярно вводятся случайные искажения структуры(мутации) </a:t>
            </a:r>
            <a:endParaRPr lang="ru-RU" sz="18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75778" name="Picture 2" descr="239px-Schema_simple_algorithme_genetique_ru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2273300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33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6696744" cy="1216025"/>
          </a:xfrm>
        </p:spPr>
        <p:txBody>
          <a:bodyPr/>
          <a:lstStyle/>
          <a:p>
            <a:r>
              <a:rPr lang="ru-RU" dirty="0" smtClean="0"/>
              <a:t>Генетический алгоритм</a:t>
            </a:r>
            <a:br>
              <a:rPr lang="ru-RU" dirty="0" smtClean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00808"/>
            <a:ext cx="5400600" cy="3857660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Разумеется это не </a:t>
            </a:r>
            <a:r>
              <a:rPr lang="ru-RU" sz="2000" dirty="0" smtClean="0"/>
              <a:t>все…</a:t>
            </a:r>
          </a:p>
          <a:p>
            <a:pPr marL="0" indent="0">
              <a:buNone/>
            </a:pPr>
            <a:r>
              <a:rPr lang="ru-RU" sz="2000" dirty="0"/>
              <a:t> </a:t>
            </a:r>
            <a:r>
              <a:rPr lang="ru-RU" sz="2000" dirty="0" smtClean="0"/>
              <a:t>Существует много-много мелочей.</a:t>
            </a:r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Все они формулируются на биолого-эволюционном языке</a:t>
            </a:r>
          </a:p>
          <a:p>
            <a:pPr marL="0" indent="0">
              <a:buNone/>
            </a:pPr>
            <a:r>
              <a:rPr lang="ru-RU" sz="1600" dirty="0" smtClean="0"/>
              <a:t>Проблемы сходимости</a:t>
            </a:r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(отсевать неудачные совсем или потом забирать вновь,</a:t>
            </a:r>
          </a:p>
          <a:p>
            <a:pPr marL="0" indent="0">
              <a:buNone/>
            </a:pPr>
            <a:r>
              <a:rPr lang="ru-RU" sz="1600" dirty="0" smtClean="0"/>
              <a:t>Брать «схожих» родителей или «противоположных»</a:t>
            </a:r>
          </a:p>
          <a:p>
            <a:pPr marL="0" indent="0">
              <a:buNone/>
            </a:pPr>
            <a:r>
              <a:rPr lang="ru-RU" sz="1600" dirty="0" smtClean="0"/>
              <a:t>Критериях завершения «эволюции»)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868144" y="1628800"/>
            <a:ext cx="298782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«Дело в том, что главный бич многих генетических алгоритмов — недостаток разнообразия (</a:t>
            </a:r>
            <a:r>
              <a:rPr lang="ru-RU" sz="1600" dirty="0" err="1"/>
              <a:t>diversity</a:t>
            </a:r>
            <a:r>
              <a:rPr lang="ru-RU" sz="1600" dirty="0"/>
              <a:t>) в особях. Достаточно быстро выделяется один-единственный генотип, который представляет собой локальный максимум, а затем все элементы популяции проигрывают ему отбор, и вся популяция «забивается» копиями этой </a:t>
            </a:r>
            <a:r>
              <a:rPr lang="ru-RU" sz="1600" dirty="0" smtClean="0"/>
              <a:t>особи» </a:t>
            </a:r>
            <a:endParaRPr lang="ru-R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5517232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Как вы поняли, про Монте-Карло разговора не будет (и так понятно). Суть в том, что все варианты (</a:t>
            </a:r>
            <a:r>
              <a:rPr lang="ru-RU" i="1" dirty="0" err="1" smtClean="0"/>
              <a:t>мультистарт</a:t>
            </a:r>
            <a:r>
              <a:rPr lang="ru-RU" i="1" dirty="0" smtClean="0"/>
              <a:t>) перебрать невозможно, а строго детерминированный подход неуместен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42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6696744" cy="1216025"/>
          </a:xfrm>
        </p:spPr>
        <p:txBody>
          <a:bodyPr/>
          <a:lstStyle/>
          <a:p>
            <a:r>
              <a:rPr lang="ru-RU" dirty="0" smtClean="0"/>
              <a:t>Алгоритм Метрополиса</a:t>
            </a:r>
            <a:br>
              <a:rPr lang="ru-RU" dirty="0" smtClean="0"/>
            </a:br>
            <a:r>
              <a:rPr lang="ru-RU" sz="2800" dirty="0" smtClean="0"/>
              <a:t>(</a:t>
            </a:r>
            <a:r>
              <a:rPr lang="ru-RU" sz="2800" dirty="0"/>
              <a:t>Имитация </a:t>
            </a:r>
            <a:r>
              <a:rPr lang="ru-RU" sz="2800" dirty="0" smtClean="0"/>
              <a:t>отжига)</a:t>
            </a:r>
            <a:endParaRPr lang="ru-RU" sz="2800" dirty="0"/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594234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Овал 4"/>
          <p:cNvSpPr/>
          <p:nvPr/>
        </p:nvSpPr>
        <p:spPr>
          <a:xfrm>
            <a:off x="2051720" y="4643613"/>
            <a:ext cx="360040" cy="288032"/>
          </a:xfrm>
          <a:prstGeom prst="ellipse">
            <a:avLst/>
          </a:prstGeom>
          <a:solidFill>
            <a:srgbClr val="3A68FC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3059832" y="3284984"/>
            <a:ext cx="360040" cy="288032"/>
          </a:xfrm>
          <a:prstGeom prst="ellipse">
            <a:avLst/>
          </a:prstGeom>
          <a:solidFill>
            <a:srgbClr val="3A68FC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3779912" y="2780928"/>
            <a:ext cx="360040" cy="288032"/>
          </a:xfrm>
          <a:prstGeom prst="ellipse">
            <a:avLst/>
          </a:prstGeom>
          <a:solidFill>
            <a:srgbClr val="3A68FC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724128" y="2598541"/>
            <a:ext cx="360040" cy="288032"/>
          </a:xfrm>
          <a:prstGeom prst="ellipse">
            <a:avLst/>
          </a:prstGeom>
          <a:solidFill>
            <a:srgbClr val="3A68FC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444208" y="1916832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Проблема – как перескочить в соседний минимум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588224" y="2888882"/>
            <a:ext cx="2160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Существуют локальные минимумы и переброс через области барьеров делается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«температурой»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84168" y="5229200"/>
            <a:ext cx="305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Аналогично процессам, происходящим при отжиге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627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офиль">
  <a:themeElements>
    <a:clrScheme name="Профиль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Профиль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Профиль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офиль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5854</TotalTime>
  <Words>1094</Words>
  <Application>Microsoft Office PowerPoint</Application>
  <PresentationFormat>Экран (4:3)</PresentationFormat>
  <Paragraphs>175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Arial</vt:lpstr>
      <vt:lpstr>Cambria Math</vt:lpstr>
      <vt:lpstr>Symbol</vt:lpstr>
      <vt:lpstr>Verdana</vt:lpstr>
      <vt:lpstr>Wingdings</vt:lpstr>
      <vt:lpstr>Профиль</vt:lpstr>
      <vt:lpstr>Лекция 2 О глобальной оптимизации</vt:lpstr>
      <vt:lpstr>Так ли просто найти наиболее стабильный изомер?</vt:lpstr>
      <vt:lpstr>А как найти глобальный минимум?</vt:lpstr>
      <vt:lpstr>Априорные замечания</vt:lpstr>
      <vt:lpstr>По мотивам диссертации А.А.Московского</vt:lpstr>
      <vt:lpstr>Генетический алгоритм (Имитация естественного отбора)</vt:lpstr>
      <vt:lpstr>Генетический алгоритм (Имитация естественного отбора)</vt:lpstr>
      <vt:lpstr>Генетический алгоритм </vt:lpstr>
      <vt:lpstr>Алгоритм Метрополиса (Имитация отжига)</vt:lpstr>
      <vt:lpstr>Алгоритм Метрополиса (Имитация отжига)</vt:lpstr>
      <vt:lpstr>Модифицированный метод отжига </vt:lpstr>
      <vt:lpstr>Алгоритм имитации отжига</vt:lpstr>
      <vt:lpstr>Вместо завершения</vt:lpstr>
      <vt:lpstr>Appendix  Демонстрация задачи: изомеры HCOOOH (cis-trans)</vt:lpstr>
      <vt:lpstr>Хитринка задачи: пероксидная группировка</vt:lpstr>
      <vt:lpstr>Поэтому существует два изомера</vt:lpstr>
      <vt:lpstr>Умная картинка (мы так далеко забираться не будем)</vt:lpstr>
      <vt:lpstr>Задача-минимум рассчитать энергии изомеров</vt:lpstr>
      <vt:lpstr>Составим стартовую геометрию</vt:lpstr>
      <vt:lpstr>Заодно потренируемся на ChemCraft-е, поучимся…</vt:lpstr>
      <vt:lpstr>Заодно поучимся ChemCraft-у</vt:lpstr>
      <vt:lpstr>И сохраним координаты</vt:lpstr>
      <vt:lpstr>Ладно, справились: вид входного файла</vt:lpstr>
      <vt:lpstr>Задача рекомендуемая: потренируйтесь с изотопрозамещением</vt:lpstr>
      <vt:lpstr>Это задача про характеристичное колебание CO (1700-1800 см-1)</vt:lpstr>
      <vt:lpstr>Моделирование изотопозамещения</vt:lpstr>
      <vt:lpstr>Аппендикс нагруженный получился   возможно доделаем в следующий раз</vt:lpstr>
    </vt:vector>
  </TitlesOfParts>
  <Company>MSU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Квантовая химия</dc:title>
  <dc:creator>Ermilov Alexander</dc:creator>
  <cp:lastModifiedBy>Alexander Yu. Ermilov</cp:lastModifiedBy>
  <cp:revision>151</cp:revision>
  <dcterms:created xsi:type="dcterms:W3CDTF">2012-05-17T07:28:31Z</dcterms:created>
  <dcterms:modified xsi:type="dcterms:W3CDTF">2023-10-05T08:58:30Z</dcterms:modified>
</cp:coreProperties>
</file>