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329" r:id="rId2"/>
    <p:sldId id="430" r:id="rId3"/>
    <p:sldId id="429" r:id="rId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FA"/>
    <a:srgbClr val="3A68FC"/>
    <a:srgbClr val="02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395536" y="516730"/>
            <a:ext cx="8136904" cy="1760141"/>
          </a:xfrm>
        </p:spPr>
        <p:txBody>
          <a:bodyPr/>
          <a:lstStyle/>
          <a:p>
            <a:pPr algn="ctr"/>
            <a:r>
              <a:rPr lang="ru-RU" dirty="0" smtClean="0"/>
              <a:t>Лекция 2</a:t>
            </a:r>
            <a:r>
              <a:rPr lang="en-US" dirty="0" smtClean="0"/>
              <a:t>’</a:t>
            </a:r>
            <a:r>
              <a:rPr lang="ru-RU" dirty="0" smtClean="0"/>
              <a:t>, дополнительная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Как запускать </a:t>
            </a:r>
            <a:r>
              <a:rPr lang="en-US" dirty="0" smtClean="0"/>
              <a:t>GAMESS-US</a:t>
            </a:r>
            <a:br>
              <a:rPr lang="en-US" dirty="0" smtClean="0"/>
            </a:br>
            <a:endParaRPr lang="ru-RU" sz="2400" dirty="0" smtClean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755576" y="1873331"/>
            <a:ext cx="7848872" cy="74212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Оказалось, что она нужна…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7052" y="264920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Как выглядит входной файл (</a:t>
            </a:r>
            <a:r>
              <a:rPr lang="en-US" dirty="0" smtClean="0"/>
              <a:t>input)</a:t>
            </a:r>
            <a:r>
              <a:rPr lang="ru-RU" dirty="0" smtClean="0"/>
              <a:t> </a:t>
            </a:r>
            <a:r>
              <a:rPr lang="en-US" dirty="0" smtClean="0"/>
              <a:t>GAMESS-</a:t>
            </a:r>
            <a:r>
              <a:rPr lang="ru-RU" dirty="0" smtClean="0"/>
              <a:t>а?</a:t>
            </a:r>
            <a:endParaRPr lang="ru-RU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51162" y="150018"/>
            <a:ext cx="6192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ym typeface="Symbol" panose="05050102010706020507" pitchFamily="18" charset="2"/>
              </a:rPr>
              <a:t></a:t>
            </a:r>
            <a:r>
              <a:rPr lang="en-US">
                <a:sym typeface="Symbol" panose="05050102010706020507" pitchFamily="18" charset="2"/>
              </a:rPr>
              <a:t>Ermilov A.Yu. E-mail: sanchik-u@yandex.ru</a:t>
            </a:r>
            <a:endParaRPr lang="ru-RU">
              <a:sym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329280"/>
            <a:ext cx="4497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Мы продолжаем тренироваться с локальной оптимизацией (+частоты) на очень простых молекулах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48746" y="5428008"/>
            <a:ext cx="4497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Популярный жаргон – «считать молекулу»  - очень не строгий. Мы считаем задачу, а не систему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6" y="3501008"/>
            <a:ext cx="4093420" cy="30436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850" y="286114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Как-то так(</a:t>
            </a:r>
            <a:r>
              <a:rPr lang="ru-RU" dirty="0" err="1" smtClean="0"/>
              <a:t>ацетонитрил</a:t>
            </a:r>
            <a:r>
              <a:rPr lang="ru-RU" dirty="0" smtClean="0"/>
              <a:t>):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секции </a:t>
            </a:r>
            <a:r>
              <a:rPr lang="en-US" dirty="0" smtClean="0"/>
              <a:t>input-</a:t>
            </a:r>
            <a:r>
              <a:rPr lang="ru-RU" dirty="0" smtClean="0"/>
              <a:t>файла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700808"/>
            <a:ext cx="6825136" cy="507486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1259632" y="1698212"/>
            <a:ext cx="720080" cy="1742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46963" y="4750196"/>
            <a:ext cx="595107" cy="1742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62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молекул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4675" y="1772816"/>
            <a:ext cx="8001000" cy="468052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ym typeface="Symbol" panose="05050102010706020507" pitchFamily="18" charset="2"/>
              </a:rPr>
              <a:t>H</a:t>
            </a:r>
            <a:r>
              <a:rPr lang="ru-RU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,H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O, CH</a:t>
            </a:r>
            <a:r>
              <a:rPr lang="en-US" baseline="-25000" dirty="0" smtClean="0">
                <a:sym typeface="Symbol" panose="05050102010706020507" pitchFamily="18" charset="2"/>
              </a:rPr>
              <a:t>4</a:t>
            </a:r>
            <a:r>
              <a:rPr lang="en-US" dirty="0" smtClean="0">
                <a:sym typeface="Symbol" panose="05050102010706020507" pitchFamily="18" charset="2"/>
              </a:rPr>
              <a:t>,C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H</a:t>
            </a:r>
            <a:r>
              <a:rPr lang="en-US" baseline="-25000" dirty="0" smtClean="0">
                <a:sym typeface="Symbol" panose="05050102010706020507" pitchFamily="18" charset="2"/>
              </a:rPr>
              <a:t>6</a:t>
            </a:r>
            <a:r>
              <a:rPr lang="en-US" dirty="0" smtClean="0">
                <a:sym typeface="Symbol" panose="05050102010706020507" pitchFamily="18" charset="2"/>
              </a:rPr>
              <a:t>,CH2O…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en-US" sz="1400" dirty="0" smtClean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Находим оптимальную геометрию,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частоты колебаний, смотрим на молекулярные </a:t>
            </a:r>
            <a:r>
              <a:rPr lang="ru-RU" dirty="0" err="1" smtClean="0">
                <a:sym typeface="Symbol" panose="05050102010706020507" pitchFamily="18" charset="2"/>
              </a:rPr>
              <a:t>орбитали</a:t>
            </a:r>
            <a:r>
              <a:rPr lang="ru-RU" dirty="0" smtClean="0">
                <a:sym typeface="Symbol" panose="05050102010706020507" pitchFamily="18" charset="2"/>
              </a:rPr>
              <a:t>, сравниваем по возможности с </a:t>
            </a:r>
            <a:r>
              <a:rPr lang="en-US" dirty="0" smtClean="0">
                <a:sym typeface="Symbol" panose="05050102010706020507" pitchFamily="18" charset="2"/>
              </a:rPr>
              <a:t>NIST-</a:t>
            </a:r>
            <a:r>
              <a:rPr lang="ru-RU" dirty="0" smtClean="0">
                <a:sym typeface="Symbol" panose="05050102010706020507" pitchFamily="18" charset="2"/>
              </a:rPr>
              <a:t>ом</a:t>
            </a:r>
          </a:p>
          <a:p>
            <a:endParaRPr lang="en-US" sz="1400" dirty="0" smtClean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Чтобы хватило времени считаем методом </a:t>
            </a:r>
            <a:r>
              <a:rPr lang="ru-RU" dirty="0" smtClean="0">
                <a:sym typeface="Symbol" panose="05050102010706020507" pitchFamily="18" charset="2"/>
              </a:rPr>
              <a:t>Хартри-Фока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6-31</a:t>
            </a:r>
            <a:r>
              <a:rPr lang="en-US" dirty="0" smtClean="0">
                <a:sym typeface="Symbol" panose="05050102010706020507" pitchFamily="18" charset="2"/>
              </a:rPr>
              <a:t>G**</a:t>
            </a:r>
            <a:r>
              <a:rPr lang="ru-RU" dirty="0" smtClean="0">
                <a:sym typeface="Symbol" panose="05050102010706020507" pitchFamily="18" charset="2"/>
              </a:rPr>
              <a:t>):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	MPLEVL=0 (</a:t>
            </a:r>
            <a:r>
              <a:rPr lang="ru-RU" dirty="0" smtClean="0">
                <a:sym typeface="Symbol" panose="05050102010706020507" pitchFamily="18" charset="2"/>
              </a:rPr>
              <a:t>без </a:t>
            </a:r>
            <a:r>
              <a:rPr lang="en-US" dirty="0" smtClean="0">
                <a:sym typeface="Symbol" panose="05050102010706020507" pitchFamily="18" charset="2"/>
              </a:rPr>
              <a:t>MP2)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9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7281</TotalTime>
  <Words>104</Words>
  <Application>Microsoft Office PowerPoint</Application>
  <PresentationFormat>Экран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Symbol</vt:lpstr>
      <vt:lpstr>Verdana</vt:lpstr>
      <vt:lpstr>Wingdings</vt:lpstr>
      <vt:lpstr>Профиль</vt:lpstr>
      <vt:lpstr>Лекция 2’, дополнительная Как запускать GAMESS-US </vt:lpstr>
      <vt:lpstr>Основные секции input-файла</vt:lpstr>
      <vt:lpstr>Список молекул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267</cp:revision>
  <dcterms:created xsi:type="dcterms:W3CDTF">2012-05-17T07:28:31Z</dcterms:created>
  <dcterms:modified xsi:type="dcterms:W3CDTF">2023-10-12T09:18:24Z</dcterms:modified>
</cp:coreProperties>
</file>