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329" r:id="rId2"/>
    <p:sldId id="350" r:id="rId3"/>
    <p:sldId id="351" r:id="rId4"/>
    <p:sldId id="377" r:id="rId5"/>
    <p:sldId id="378" r:id="rId6"/>
    <p:sldId id="380" r:id="rId7"/>
    <p:sldId id="353" r:id="rId8"/>
    <p:sldId id="381" r:id="rId9"/>
    <p:sldId id="382" r:id="rId10"/>
    <p:sldId id="383" r:id="rId11"/>
    <p:sldId id="384" r:id="rId12"/>
    <p:sldId id="385" r:id="rId13"/>
    <p:sldId id="386" r:id="rId14"/>
    <p:sldId id="390" r:id="rId15"/>
    <p:sldId id="391" r:id="rId16"/>
    <p:sldId id="388" r:id="rId17"/>
    <p:sldId id="392" r:id="rId18"/>
    <p:sldId id="393" r:id="rId19"/>
    <p:sldId id="394" r:id="rId20"/>
    <p:sldId id="396" r:id="rId21"/>
    <p:sldId id="397" r:id="rId22"/>
    <p:sldId id="398" r:id="rId23"/>
    <p:sldId id="399" r:id="rId24"/>
    <p:sldId id="401" r:id="rId25"/>
    <p:sldId id="404" r:id="rId2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4FA"/>
    <a:srgbClr val="3A68FC"/>
    <a:srgbClr val="02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376EA-D7E1-4194-A0E7-F90CD898B1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BFC7-61C6-40E3-A708-3B0E2D9197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214B-B4EE-4FA8-9FB9-148A49FBD7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72F5-CF1D-4EA2-B398-A5C44C196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7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4730-A472-493C-A061-2B5446667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9DE0-0AB7-4514-A5F9-5C7B7FD0A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5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B31C-4F12-41D5-9841-6447EC49B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7FBD-7A45-4A69-8F2B-7E96C8FE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982F-6DBE-491E-9ACA-441DAF04E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6A33-282E-4320-990A-9D97CBE259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A8D-D7C0-4108-8220-433805B18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C127-3FEE-4A5D-9DFB-C4307B41F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C95-A930-464F-98F5-C625A4436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A7A1-9866-475D-93A6-2DDAB48CBF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183D-368F-4FA2-82FD-8EEB4AF01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0635BF-3B89-45B9-B0E0-1574CBD5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se.pnl.gov/bse/porta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0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395536" y="516730"/>
            <a:ext cx="8136904" cy="1760141"/>
          </a:xfrm>
        </p:spPr>
        <p:txBody>
          <a:bodyPr/>
          <a:lstStyle/>
          <a:p>
            <a:pPr algn="ctr"/>
            <a:r>
              <a:rPr lang="ru-RU" dirty="0" smtClean="0"/>
              <a:t>Лекция </a:t>
            </a:r>
            <a:r>
              <a:rPr lang="en-US" dirty="0" smtClean="0"/>
              <a:t>3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Приближение </a:t>
            </a:r>
            <a:r>
              <a:rPr lang="en-US" dirty="0" smtClean="0"/>
              <a:t>ECP</a:t>
            </a:r>
            <a:br>
              <a:rPr lang="en-US" dirty="0" smtClean="0"/>
            </a:br>
            <a:endParaRPr lang="ru-RU" sz="2400" dirty="0" smtClean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755576" y="1873331"/>
            <a:ext cx="7848872" cy="742128"/>
          </a:xfrm>
        </p:spPr>
        <p:txBody>
          <a:bodyPr/>
          <a:lstStyle/>
          <a:p>
            <a:pPr algn="ctr"/>
            <a:r>
              <a:rPr lang="ru-RU" dirty="0" smtClean="0"/>
              <a:t>Есть темы  которые нельзя не знать!!!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87052" y="264920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Электрон движется в поле остова (</a:t>
            </a:r>
            <a:r>
              <a:rPr lang="ru-RU" dirty="0" err="1" smtClean="0"/>
              <a:t>ядро+внутренние</a:t>
            </a:r>
            <a:r>
              <a:rPr lang="ru-RU" dirty="0" smtClean="0"/>
              <a:t> электроны)</a:t>
            </a:r>
            <a:endParaRPr lang="ru-RU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51162" y="150018"/>
            <a:ext cx="6192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ym typeface="Symbol" panose="05050102010706020507" pitchFamily="18" charset="2"/>
              </a:rPr>
              <a:t></a:t>
            </a:r>
            <a:r>
              <a:rPr lang="en-US">
                <a:sym typeface="Symbol" panose="05050102010706020507" pitchFamily="18" charset="2"/>
              </a:rPr>
              <a:t>Ermilov A.Yu. E-mail: sanchik-u@yandex.ru</a:t>
            </a:r>
            <a:endParaRPr lang="ru-RU">
              <a:sym typeface="Symbol" panose="05050102010706020507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9204"/>
            <a:ext cx="3744416" cy="335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22420" y="4493980"/>
            <a:ext cx="4497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Мы продолжаем тренироваться с локальной оптимизацией (+частоты), слегка модифицируя условия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Простейший вид </a:t>
            </a:r>
            <a:br>
              <a:rPr lang="ru-RU" dirty="0" smtClean="0"/>
            </a:br>
            <a:r>
              <a:rPr lang="ru-RU" dirty="0" smtClean="0"/>
              <a:t>нелокального оператора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2892902"/>
                <a:ext cx="3876150" cy="2669505"/>
              </a:xfrm>
              <a:solidFill>
                <a:srgbClr val="2AC4FA"/>
              </a:solidFill>
              <a:ln w="15875">
                <a:solidFill>
                  <a:srgbClr val="FF000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=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(1s,2s,2p…)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2892902"/>
                <a:ext cx="3876150" cy="2669505"/>
              </a:xfrm>
              <a:blipFill rotWithShape="0">
                <a:blip r:embed="rId2"/>
                <a:stretch>
                  <a:fillRect r="-1411" b="-8864"/>
                </a:stretch>
              </a:blipFill>
              <a:ln w="158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7504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Проектор: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871882"/>
            <a:ext cx="28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Идемпотентность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61998" y="1944161"/>
                <a:ext cx="1256561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98" y="1944161"/>
                <a:ext cx="1256561" cy="301686"/>
              </a:xfrm>
              <a:prstGeom prst="rect">
                <a:avLst/>
              </a:prstGeom>
              <a:blipFill rotWithShape="1">
                <a:blip r:embed="rId3"/>
                <a:stretch>
                  <a:fillRect l="-2427" t="-163265" r="-31553" b="-2387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8827" y="1962998"/>
                <a:ext cx="787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27" y="1962998"/>
                <a:ext cx="7870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615" r="-461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21507" y="2575937"/>
                <a:ext cx="4423647" cy="608885"/>
              </a:xfrm>
              <a:prstGeom prst="rect">
                <a:avLst/>
              </a:prstGeom>
              <a:solidFill>
                <a:srgbClr val="2AC4FA">
                  <a:alpha val="39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d>
                      <m:dPr>
                        <m:begChr m:val="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07" y="2575937"/>
                <a:ext cx="4423647" cy="608885"/>
              </a:xfrm>
              <a:prstGeom prst="rect">
                <a:avLst/>
              </a:prstGeom>
              <a:blipFill rotWithShape="1">
                <a:blip r:embed="rId5"/>
                <a:stretch>
                  <a:fillRect l="-4121" t="-28713" b="-11485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36096" y="3296326"/>
                <a:ext cx="2517498" cy="289310"/>
              </a:xfrm>
              <a:prstGeom prst="rect">
                <a:avLst/>
              </a:prstGeom>
              <a:solidFill>
                <a:srgbClr val="2AC4FA">
                  <a:alpha val="39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296326"/>
                <a:ext cx="2517498" cy="289310"/>
              </a:xfrm>
              <a:prstGeom prst="rect">
                <a:avLst/>
              </a:prstGeom>
              <a:blipFill rotWithShape="0">
                <a:blip r:embed="rId6"/>
                <a:stretch>
                  <a:fillRect t="-16327" b="-1632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076056" y="3723382"/>
            <a:ext cx="2877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Какие решения имеет уравнение Шредингера?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53347" y="4227655"/>
                <a:ext cx="1277529" cy="289310"/>
              </a:xfrm>
              <a:prstGeom prst="rect">
                <a:avLst/>
              </a:prstGeom>
              <a:solidFill>
                <a:srgbClr val="2AC4FA">
                  <a:alpha val="39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347" y="4227655"/>
                <a:ext cx="1277529" cy="289310"/>
              </a:xfrm>
              <a:prstGeom prst="rect">
                <a:avLst/>
              </a:prstGeom>
              <a:blipFill rotWithShape="0">
                <a:blip r:embed="rId7"/>
                <a:stretch>
                  <a:fillRect l="-5189" t="-16327" r="-46698" b="-265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52364" y="4963160"/>
                <a:ext cx="922112" cy="276999"/>
              </a:xfrm>
              <a:prstGeom prst="rect">
                <a:avLst/>
              </a:prstGeom>
              <a:solidFill>
                <a:srgbClr val="2AC4FA">
                  <a:alpha val="39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64" y="4963160"/>
                <a:ext cx="92211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497" t="-2083" r="-4575" b="-25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067944" y="571673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все равно лучше на доске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792001" y="4952508"/>
                <a:ext cx="2127314" cy="276999"/>
              </a:xfrm>
              <a:prstGeom prst="rect">
                <a:avLst/>
              </a:prstGeom>
              <a:solidFill>
                <a:srgbClr val="2AC4FA">
                  <a:alpha val="39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001" y="4952508"/>
                <a:ext cx="212731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64" t="-2083" b="-33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43808" y="6326707"/>
                <a:ext cx="1381660" cy="276999"/>
              </a:xfrm>
              <a:prstGeom prst="rect">
                <a:avLst/>
              </a:prstGeom>
              <a:solidFill>
                <a:srgbClr val="2AC4FA">
                  <a:alpha val="39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6326707"/>
                <a:ext cx="138166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509" t="-4255" b="-1702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4979888" y="6280540"/>
            <a:ext cx="2863284" cy="369332"/>
          </a:xfrm>
          <a:prstGeom prst="rect">
            <a:avLst/>
          </a:prstGeom>
          <a:solidFill>
            <a:srgbClr val="2AC4FA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dirty="0" smtClean="0"/>
              <a:t>Это – сдвиг уровня!!!!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3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/>
      <p:bldP spid="6" grpId="0"/>
      <p:bldP spid="7" grpId="0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05837" cy="1216025"/>
          </a:xfrm>
        </p:spPr>
        <p:txBody>
          <a:bodyPr/>
          <a:lstStyle/>
          <a:p>
            <a:r>
              <a:rPr lang="ru-RU" dirty="0" smtClean="0"/>
              <a:t>Модельный потенциал(</a:t>
            </a:r>
            <a:r>
              <a:rPr lang="ru-RU" dirty="0" err="1" smtClean="0"/>
              <a:t>Хузинага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668288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i="1" baseline="-25000" dirty="0" smtClean="0"/>
              <a:t>ECP</a:t>
            </a:r>
            <a:r>
              <a:rPr lang="en-US" i="1" dirty="0" smtClean="0"/>
              <a:t>(= V</a:t>
            </a:r>
            <a:r>
              <a:rPr lang="en-US" i="1" baseline="-25000" dirty="0" smtClean="0"/>
              <a:t>MP</a:t>
            </a:r>
            <a:r>
              <a:rPr lang="en-US" i="1" dirty="0" smtClean="0"/>
              <a:t>)=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local</a:t>
            </a:r>
            <a:r>
              <a:rPr lang="en-US" i="1" dirty="0" err="1" smtClean="0"/>
              <a:t>+V</a:t>
            </a:r>
            <a:r>
              <a:rPr lang="en-US" i="1" baseline="-25000" dirty="0" err="1" smtClean="0"/>
              <a:t>non-local</a:t>
            </a:r>
            <a:endParaRPr lang="ru-RU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3608" y="2708920"/>
                <a:ext cx="2346220" cy="803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𝑐𝑜𝑟𝑒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708920"/>
                <a:ext cx="2346220" cy="8032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1640" y="5546811"/>
                <a:ext cx="1039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546811"/>
                <a:ext cx="103970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48" b="-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600" y="3800249"/>
                <a:ext cx="6950236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00249"/>
                <a:ext cx="6950236" cy="8917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91094" y="4721406"/>
            <a:ext cx="533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ru-RU" dirty="0" smtClean="0">
                <a:sym typeface="Symbol" panose="05050102010706020507" pitchFamily="18" charset="2"/>
              </a:rPr>
              <a:t></a:t>
            </a:r>
            <a:r>
              <a:rPr lang="en-US" dirty="0" smtClean="0">
                <a:sym typeface="Symbol" panose="05050102010706020507" pitchFamily="18" charset="2"/>
              </a:rPr>
              <a:t>, , C, D </a:t>
            </a:r>
            <a:r>
              <a:rPr lang="ru-RU" dirty="0" smtClean="0"/>
              <a:t>подбираются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549824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Гарантия от вариационного коллапса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 bwMode="auto">
          <a:xfrm>
            <a:off x="359532" y="2276872"/>
            <a:ext cx="8640960" cy="1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По традиции такие </a:t>
            </a:r>
            <a:r>
              <a:rPr lang="ru-RU" sz="2800" dirty="0" err="1" smtClean="0"/>
              <a:t>псевдопотенциалы</a:t>
            </a:r>
            <a:r>
              <a:rPr lang="ru-RU" sz="2800" dirty="0" smtClean="0"/>
              <a:t> называют </a:t>
            </a:r>
            <a:r>
              <a:rPr lang="ru-RU" sz="2800" i="1" dirty="0" smtClean="0">
                <a:solidFill>
                  <a:srgbClr val="FF0000"/>
                </a:solidFill>
              </a:rPr>
              <a:t>неэмпирическими</a:t>
            </a:r>
            <a:r>
              <a:rPr lang="ru-RU" sz="2800" dirty="0" smtClean="0"/>
              <a:t> </a:t>
            </a:r>
            <a:r>
              <a:rPr lang="ru-RU" sz="2800" dirty="0" err="1" smtClean="0"/>
              <a:t>псевдопотенциалами</a:t>
            </a:r>
            <a:endParaRPr lang="ru-RU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359532" y="4365104"/>
            <a:ext cx="8640960" cy="194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Логика построения – полуэмпирическая, но состав МО и их энергии</a:t>
            </a:r>
            <a:r>
              <a:rPr lang="en-US" sz="2800" dirty="0" smtClean="0"/>
              <a:t> </a:t>
            </a:r>
            <a:r>
              <a:rPr lang="ru-RU" sz="2800" dirty="0" smtClean="0"/>
              <a:t>подбираются </a:t>
            </a:r>
            <a:r>
              <a:rPr lang="ru-RU" sz="2800" dirty="0"/>
              <a:t>не под </a:t>
            </a:r>
            <a:r>
              <a:rPr lang="ru-RU" sz="2800" dirty="0" smtClean="0">
                <a:solidFill>
                  <a:srgbClr val="FF0000"/>
                </a:solidFill>
              </a:rPr>
              <a:t>эксперимент</a:t>
            </a:r>
            <a:r>
              <a:rPr lang="ru-RU" sz="2800" dirty="0" smtClean="0"/>
              <a:t>, а под </a:t>
            </a:r>
            <a:r>
              <a:rPr lang="ru-RU" sz="2800" dirty="0" smtClean="0">
                <a:solidFill>
                  <a:srgbClr val="FF0000"/>
                </a:solidFill>
              </a:rPr>
              <a:t>неэмпирический расчет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570826"/>
            <a:ext cx="77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+mn-lt"/>
              </a:rPr>
              <a:t>Неэмпирический</a:t>
            </a:r>
            <a:r>
              <a:rPr lang="en-US" sz="3000" dirty="0" smtClean="0">
                <a:latin typeface="+mn-lt"/>
              </a:rPr>
              <a:t>(!)</a:t>
            </a:r>
            <a:r>
              <a:rPr lang="ru-RU" sz="3000" dirty="0" smtClean="0">
                <a:latin typeface="+mn-lt"/>
              </a:rPr>
              <a:t> </a:t>
            </a:r>
            <a:r>
              <a:rPr lang="ru-RU" sz="3000" dirty="0" err="1">
                <a:latin typeface="+mn-lt"/>
              </a:rPr>
              <a:t>псевдопотенциал</a:t>
            </a:r>
            <a:endParaRPr lang="ru-RU" sz="3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017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Полулокальная</a:t>
            </a:r>
            <a:r>
              <a:rPr lang="ru-RU" dirty="0" smtClean="0"/>
              <a:t> форма </a:t>
            </a:r>
            <a:r>
              <a:rPr lang="ru-RU" dirty="0" err="1" smtClean="0"/>
              <a:t>псевдопотенциала</a:t>
            </a:r>
            <a:r>
              <a:rPr lang="ru-RU" dirty="0" smtClean="0"/>
              <a:t>(</a:t>
            </a:r>
            <a:r>
              <a:rPr lang="en-US" dirty="0" err="1" smtClean="0"/>
              <a:t>semilocal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03448" y="1752600"/>
            <a:ext cx="8001000" cy="740296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i="1" baseline="-25000" dirty="0" smtClean="0"/>
              <a:t>ECP</a:t>
            </a:r>
            <a:r>
              <a:rPr lang="en-US" i="1" dirty="0" smtClean="0"/>
              <a:t>(= V</a:t>
            </a:r>
            <a:r>
              <a:rPr lang="en-US" i="1" baseline="-25000" dirty="0" smtClean="0"/>
              <a:t>PP</a:t>
            </a:r>
            <a:r>
              <a:rPr lang="en-US" i="1" dirty="0" smtClean="0"/>
              <a:t>)=-(Z-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core</a:t>
            </a:r>
            <a:r>
              <a:rPr lang="en-US" i="1" dirty="0" smtClean="0"/>
              <a:t>)/</a:t>
            </a:r>
            <a:r>
              <a:rPr lang="en-US" i="1" dirty="0" err="1" smtClean="0"/>
              <a:t>r+V</a:t>
            </a:r>
            <a:r>
              <a:rPr lang="en-US" i="1" baseline="-25000" dirty="0" err="1" smtClean="0"/>
              <a:t>semilocal</a:t>
            </a:r>
            <a:endParaRPr lang="ru-RU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3608" y="2619780"/>
                <a:ext cx="2104999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𝑠𝑒𝑚𝑖𝑙𝑜𝑐𝑎𝑙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619780"/>
                <a:ext cx="2104999" cy="7555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76056" y="2619780"/>
                <a:ext cx="1854417" cy="769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619780"/>
                <a:ext cx="1854417" cy="7698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8368" y="3654824"/>
            <a:ext cx="731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Вместо проектора на отдельные </a:t>
            </a:r>
            <a:r>
              <a:rPr lang="ru-RU" dirty="0" err="1" smtClean="0"/>
              <a:t>орбитали</a:t>
            </a:r>
            <a:r>
              <a:rPr lang="ru-RU" dirty="0" smtClean="0"/>
              <a:t> остова</a:t>
            </a:r>
          </a:p>
          <a:p>
            <a:pPr marL="285750" indent="-285750">
              <a:buFontTx/>
              <a:buChar char="-"/>
            </a:pPr>
            <a:r>
              <a:rPr lang="ru-RU" dirty="0"/>
              <a:t>п</a:t>
            </a:r>
            <a:r>
              <a:rPr lang="ru-RU" dirty="0" smtClean="0"/>
              <a:t>роектор только на сферические гармоники целиком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</a:t>
            </a:r>
            <a:r>
              <a:rPr lang="ru-RU" dirty="0" smtClean="0"/>
              <a:t>=0(</a:t>
            </a:r>
            <a:r>
              <a:rPr lang="en-US" dirty="0" smtClean="0"/>
              <a:t>1s,2s…</a:t>
            </a:r>
            <a:r>
              <a:rPr lang="ru-RU" dirty="0" smtClean="0"/>
              <a:t>)</a:t>
            </a:r>
            <a:r>
              <a:rPr lang="en-US" dirty="0" smtClean="0"/>
              <a:t>, l=1(2p,..)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0504" y="5372874"/>
                <a:ext cx="2793778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04" y="5372874"/>
                <a:ext cx="2793778" cy="672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07570" y="4595625"/>
            <a:ext cx="731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«На самом деле» </a:t>
            </a:r>
            <a:r>
              <a:rPr lang="en-US" dirty="0" smtClean="0"/>
              <a:t>s-</a:t>
            </a:r>
            <a:r>
              <a:rPr lang="ru-RU" dirty="0" smtClean="0"/>
              <a:t>электроны движутся в одном потенциале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i="1" baseline="-25000" dirty="0" smtClean="0"/>
              <a:t>s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dirty="0" smtClean="0"/>
              <a:t>p- </a:t>
            </a:r>
            <a:r>
              <a:rPr lang="ru-RU" dirty="0" smtClean="0"/>
              <a:t>в другом (</a:t>
            </a:r>
            <a:r>
              <a:rPr lang="en-US" i="1" dirty="0" smtClean="0"/>
              <a:t>U</a:t>
            </a:r>
            <a:r>
              <a:rPr lang="en-US" i="1" baseline="-25000" dirty="0" smtClean="0"/>
              <a:t>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т.д.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465591" y="5492400"/>
            <a:ext cx="3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Разложение по </a:t>
            </a:r>
            <a:r>
              <a:rPr lang="ru-RU" dirty="0" err="1" smtClean="0"/>
              <a:t>гауссианам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2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059" y="620688"/>
            <a:ext cx="8001000" cy="540097"/>
          </a:xfrm>
        </p:spPr>
        <p:txBody>
          <a:bodyPr/>
          <a:lstStyle/>
          <a:p>
            <a:pPr algn="ctr"/>
            <a:r>
              <a:rPr lang="ru-RU" dirty="0" smtClean="0"/>
              <a:t>Внимание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dirty="0" smtClean="0"/>
              <a:t>!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7927" y="4276401"/>
                <a:ext cx="5714578" cy="813108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𝑠𝑒𝑚𝑖𝑙𝑜𝑐𝑎𝑙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7" y="4276401"/>
                <a:ext cx="5714578" cy="813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4248" y="4371043"/>
                <a:ext cx="2028568" cy="579198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371043"/>
                <a:ext cx="2028568" cy="579198"/>
              </a:xfrm>
              <a:prstGeom prst="rect">
                <a:avLst/>
              </a:prstGeom>
              <a:blipFill rotWithShape="0">
                <a:blip r:embed="rId3"/>
                <a:stretch>
                  <a:fillRect l="-299" r="-1493" b="-1649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46152" y="1770848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выглядит типичный остов? </a:t>
            </a:r>
            <a:r>
              <a:rPr lang="en-US" dirty="0" smtClean="0"/>
              <a:t>2-3 </a:t>
            </a:r>
            <a:r>
              <a:rPr lang="ru-RU" dirty="0" smtClean="0"/>
              <a:t>периоды:</a:t>
            </a:r>
            <a:r>
              <a:rPr lang="en-US" dirty="0" smtClean="0"/>
              <a:t>[</a:t>
            </a:r>
            <a:r>
              <a:rPr lang="ru-RU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dirty="0"/>
              <a:t>], [</a:t>
            </a:r>
            <a:r>
              <a:rPr lang="ru-RU" b="1" dirty="0"/>
              <a:t>1</a:t>
            </a:r>
            <a:r>
              <a:rPr lang="en-US" b="1" dirty="0" smtClean="0"/>
              <a:t>s</a:t>
            </a:r>
            <a:r>
              <a:rPr lang="en-US" b="1" baseline="30000" dirty="0" smtClean="0"/>
              <a:t>2</a:t>
            </a:r>
            <a:r>
              <a:rPr lang="en-US" b="1" dirty="0" smtClean="0"/>
              <a:t>2s</a:t>
            </a:r>
            <a:r>
              <a:rPr lang="en-US" b="1" baseline="30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2p</a:t>
            </a:r>
            <a:r>
              <a:rPr lang="en-US" b="1" baseline="30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], </a:t>
            </a:r>
          </a:p>
          <a:p>
            <a:r>
              <a:rPr lang="en-US" dirty="0" smtClean="0"/>
              <a:t> </a:t>
            </a:r>
            <a:r>
              <a:rPr lang="ru-RU" dirty="0" smtClean="0"/>
              <a:t> любимое серебро </a:t>
            </a:r>
            <a:r>
              <a:rPr lang="en-US" dirty="0" smtClean="0"/>
              <a:t>[Kr]4d</a:t>
            </a:r>
            <a:r>
              <a:rPr lang="en-US" baseline="30000" dirty="0" smtClean="0"/>
              <a:t>10</a:t>
            </a:r>
            <a:r>
              <a:rPr lang="en-US" dirty="0" smtClean="0"/>
              <a:t>5s</a:t>
            </a:r>
            <a:r>
              <a:rPr lang="en-US" baseline="30000" dirty="0" smtClean="0"/>
              <a:t>1</a:t>
            </a:r>
            <a:r>
              <a:rPr lang="en-US" dirty="0" smtClean="0"/>
              <a:t>, [Kr] - </a:t>
            </a:r>
            <a:r>
              <a:rPr lang="en-US" b="1" dirty="0" smtClean="0"/>
              <a:t>1s</a:t>
            </a:r>
            <a:r>
              <a:rPr lang="en-US" b="1" baseline="30000" dirty="0" smtClean="0"/>
              <a:t>2</a:t>
            </a:r>
            <a:r>
              <a:rPr lang="en-US" b="1" dirty="0" smtClean="0"/>
              <a:t>2s</a:t>
            </a:r>
            <a:r>
              <a:rPr lang="en-US" b="1" baseline="30000" dirty="0" smtClean="0"/>
              <a:t>2</a:t>
            </a:r>
            <a:r>
              <a:rPr lang="en-US" b="1" dirty="0" smtClean="0"/>
              <a:t>2p</a:t>
            </a:r>
            <a:r>
              <a:rPr lang="en-US" b="1" baseline="30000" dirty="0" smtClean="0"/>
              <a:t>6</a:t>
            </a:r>
            <a:r>
              <a:rPr lang="en-US" b="1" dirty="0" smtClean="0"/>
              <a:t>3s</a:t>
            </a:r>
            <a:r>
              <a:rPr lang="en-US" b="1" baseline="30000" dirty="0" smtClean="0"/>
              <a:t>2</a:t>
            </a:r>
            <a:r>
              <a:rPr lang="en-US" b="1" dirty="0" smtClean="0"/>
              <a:t>3p</a:t>
            </a:r>
            <a:r>
              <a:rPr lang="en-US" b="1" baseline="30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3d</a:t>
            </a:r>
            <a:r>
              <a:rPr lang="en-US" b="1" baseline="30000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4s</a:t>
            </a:r>
            <a:r>
              <a:rPr lang="en-US" b="1" baseline="30000" dirty="0" smtClean="0"/>
              <a:t>2</a:t>
            </a:r>
            <a:r>
              <a:rPr lang="en-US" b="1" dirty="0" smtClean="0"/>
              <a:t>4p</a:t>
            </a:r>
            <a:r>
              <a:rPr lang="en-US" b="1" baseline="30000" dirty="0" smtClean="0"/>
              <a:t>6</a:t>
            </a:r>
            <a:endParaRPr lang="ru-RU" b="1" baseline="30000" dirty="0" smtClean="0"/>
          </a:p>
          <a:p>
            <a:r>
              <a:rPr lang="ru-RU" dirty="0" smtClean="0"/>
              <a:t>В остове есть АО вплоть до какого-то максимального </a:t>
            </a:r>
            <a:r>
              <a:rPr lang="en-US" dirty="0" smtClean="0"/>
              <a:t>l (0, 1, 2)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78390" y="2656556"/>
            <a:ext cx="810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Вспомним модельный </a:t>
            </a:r>
            <a:r>
              <a:rPr lang="ru-RU" dirty="0" err="1" smtClean="0"/>
              <a:t>псевдопотенциал</a:t>
            </a:r>
            <a:r>
              <a:rPr lang="ru-RU" dirty="0" smtClean="0"/>
              <a:t> </a:t>
            </a:r>
            <a:r>
              <a:rPr lang="ru-RU" dirty="0" err="1" smtClean="0"/>
              <a:t>Хузинаги</a:t>
            </a:r>
            <a:r>
              <a:rPr lang="ru-RU" dirty="0" smtClean="0"/>
              <a:t> – нелокальная часть связана с проекторами на занятые </a:t>
            </a:r>
            <a:r>
              <a:rPr lang="ru-RU" dirty="0" err="1" smtClean="0"/>
              <a:t>орбитали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Возьмем </a:t>
            </a:r>
            <a:r>
              <a:rPr lang="en-US" dirty="0" smtClean="0"/>
              <a:t>f-</a:t>
            </a:r>
            <a:r>
              <a:rPr lang="ru-RU" dirty="0" smtClean="0"/>
              <a:t>АО</a:t>
            </a:r>
            <a:r>
              <a:rPr lang="en-US" dirty="0" smtClean="0"/>
              <a:t>, g</a:t>
            </a:r>
            <a:r>
              <a:rPr lang="ru-RU" dirty="0" smtClean="0"/>
              <a:t>-АО и т.д. На них </a:t>
            </a:r>
            <a:r>
              <a:rPr lang="ru-RU" dirty="0" smtClean="0">
                <a:solidFill>
                  <a:srgbClr val="FF0000"/>
                </a:solidFill>
              </a:rPr>
              <a:t>по определению </a:t>
            </a:r>
            <a:r>
              <a:rPr lang="ru-RU" dirty="0" smtClean="0"/>
              <a:t>операторы проектирования(на АО остова) </a:t>
            </a:r>
            <a:r>
              <a:rPr lang="ru-RU" dirty="0" smtClean="0">
                <a:solidFill>
                  <a:srgbClr val="FF0000"/>
                </a:solidFill>
              </a:rPr>
              <a:t>дают ноль</a:t>
            </a:r>
            <a:r>
              <a:rPr lang="ru-RU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291" y="5299299"/>
                <a:ext cx="3519810" cy="813108"/>
              </a:xfrm>
              <a:prstGeom prst="rect">
                <a:avLst/>
              </a:prstGeom>
              <a:solidFill>
                <a:srgbClr val="2AC4FA"/>
              </a:solidFill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" y="5299299"/>
                <a:ext cx="3519810" cy="8131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65648" y="5369757"/>
                <a:ext cx="2878352" cy="770147"/>
              </a:xfrm>
              <a:prstGeom prst="rect">
                <a:avLst/>
              </a:prstGeom>
              <a:solidFill>
                <a:srgbClr val="2AC4FA"/>
              </a:solidFill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=?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48" y="5369757"/>
                <a:ext cx="2878352" cy="7701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3203848" y="3836217"/>
            <a:ext cx="2162772" cy="369332"/>
          </a:xfrm>
          <a:prstGeom prst="rect">
            <a:avLst/>
          </a:prstGeom>
          <a:solidFill>
            <a:srgbClr val="2AC4FA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Что это значит?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633804" y="5369757"/>
            <a:ext cx="2573140" cy="646331"/>
          </a:xfrm>
          <a:prstGeom prst="rect">
            <a:avLst/>
          </a:prstGeom>
          <a:solidFill>
            <a:srgbClr val="2AC4FA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А чему равна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сумма проекторов?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041220" y="4462394"/>
            <a:ext cx="864096" cy="4411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Внимание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dirty="0" smtClean="0"/>
              <a:t>!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1600" y="2503073"/>
                <a:ext cx="4485267" cy="779124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𝑠𝑒𝑚𝑖𝑙𝑜𝑐𝑎𝑙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03073"/>
                <a:ext cx="4485267" cy="7791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3528" y="1711159"/>
            <a:ext cx="850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Подумали? Это </a:t>
            </a:r>
            <a:r>
              <a:rPr lang="ru-RU" dirty="0" smtClean="0"/>
              <a:t>еще и разложение единицы – полная(!) система ортогональных функций(какие умные слова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834" y="4318644"/>
            <a:ext cx="9036496" cy="461665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ru-RU" sz="2400" dirty="0" smtClean="0"/>
              <a:t>Кто подбирает </a:t>
            </a:r>
            <a:r>
              <a:rPr lang="en-US" sz="2400" i="1" dirty="0" err="1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l</a:t>
            </a:r>
            <a:r>
              <a:rPr lang="ru-RU" sz="2400" dirty="0" smtClean="0"/>
              <a:t>, кто сразу разницы </a:t>
            </a:r>
            <a:r>
              <a:rPr lang="en-US" sz="2400" i="1" dirty="0" err="1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l</a:t>
            </a:r>
            <a:r>
              <a:rPr lang="ru-RU" sz="2400" i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- </a:t>
            </a:r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Lmax+1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83572" y="429418"/>
                <a:ext cx="1048299" cy="755528"/>
              </a:xfrm>
              <a:prstGeom prst="rect">
                <a:avLst/>
              </a:prstGeom>
              <a:solidFill>
                <a:srgbClr val="2AC4FA"/>
              </a:solidFill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572" y="429418"/>
                <a:ext cx="1048299" cy="755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2323" y="3502643"/>
            <a:ext cx="880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</a:t>
            </a:r>
            <a:r>
              <a:rPr lang="en-US" i="1" baseline="-25000" dirty="0" smtClean="0"/>
              <a:t>Lmax+1</a:t>
            </a:r>
            <a:r>
              <a:rPr lang="en-US" dirty="0" smtClean="0"/>
              <a:t> </a:t>
            </a:r>
            <a:r>
              <a:rPr lang="ru-RU" dirty="0" smtClean="0"/>
              <a:t>является локальной частью, т.е. действует на все функции как оператор умножения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1682" y="5109461"/>
            <a:ext cx="795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Обычно за нас подумают составители сетевых библиотек, но…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12486" y="5505595"/>
            <a:ext cx="3717621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bse.pnl.gov/bse/portal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87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 animBg="1"/>
      <p:bldP spid="13" grpId="0" animBg="1"/>
      <p:bldP spid="10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4192729" y="6195044"/>
            <a:ext cx="4602622" cy="576064"/>
          </a:xfrm>
          <a:prstGeom prst="roundRect">
            <a:avLst/>
          </a:prstGeom>
          <a:solidFill>
            <a:srgbClr val="2AC4FA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004048" y="4194084"/>
            <a:ext cx="365034" cy="576064"/>
          </a:xfrm>
          <a:prstGeom prst="roundRect">
            <a:avLst/>
          </a:prstGeom>
          <a:solidFill>
            <a:srgbClr val="2AC4FA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812360" y="3869757"/>
            <a:ext cx="1152128" cy="279323"/>
          </a:xfrm>
          <a:prstGeom prst="roundRect">
            <a:avLst/>
          </a:prstGeom>
          <a:solidFill>
            <a:srgbClr val="2AC4FA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Формирование секции </a:t>
            </a:r>
            <a:r>
              <a:rPr lang="en-US" dirty="0" smtClean="0"/>
              <a:t>ECP</a:t>
            </a:r>
            <a:br>
              <a:rPr lang="en-US" dirty="0" smtClean="0"/>
            </a:br>
            <a:r>
              <a:rPr lang="ru-RU" sz="2800" i="1" dirty="0" smtClean="0"/>
              <a:t>(фрагмент входного файла</a:t>
            </a:r>
            <a:r>
              <a:rPr lang="en-US" sz="2800" i="1" dirty="0" smtClean="0"/>
              <a:t>)</a:t>
            </a:r>
            <a:endParaRPr lang="ru-RU" sz="28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9912" y="1752600"/>
            <a:ext cx="5184576" cy="1892424"/>
          </a:xfrm>
        </p:spPr>
        <p:txBody>
          <a:bodyPr/>
          <a:lstStyle/>
          <a:p>
            <a:r>
              <a:rPr lang="ru-RU" dirty="0" smtClean="0"/>
              <a:t>Это «наш» </a:t>
            </a:r>
            <a:r>
              <a:rPr lang="en-US" dirty="0" err="1" smtClean="0"/>
              <a:t>Gamess</a:t>
            </a:r>
            <a:r>
              <a:rPr lang="en-US" dirty="0" smtClean="0"/>
              <a:t>-us</a:t>
            </a:r>
            <a:endParaRPr lang="ru-RU" dirty="0" smtClean="0"/>
          </a:p>
          <a:p>
            <a:r>
              <a:rPr lang="ru-RU" sz="2800" dirty="0" smtClean="0"/>
              <a:t>Хорошо видно, что задаются </a:t>
            </a:r>
            <a:r>
              <a:rPr lang="en-US" sz="2800" i="1" dirty="0" err="1" smtClean="0"/>
              <a:t>U</a:t>
            </a:r>
            <a:r>
              <a:rPr lang="en-US" sz="2800" i="1" baseline="-25000" dirty="0" err="1" smtClean="0"/>
              <a:t>Lmax</a:t>
            </a:r>
            <a:r>
              <a:rPr lang="en-US" sz="2800" dirty="0" smtClean="0"/>
              <a:t> </a:t>
            </a:r>
            <a:r>
              <a:rPr lang="ru-RU" sz="2800" dirty="0" smtClean="0"/>
              <a:t>и разностные потенциалы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52600"/>
            <a:ext cx="314325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5301208"/>
            <a:ext cx="3662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$ECP</a:t>
            </a:r>
            <a:r>
              <a:rPr lang="ru-RU" dirty="0" smtClean="0"/>
              <a:t> читается</a:t>
            </a:r>
          </a:p>
          <a:p>
            <a:r>
              <a:rPr lang="ru-RU" dirty="0" smtClean="0"/>
              <a:t>если «велено» в </a:t>
            </a:r>
            <a:r>
              <a:rPr lang="en-US" dirty="0" err="1" smtClean="0"/>
              <a:t>CONTRL’e</a:t>
            </a:r>
            <a:r>
              <a:rPr lang="en-US" dirty="0" smtClean="0"/>
              <a:t>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$CONTRL PP=READ $END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506898" y="2538777"/>
            <a:ext cx="1584176" cy="225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84365" y="3869757"/>
            <a:ext cx="1584176" cy="225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943159" y="3824752"/>
            <a:ext cx="504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Ясно, что у углерода остов 1</a:t>
            </a:r>
            <a:r>
              <a:rPr lang="en-US" dirty="0" smtClean="0"/>
              <a:t>s</a:t>
            </a:r>
            <a:r>
              <a:rPr lang="ru-RU" baseline="30000" dirty="0" smtClean="0"/>
              <a:t>2</a:t>
            </a:r>
            <a:r>
              <a:rPr lang="ru-RU" dirty="0" smtClean="0"/>
              <a:t>, </a:t>
            </a:r>
            <a:r>
              <a:rPr lang="en-US" dirty="0" err="1" smtClean="0"/>
              <a:t>Lmax</a:t>
            </a:r>
            <a:r>
              <a:rPr lang="en-US" dirty="0" smtClean="0"/>
              <a:t>=1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80650" y="1961218"/>
            <a:ext cx="216024" cy="225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314222" y="1830981"/>
            <a:ext cx="149010" cy="4337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923928" y="4283804"/>
            <a:ext cx="504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здесь (2) – число электронов в остове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971600" y="4437112"/>
            <a:ext cx="3456384" cy="864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1463232" y="4447316"/>
            <a:ext cx="3034262" cy="87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1754164" y="4442214"/>
            <a:ext cx="2743330" cy="869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56465" y="4948746"/>
            <a:ext cx="458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Коэффициенты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lk</a:t>
            </a:r>
            <a:r>
              <a:rPr lang="en-US" dirty="0" smtClean="0"/>
              <a:t>, </a:t>
            </a:r>
            <a:r>
              <a:rPr lang="ru-RU" dirty="0" smtClean="0"/>
              <a:t>степени </a:t>
            </a:r>
            <a:r>
              <a:rPr lang="en-US" dirty="0" smtClean="0"/>
              <a:t>r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экспоненты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192729" y="6124777"/>
            <a:ext cx="477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есть еще такой же атом, то параметры второй раз не приводятся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82032" y="4457541"/>
            <a:ext cx="499294" cy="225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 animBg="1"/>
      <p:bldP spid="10" grpId="0" animBg="1"/>
      <p:bldP spid="6" grpId="0" animBg="1"/>
      <p:bldP spid="7" grpId="0" animBg="1"/>
      <p:bldP spid="9" grpId="0" animBg="1"/>
      <p:bldP spid="15" grpId="0" animBg="1"/>
      <p:bldP spid="27" grpId="0"/>
      <p:bldP spid="29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6018090" y="5364812"/>
            <a:ext cx="2836782" cy="387930"/>
          </a:xfrm>
          <a:prstGeom prst="roundRect">
            <a:avLst/>
          </a:prstGeom>
          <a:solidFill>
            <a:srgbClr val="2AC4FA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Но про ввод много, равно как и про разные формы </a:t>
            </a:r>
            <a:r>
              <a:rPr lang="en-US" dirty="0" smtClean="0"/>
              <a:t>ECP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288" y="1742661"/>
            <a:ext cx="4391844" cy="1100336"/>
          </a:xfrm>
        </p:spPr>
        <p:txBody>
          <a:bodyPr/>
          <a:lstStyle/>
          <a:p>
            <a:r>
              <a:rPr lang="ru-RU" dirty="0" smtClean="0"/>
              <a:t>Популярный трюк</a:t>
            </a:r>
          </a:p>
          <a:p>
            <a:pPr marL="0" indent="0">
              <a:buNone/>
            </a:pPr>
            <a:r>
              <a:rPr lang="ru-RU" dirty="0" smtClean="0"/>
              <a:t>традиционно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8024" y="2426081"/>
            <a:ext cx="4060918" cy="2322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576" y="2840089"/>
                <a:ext cx="4485267" cy="779124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𝑠𝑒𝑚𝑖𝑙𝑜𝑐𝑎𝑙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6" y="2840089"/>
                <a:ext cx="4485267" cy="7791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4576" y="3886200"/>
            <a:ext cx="432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потенциалы приведены в виде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1944" y="4268728"/>
                <a:ext cx="4511171" cy="813108"/>
              </a:xfrm>
              <a:prstGeom prst="rect">
                <a:avLst/>
              </a:prstGeom>
              <a:solidFill>
                <a:srgbClr val="2AC4FA"/>
              </a:solidFill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𝑠𝑒𝑚𝑖𝑙𝑜𝑐𝑎𝑙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4" y="4268728"/>
                <a:ext cx="4511171" cy="8131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88024" y="4784329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Добавим новую гармонику(увеличим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dirty="0" smtClean="0"/>
              <a:t>) </a:t>
            </a:r>
            <a:r>
              <a:rPr lang="ru-RU" dirty="0" smtClean="0"/>
              <a:t>и поставим нулевой коэффициент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220072" y="3069403"/>
            <a:ext cx="1440161" cy="2031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715038" y="1679663"/>
            <a:ext cx="4427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61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Carbon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Stuttgart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RLC ECP</a:t>
            </a:r>
          </a:p>
          <a:p>
            <a:r>
              <a:rPr lang="ru-RU" altLang="ru-RU" i="1" dirty="0">
                <a:solidFill>
                  <a:srgbClr val="FF0000"/>
                </a:solidFill>
                <a:latin typeface="Courier"/>
              </a:rPr>
              <a:t>EMSL </a:t>
            </a:r>
            <a:r>
              <a:rPr lang="ru-RU" altLang="ru-RU" i="1" dirty="0" err="1">
                <a:solidFill>
                  <a:srgbClr val="FF0000"/>
                </a:solidFill>
                <a:latin typeface="Courier"/>
              </a:rPr>
              <a:t>Basis</a:t>
            </a:r>
            <a:r>
              <a:rPr lang="ru-RU" altLang="ru-RU" i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ru-RU" altLang="ru-RU" i="1" dirty="0" err="1">
                <a:solidFill>
                  <a:srgbClr val="FF0000"/>
                </a:solidFill>
                <a:latin typeface="Courier"/>
              </a:rPr>
              <a:t>Set</a:t>
            </a:r>
            <a:r>
              <a:rPr lang="ru-RU" altLang="ru-RU" i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ru-RU" altLang="ru-RU" i="1" dirty="0" err="1">
                <a:solidFill>
                  <a:srgbClr val="FF0000"/>
                </a:solidFill>
                <a:latin typeface="Courier"/>
              </a:rPr>
              <a:t>Exchange</a:t>
            </a:r>
            <a:r>
              <a:rPr lang="ru-RU" altLang="ru-RU" i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ru-RU" altLang="ru-RU" i="1" dirty="0" err="1">
                <a:solidFill>
                  <a:srgbClr val="FF0000"/>
                </a:solidFill>
                <a:latin typeface="Courier"/>
              </a:rPr>
              <a:t>Library</a:t>
            </a:r>
            <a:r>
              <a:rPr lang="ru-RU" altLang="ru-RU" sz="800" i="1" dirty="0">
                <a:solidFill>
                  <a:srgbClr val="FF0000"/>
                </a:solidFill>
              </a:rPr>
              <a:t> </a:t>
            </a:r>
            <a:endParaRPr kumimoji="0" lang="ru-RU" altLang="ru-RU" b="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04" y="5845548"/>
            <a:ext cx="914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Как-то я возился с ручным вводом </a:t>
            </a:r>
            <a:r>
              <a:rPr lang="ru-RU" dirty="0" err="1" smtClean="0"/>
              <a:t>псевдопотенциала</a:t>
            </a:r>
            <a:r>
              <a:rPr lang="ru-RU" dirty="0" smtClean="0"/>
              <a:t> и поставил в правой колонке 10. Ну все спрашивали, что такое 10.!!!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37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8" grpId="0" animBg="1"/>
      <p:bldP spid="10" grpId="0"/>
      <p:bldP spid="11" grpId="0" animBg="1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ECP </a:t>
            </a:r>
            <a:r>
              <a:rPr lang="en-US" dirty="0"/>
              <a:t>versus ALL-electron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325742" cy="1028328"/>
          </a:xfrm>
        </p:spPr>
        <p:txBody>
          <a:bodyPr/>
          <a:lstStyle/>
          <a:p>
            <a:r>
              <a:rPr lang="ru-RU" dirty="0" smtClean="0"/>
              <a:t>Что лучше: расчет в приближении </a:t>
            </a:r>
            <a:r>
              <a:rPr lang="ru-RU" dirty="0" err="1" smtClean="0"/>
              <a:t>псевдопотенциала</a:t>
            </a:r>
            <a:r>
              <a:rPr lang="ru-RU" dirty="0" smtClean="0"/>
              <a:t> или </a:t>
            </a:r>
            <a:r>
              <a:rPr lang="en-US" dirty="0" smtClean="0"/>
              <a:t>all-electron?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40817" y="2800198"/>
            <a:ext cx="7668716" cy="1440160"/>
          </a:xfrm>
        </p:spPr>
        <p:txBody>
          <a:bodyPr/>
          <a:lstStyle/>
          <a:p>
            <a:r>
              <a:rPr lang="ru-RU" dirty="0" smtClean="0"/>
              <a:t>Ответ неожиданный:</a:t>
            </a:r>
          </a:p>
          <a:p>
            <a:r>
              <a:rPr lang="en-US" dirty="0" smtClean="0"/>
              <a:t>AE</a:t>
            </a:r>
            <a:r>
              <a:rPr lang="ru-RU" dirty="0" smtClean="0"/>
              <a:t> не всегда лучше, а иногда </a:t>
            </a:r>
          </a:p>
          <a:p>
            <a:pPr marL="0" indent="0" algn="ctr">
              <a:buNone/>
            </a:pPr>
            <a:r>
              <a:rPr lang="ru-RU" dirty="0" smtClean="0"/>
              <a:t>ПРОТИВОПОКАЗАНО! </a:t>
            </a:r>
            <a:endParaRPr lang="ru-RU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 bwMode="auto">
          <a:xfrm>
            <a:off x="735232" y="4725144"/>
            <a:ext cx="766871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dirty="0" smtClean="0"/>
              <a:t>Удачная компенсация погрешностей делают чудеса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19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ECP versus ALL-electron!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325742" cy="1028328"/>
          </a:xfrm>
        </p:spPr>
        <p:txBody>
          <a:bodyPr/>
          <a:lstStyle/>
          <a:p>
            <a:pPr algn="ctr"/>
            <a:r>
              <a:rPr lang="ru-RU" dirty="0" smtClean="0"/>
              <a:t>Наша квантовая химия (вся) типично нерелятивистская….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40817" y="2800198"/>
            <a:ext cx="7668716" cy="1924946"/>
          </a:xfrm>
        </p:spPr>
        <p:txBody>
          <a:bodyPr/>
          <a:lstStyle/>
          <a:p>
            <a:r>
              <a:rPr lang="ru-RU" dirty="0" smtClean="0"/>
              <a:t>Какие электроны наиболее релятивистские(двигаются со скоростями близкими к </a:t>
            </a:r>
            <a:r>
              <a:rPr lang="en-US" i="1" dirty="0" smtClean="0"/>
              <a:t>c=137</a:t>
            </a:r>
            <a:r>
              <a:rPr lang="en-US" dirty="0" smtClean="0"/>
              <a:t>? </a:t>
            </a:r>
            <a:r>
              <a:rPr lang="ru-RU" dirty="0" err="1" smtClean="0"/>
              <a:t>Остовные</a:t>
            </a:r>
            <a:r>
              <a:rPr lang="ru-RU" dirty="0" smtClean="0"/>
              <a:t>… 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 bwMode="auto">
          <a:xfrm>
            <a:off x="566738" y="4869160"/>
            <a:ext cx="766871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dirty="0" smtClean="0">
                <a:solidFill>
                  <a:srgbClr val="FF0000"/>
                </a:solidFill>
              </a:rPr>
              <a:t>Так и запрятать их в остов и работать «как обычно»!</a:t>
            </a:r>
            <a:r>
              <a:rPr lang="ru-RU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26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01000" cy="612105"/>
          </a:xfrm>
        </p:spPr>
        <p:txBody>
          <a:bodyPr/>
          <a:lstStyle/>
          <a:p>
            <a:pPr algn="ctr"/>
            <a:r>
              <a:rPr lang="en-US" dirty="0" smtClean="0"/>
              <a:t>Effective Core Potential(ECP)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738891"/>
            <a:ext cx="9144000" cy="95632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Тема лекции – несоразмерная и это тянет на спецкурс (прочитан в 2008,2015</a:t>
            </a:r>
            <a:r>
              <a:rPr lang="en-US" sz="2400" dirty="0" smtClean="0"/>
              <a:t> </a:t>
            </a:r>
            <a:r>
              <a:rPr lang="ru-RU" sz="2400" dirty="0" smtClean="0"/>
              <a:t>годах А.В. </a:t>
            </a:r>
            <a:r>
              <a:rPr lang="ru-RU" sz="2400" dirty="0" err="1" smtClean="0"/>
              <a:t>Щербининым</a:t>
            </a:r>
            <a:r>
              <a:rPr lang="ru-RU" sz="2400" dirty="0" smtClean="0"/>
              <a:t>)</a:t>
            </a:r>
            <a:endParaRPr lang="en-US" sz="2400" baseline="-25000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179512" y="1844824"/>
            <a:ext cx="864096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Мы все химики – воспитаны на понятиях валентности, терминологии валентных электронов.</a:t>
            </a:r>
          </a:p>
          <a:p>
            <a:pPr marL="0" indent="0">
              <a:buNone/>
            </a:pPr>
            <a:r>
              <a:rPr lang="ru-RU" sz="2400" dirty="0" smtClean="0"/>
              <a:t>Какой метод реализует </a:t>
            </a:r>
            <a:r>
              <a:rPr lang="ru-RU" sz="2400" b="1" dirty="0" smtClean="0">
                <a:solidFill>
                  <a:srgbClr val="FF0000"/>
                </a:solidFill>
              </a:rPr>
              <a:t>валентное приближение?</a:t>
            </a:r>
            <a:endParaRPr lang="en-US" sz="2400" b="1" baseline="-250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75461"/>
            <a:ext cx="3094856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05277" y="3623333"/>
            <a:ext cx="3312368" cy="461665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[core] </a:t>
            </a:r>
            <a:r>
              <a:rPr lang="en-US" sz="2400" dirty="0" smtClean="0">
                <a:sym typeface="Symbol"/>
              </a:rPr>
              <a:t>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48064" y="3669500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𝑐𝑜𝑟𝑒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669500"/>
                <a:ext cx="2088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2"/>
          <p:cNvSpPr txBox="1">
            <a:spLocks/>
          </p:cNvSpPr>
          <p:nvPr/>
        </p:nvSpPr>
        <p:spPr bwMode="auto">
          <a:xfrm>
            <a:off x="3635896" y="4518473"/>
            <a:ext cx="4752528" cy="85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400" i="1" dirty="0" smtClean="0"/>
              <a:t>Настоящая лекция – 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ru-RU" sz="2400" i="1" dirty="0" smtClean="0"/>
              <a:t>не пересказ спецкурса</a:t>
            </a:r>
            <a:r>
              <a:rPr lang="ru-RU" sz="2400" i="1" dirty="0" smtClean="0">
                <a:sym typeface="Wingdings"/>
              </a:rPr>
              <a:t>!</a:t>
            </a:r>
            <a:endParaRPr lang="en-US" sz="2400" i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6625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Релятивизм (</a:t>
            </a:r>
            <a:r>
              <a:rPr lang="en-US" dirty="0" smtClean="0"/>
              <a:t>Z&gt;&gt;1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544" y="2996952"/>
            <a:ext cx="8568952" cy="2664296"/>
          </a:xfrm>
        </p:spPr>
        <p:txBody>
          <a:bodyPr/>
          <a:lstStyle/>
          <a:p>
            <a:r>
              <a:rPr lang="en-US" sz="2400" i="1" dirty="0" smtClean="0"/>
              <a:t>V</a:t>
            </a:r>
            <a:r>
              <a:rPr lang="en-US" sz="2400" i="1" baseline="-25000" dirty="0" smtClean="0"/>
              <a:t>SO</a:t>
            </a:r>
            <a:r>
              <a:rPr lang="en-US" sz="2400" dirty="0" smtClean="0"/>
              <a:t> – </a:t>
            </a:r>
            <a:r>
              <a:rPr lang="ru-RU" sz="2400" dirty="0" smtClean="0"/>
              <a:t>анизотропное слагаемое, «спин-орбита», самое интересное. Тонкая структура и проч. Магнетизм – чисто релятивистские эффект.</a:t>
            </a:r>
          </a:p>
          <a:p>
            <a:r>
              <a:rPr lang="ru-RU" sz="2400" dirty="0" smtClean="0"/>
              <a:t>Но есть и </a:t>
            </a:r>
            <a:r>
              <a:rPr lang="en-US" sz="2400" i="1" dirty="0" err="1" smtClean="0"/>
              <a:t>V</a:t>
            </a:r>
            <a:r>
              <a:rPr lang="en-US" sz="2400" i="1" baseline="-25000" dirty="0" err="1" smtClean="0"/>
              <a:t>scalar</a:t>
            </a:r>
            <a:r>
              <a:rPr lang="en-US" sz="2400" dirty="0" smtClean="0"/>
              <a:t> – </a:t>
            </a:r>
            <a:r>
              <a:rPr lang="ru-RU" sz="2400" dirty="0" smtClean="0"/>
              <a:t>зависимость массы от скорости, поляризация вакуума… Они колоссальны и как раз максимальны у </a:t>
            </a:r>
            <a:r>
              <a:rPr lang="ru-RU" sz="2400" dirty="0" err="1" smtClean="0"/>
              <a:t>остовных</a:t>
            </a:r>
            <a:r>
              <a:rPr lang="ru-RU" sz="2400" dirty="0" smtClean="0"/>
              <a:t> электронов. 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 bwMode="auto">
          <a:xfrm>
            <a:off x="2483768" y="2204864"/>
            <a:ext cx="3288807" cy="621482"/>
          </a:xfrm>
          <a:prstGeom prst="rect">
            <a:avLst/>
          </a:prstGeom>
          <a:solidFill>
            <a:srgbClr val="2AC4F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i="1" dirty="0" err="1" smtClean="0"/>
              <a:t>V</a:t>
            </a:r>
            <a:r>
              <a:rPr lang="en-US" i="1" baseline="-25000" dirty="0" err="1" smtClean="0"/>
              <a:t>rel</a:t>
            </a:r>
            <a:r>
              <a:rPr lang="en-US" i="1" dirty="0" smtClean="0"/>
              <a:t>=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scalar</a:t>
            </a:r>
            <a:r>
              <a:rPr lang="en-US" i="1" dirty="0" err="1" smtClean="0"/>
              <a:t>+V</a:t>
            </a:r>
            <a:r>
              <a:rPr lang="en-US" i="1" baseline="-25000" dirty="0" err="1" smtClean="0"/>
              <a:t>SO</a:t>
            </a:r>
            <a:endParaRPr lang="en-US" i="1" baseline="-25000" dirty="0" smtClean="0"/>
          </a:p>
          <a:p>
            <a:pPr marL="0" indent="0" algn="ctr">
              <a:buFont typeface="Wingdings" panose="05000000000000000000" pitchFamily="2" charset="2"/>
              <a:buNone/>
            </a:pPr>
            <a:endParaRPr lang="ru-RU" dirty="0" smtClean="0"/>
          </a:p>
        </p:txBody>
      </p:sp>
      <p:sp>
        <p:nvSpPr>
          <p:cNvPr id="8" name="Объект 3"/>
          <p:cNvSpPr>
            <a:spLocks noGrp="1"/>
          </p:cNvSpPr>
          <p:nvPr>
            <p:ph sz="half" idx="2"/>
          </p:nvPr>
        </p:nvSpPr>
        <p:spPr>
          <a:xfrm>
            <a:off x="35496" y="1714188"/>
            <a:ext cx="9073008" cy="490676"/>
          </a:xfrm>
        </p:spPr>
        <p:txBody>
          <a:bodyPr/>
          <a:lstStyle/>
          <a:p>
            <a:r>
              <a:rPr lang="ru-RU" sz="2400" dirty="0" smtClean="0"/>
              <a:t>Релятивизм в квантовой химии </a:t>
            </a:r>
            <a:r>
              <a:rPr lang="ru-RU" sz="2400" b="1" dirty="0" smtClean="0"/>
              <a:t>сложная тема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Но: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half" idx="2"/>
          </p:nvPr>
        </p:nvSpPr>
        <p:spPr>
          <a:xfrm>
            <a:off x="184258" y="5674628"/>
            <a:ext cx="8920608" cy="1183372"/>
          </a:xfrm>
        </p:spPr>
        <p:txBody>
          <a:bodyPr/>
          <a:lstStyle/>
          <a:p>
            <a:r>
              <a:rPr lang="ru-RU" sz="2400" dirty="0" smtClean="0"/>
              <a:t>Главное – что скалярные релятивистские эффекты удается трактовать на языке нерелятивистской квантовой химии</a:t>
            </a:r>
          </a:p>
        </p:txBody>
      </p:sp>
    </p:spTree>
    <p:extLst>
      <p:ext uri="{BB962C8B-B14F-4D97-AF65-F5344CB8AC3E}">
        <p14:creationId xmlns:p14="http://schemas.microsoft.com/office/powerpoint/2010/main" val="27948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Условный критерий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Z/137&lt;&lt;1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4437310" cy="4484712"/>
          </a:xfrm>
        </p:spPr>
        <p:txBody>
          <a:bodyPr/>
          <a:lstStyle/>
          <a:p>
            <a:r>
              <a:rPr lang="ru-RU" dirty="0" smtClean="0"/>
              <a:t>И все-таки:</a:t>
            </a:r>
          </a:p>
          <a:p>
            <a:pPr marL="0" indent="0">
              <a:buNone/>
            </a:pPr>
            <a:r>
              <a:rPr lang="ru-RU" sz="2800" dirty="0" smtClean="0"/>
              <a:t>Другие энергии, другие распределения плотности…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err="1" smtClean="0"/>
              <a:t>Лантаноидное</a:t>
            </a:r>
            <a:r>
              <a:rPr lang="ru-RU" sz="2800" dirty="0" smtClean="0"/>
              <a:t> сжатие – классический </a:t>
            </a:r>
            <a:r>
              <a:rPr lang="ru-RU" sz="2800" dirty="0" err="1" smtClean="0"/>
              <a:t>релятивисткий</a:t>
            </a:r>
            <a:r>
              <a:rPr lang="ru-RU" sz="2800" dirty="0" smtClean="0"/>
              <a:t> эффект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04048" y="1752600"/>
            <a:ext cx="4032448" cy="3620616"/>
          </a:xfrm>
        </p:spPr>
        <p:txBody>
          <a:bodyPr/>
          <a:lstStyle/>
          <a:p>
            <a:r>
              <a:rPr lang="ru-RU" sz="2800" dirty="0" smtClean="0"/>
              <a:t>Первая половина 3</a:t>
            </a:r>
            <a:r>
              <a:rPr lang="en-US" sz="2800" dirty="0"/>
              <a:t>d</a:t>
            </a:r>
            <a:r>
              <a:rPr lang="ru-RU" sz="2800" dirty="0" smtClean="0"/>
              <a:t>-элементов</a:t>
            </a:r>
            <a:r>
              <a:rPr lang="en-US" sz="2800" dirty="0" smtClean="0"/>
              <a:t> – </a:t>
            </a:r>
            <a:r>
              <a:rPr lang="ru-RU" sz="2800" dirty="0" smtClean="0"/>
              <a:t>последняя, которую можно считать без скалярного релятивизма(</a:t>
            </a:r>
            <a:r>
              <a:rPr lang="en-US" sz="2800" dirty="0" smtClean="0"/>
              <a:t>ECP</a:t>
            </a:r>
            <a:r>
              <a:rPr lang="ru-RU" sz="2800" dirty="0" smtClean="0"/>
              <a:t>)</a:t>
            </a:r>
          </a:p>
          <a:p>
            <a:r>
              <a:rPr lang="en-US" sz="2800" dirty="0" smtClean="0"/>
              <a:t>&lt;v&gt;/c</a:t>
            </a:r>
            <a:r>
              <a:rPr lang="en-US" sz="2800" dirty="0" smtClean="0">
                <a:sym typeface="Symbol" panose="05050102010706020507" pitchFamily="18" charset="2"/>
              </a:rPr>
              <a:t>1/5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47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469758" cy="1100336"/>
          </a:xfrm>
        </p:spPr>
        <p:txBody>
          <a:bodyPr/>
          <a:lstStyle/>
          <a:p>
            <a:r>
              <a:rPr lang="ru-RU" dirty="0" smtClean="0"/>
              <a:t>Если </a:t>
            </a:r>
            <a:r>
              <a:rPr lang="en-US" dirty="0" smtClean="0"/>
              <a:t>ECP</a:t>
            </a:r>
            <a:r>
              <a:rPr lang="ru-RU" dirty="0" smtClean="0"/>
              <a:t> считают (и приготавливают) то не зря.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539552" y="2976736"/>
            <a:ext cx="8469758" cy="1532384"/>
          </a:xfrm>
        </p:spPr>
        <p:txBody>
          <a:bodyPr/>
          <a:lstStyle/>
          <a:p>
            <a:r>
              <a:rPr lang="ru-RU" dirty="0" smtClean="0"/>
              <a:t>Хотя, конечно, приближение - есть приближение и у него накапливаются погрешности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0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79" y="260648"/>
            <a:ext cx="8928991" cy="1080120"/>
          </a:xfrm>
        </p:spPr>
        <p:txBody>
          <a:bodyPr/>
          <a:lstStyle/>
          <a:p>
            <a:pPr algn="ctr"/>
            <a:r>
              <a:rPr lang="ru-RU" sz="3600" dirty="0" smtClean="0"/>
              <a:t>Нюанс:</a:t>
            </a:r>
            <a:br>
              <a:rPr lang="ru-RU" sz="3600" dirty="0" smtClean="0"/>
            </a:br>
            <a:r>
              <a:rPr lang="ru-RU" sz="3600" dirty="0" err="1" smtClean="0"/>
              <a:t>орбиталь</a:t>
            </a:r>
            <a:r>
              <a:rPr lang="ru-RU" sz="3600" dirty="0" smtClean="0"/>
              <a:t> </a:t>
            </a:r>
            <a:r>
              <a:rPr lang="ru-RU" sz="3600" dirty="0" smtClean="0">
                <a:sym typeface="Symbol"/>
              </a:rPr>
              <a:t> </a:t>
            </a:r>
            <a:r>
              <a:rPr lang="ru-RU" sz="3600" dirty="0" err="1" smtClean="0"/>
              <a:t>псевдоорбиталь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52264"/>
          </a:xfrm>
        </p:spPr>
        <p:txBody>
          <a:bodyPr/>
          <a:lstStyle/>
          <a:p>
            <a:r>
              <a:rPr lang="ru-RU" sz="2400" dirty="0" smtClean="0"/>
              <a:t>«От руки» попытался нарисовать 6</a:t>
            </a:r>
            <a:r>
              <a:rPr lang="en-US" sz="2400" dirty="0" smtClean="0"/>
              <a:t>s-AO Cs: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09700" y="2204864"/>
            <a:ext cx="353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Суть: У валентных МО(АО) многовато узлов</a:t>
            </a:r>
          </a:p>
          <a:p>
            <a:r>
              <a:rPr lang="ru-RU" sz="2000" dirty="0" smtClean="0"/>
              <a:t>(5 </a:t>
            </a:r>
            <a:r>
              <a:rPr lang="ru-RU" sz="2000" dirty="0" err="1" smtClean="0"/>
              <a:t>шт</a:t>
            </a:r>
            <a:r>
              <a:rPr lang="ru-RU" sz="2000" dirty="0" smtClean="0"/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1" y="2204864"/>
            <a:ext cx="5278512" cy="381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08104" y="3237931"/>
            <a:ext cx="3635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Их и построить дорого (нужно столько же базисных функций) и использовать впоследствии:</a:t>
            </a:r>
          </a:p>
          <a:p>
            <a:r>
              <a:rPr lang="ru-RU" dirty="0" smtClean="0"/>
              <a:t>точность теряется при расчете интегралов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6092" y="5233616"/>
            <a:ext cx="85979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 smtClean="0"/>
              <a:t>«Подводных камней» там тоже много – норма </a:t>
            </a:r>
            <a:r>
              <a:rPr lang="ru-RU" sz="1700" dirty="0" err="1" smtClean="0"/>
              <a:t>орбитали</a:t>
            </a:r>
            <a:r>
              <a:rPr lang="ru-RU" sz="1700" dirty="0" smtClean="0"/>
              <a:t> не сохраняется</a:t>
            </a:r>
            <a:endParaRPr lang="ru-RU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096" y="5825733"/>
            <a:ext cx="8597908" cy="877163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/>
              <a:t>Мораль: </a:t>
            </a:r>
            <a:r>
              <a:rPr lang="ru-RU" sz="1700" dirty="0" err="1" smtClean="0"/>
              <a:t>Псевдопотенциал</a:t>
            </a:r>
            <a:r>
              <a:rPr lang="ru-RU" sz="1700" dirty="0" smtClean="0"/>
              <a:t> (</a:t>
            </a:r>
            <a:r>
              <a:rPr lang="en-US" sz="1700" dirty="0" smtClean="0"/>
              <a:t>ECP</a:t>
            </a:r>
            <a:r>
              <a:rPr lang="ru-RU" sz="1700" dirty="0" smtClean="0"/>
              <a:t>) «идет в комплекте» с базисом. </a:t>
            </a:r>
          </a:p>
          <a:p>
            <a:r>
              <a:rPr lang="ru-RU" sz="1700" dirty="0" smtClean="0"/>
              <a:t>Введение </a:t>
            </a:r>
            <a:r>
              <a:rPr lang="en-US" sz="1700" dirty="0" smtClean="0"/>
              <a:t>ECP</a:t>
            </a:r>
            <a:r>
              <a:rPr lang="ru-RU" sz="1700" dirty="0" smtClean="0"/>
              <a:t> радикально усиливает зависимость результатов от базиса и опасность вариационного коллапса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74549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4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SBK(JC) - </a:t>
            </a:r>
            <a:r>
              <a:rPr lang="ru-RU" dirty="0" err="1" smtClean="0"/>
              <a:t>псевдопотенциал</a:t>
            </a:r>
            <a:r>
              <a:rPr lang="ru-RU" dirty="0" smtClean="0"/>
              <a:t>, встроенный в </a:t>
            </a:r>
            <a:r>
              <a:rPr lang="en-US" dirty="0" smtClean="0"/>
              <a:t>GAMESS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0283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Stevens-Bash-Krauss-(</a:t>
            </a:r>
            <a:r>
              <a:rPr lang="en-US" dirty="0" err="1" smtClean="0"/>
              <a:t>Jasien-Cundari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i="1" dirty="0" smtClean="0"/>
              <a:t>(from </a:t>
            </a:r>
            <a:r>
              <a:rPr lang="en-US" i="1" dirty="0" smtClean="0">
                <a:solidFill>
                  <a:srgbClr val="FF0000"/>
                </a:solidFill>
              </a:rPr>
              <a:t>Li</a:t>
            </a:r>
            <a:r>
              <a:rPr lang="en-US" i="1" dirty="0" smtClean="0"/>
              <a:t> to </a:t>
            </a:r>
            <a:r>
              <a:rPr lang="en-US" i="1" dirty="0" err="1" smtClean="0">
                <a:solidFill>
                  <a:srgbClr val="FF0000"/>
                </a:solidFill>
              </a:rPr>
              <a:t>Rn</a:t>
            </a:r>
            <a:r>
              <a:rPr lang="en-US" i="1" dirty="0" smtClean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014508"/>
            <a:ext cx="4645824" cy="553998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+mn-lt"/>
              </a:rPr>
              <a:t>PP=SBKJC</a:t>
            </a:r>
            <a:r>
              <a:rPr lang="en-US" sz="3000" dirty="0">
                <a:latin typeface="+mn-lt"/>
              </a:rPr>
              <a:t> in $CONTRL</a:t>
            </a:r>
            <a:endParaRPr lang="ru-RU" sz="30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68124" y="4774454"/>
            <a:ext cx="5324984" cy="553998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  <a:latin typeface="+mn-lt"/>
              </a:rPr>
              <a:t>GBASIS=SBKJC</a:t>
            </a:r>
            <a:r>
              <a:rPr lang="en-US" sz="3000" dirty="0" smtClean="0">
                <a:latin typeface="+mn-lt"/>
              </a:rPr>
              <a:t> </a:t>
            </a:r>
            <a:r>
              <a:rPr lang="en-US" sz="3000" dirty="0">
                <a:latin typeface="+mn-lt"/>
              </a:rPr>
              <a:t>in </a:t>
            </a:r>
            <a:r>
              <a:rPr lang="en-US" sz="3000" dirty="0" smtClean="0">
                <a:latin typeface="+mn-lt"/>
              </a:rPr>
              <a:t>$BASIS</a:t>
            </a:r>
            <a:endParaRPr lang="ru-RU" sz="3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93305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Одновременно надо задать базис, подобранный к этому </a:t>
            </a:r>
            <a:r>
              <a:rPr lang="ru-RU" dirty="0" err="1" smtClean="0"/>
              <a:t>псевдопотенциалу</a:t>
            </a:r>
            <a:r>
              <a:rPr lang="en-US" dirty="0" smtClean="0"/>
              <a:t> </a:t>
            </a:r>
            <a:r>
              <a:rPr lang="ru-RU" dirty="0" smtClean="0"/>
              <a:t>(зашитый в</a:t>
            </a:r>
            <a:r>
              <a:rPr lang="en-US" dirty="0" smtClean="0"/>
              <a:t> GAMESS)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658" y="6233550"/>
            <a:ext cx="9087103" cy="523220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ECP=SBKJC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in $</a:t>
            </a:r>
            <a:r>
              <a:rPr lang="en-US" sz="2800" dirty="0" smtClean="0">
                <a:latin typeface="+mn-lt"/>
              </a:rPr>
              <a:t>CONTRL </a:t>
            </a:r>
            <a:r>
              <a:rPr lang="ru-RU" sz="2800" dirty="0" smtClean="0">
                <a:latin typeface="+mn-lt"/>
              </a:rPr>
              <a:t>в </a:t>
            </a:r>
            <a:r>
              <a:rPr lang="en-US" sz="2800" dirty="0" smtClean="0">
                <a:latin typeface="+mn-lt"/>
              </a:rPr>
              <a:t>PC-GAMESS - FIREFLY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843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90518"/>
            <a:ext cx="8854638" cy="606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2505"/>
            <a:ext cx="9036496" cy="608013"/>
          </a:xfrm>
        </p:spPr>
        <p:txBody>
          <a:bodyPr/>
          <a:lstStyle/>
          <a:p>
            <a:r>
              <a:rPr lang="en-US" sz="3000" dirty="0" smtClean="0"/>
              <a:t>Not Only</a:t>
            </a:r>
            <a:r>
              <a:rPr lang="ru-RU" sz="3000" dirty="0" smtClean="0"/>
              <a:t>: Модельный потенциал </a:t>
            </a:r>
            <a:r>
              <a:rPr lang="ru-RU" sz="3000" dirty="0" err="1" smtClean="0"/>
              <a:t>Хузинаги</a:t>
            </a:r>
            <a:endParaRPr lang="ru-RU" sz="3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11960" y="1870084"/>
            <a:ext cx="4233851" cy="553998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  <a:latin typeface="+mn-lt"/>
              </a:rPr>
              <a:t>PP=MCP</a:t>
            </a:r>
            <a:r>
              <a:rPr lang="en-US" sz="3000" dirty="0" smtClean="0">
                <a:latin typeface="+mn-lt"/>
              </a:rPr>
              <a:t> </a:t>
            </a:r>
            <a:r>
              <a:rPr lang="en-US" sz="3000" dirty="0">
                <a:latin typeface="+mn-lt"/>
              </a:rPr>
              <a:t>in $CONTRL</a:t>
            </a:r>
            <a:endParaRPr lang="ru-RU" sz="3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74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90" y="332656"/>
            <a:ext cx="9036496" cy="684113"/>
          </a:xfrm>
        </p:spPr>
        <p:txBody>
          <a:bodyPr/>
          <a:lstStyle/>
          <a:p>
            <a:pPr algn="ctr"/>
            <a:r>
              <a:rPr lang="ru-RU" dirty="0" smtClean="0"/>
              <a:t>Как хотелось бы думать про </a:t>
            </a:r>
            <a:r>
              <a:rPr lang="en-US" dirty="0" smtClean="0"/>
              <a:t>V</a:t>
            </a:r>
            <a:r>
              <a:rPr lang="en-US" baseline="-25000" dirty="0" smtClean="0"/>
              <a:t>ECP</a:t>
            </a:r>
            <a:endParaRPr lang="ru-RU" baseline="-25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5" y="1772816"/>
            <a:ext cx="4257650" cy="47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1640" y="1735872"/>
            <a:ext cx="3528392" cy="1008112"/>
          </a:xfrm>
          <a:solidFill>
            <a:srgbClr val="2AC4FA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Например,</a:t>
            </a:r>
            <a:r>
              <a:rPr lang="en-US" dirty="0" smtClean="0"/>
              <a:t> Li</a:t>
            </a:r>
            <a:r>
              <a:rPr lang="ru-RU" dirty="0" smtClean="0"/>
              <a:t> (</a:t>
            </a:r>
            <a:r>
              <a:rPr lang="en-US" dirty="0" smtClean="0"/>
              <a:t>Z</a:t>
            </a:r>
            <a:r>
              <a:rPr lang="ru-RU" dirty="0" smtClean="0"/>
              <a:t>=</a:t>
            </a:r>
            <a:r>
              <a:rPr lang="en-US" dirty="0" smtClean="0"/>
              <a:t>3,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core</a:t>
            </a:r>
            <a:r>
              <a:rPr lang="en-US" dirty="0" smtClean="0"/>
              <a:t>=1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35328" y="3230170"/>
                <a:ext cx="606256" cy="610936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328" y="3230170"/>
                <a:ext cx="606256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8412" y="5669247"/>
                <a:ext cx="606255" cy="610936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12" y="5669247"/>
                <a:ext cx="606255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3537" y="5749062"/>
                <a:ext cx="769113" cy="369332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37" y="5749062"/>
                <a:ext cx="7691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60302" y="3996467"/>
                <a:ext cx="898258" cy="369332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02" y="3996467"/>
                <a:ext cx="89825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вал 7"/>
          <p:cNvSpPr/>
          <p:nvPr/>
        </p:nvSpPr>
        <p:spPr>
          <a:xfrm>
            <a:off x="1248412" y="3068960"/>
            <a:ext cx="2315476" cy="1855014"/>
          </a:xfrm>
          <a:prstGeom prst="ellipse">
            <a:avLst/>
          </a:prstGeom>
          <a:solidFill>
            <a:srgbClr val="2AC4FA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860032" y="2468795"/>
            <a:ext cx="3960440" cy="1200329"/>
          </a:xfrm>
          <a:prstGeom prst="rect">
            <a:avLst/>
          </a:prstGeom>
          <a:solidFill>
            <a:srgbClr val="2AC4FA">
              <a:alpha val="35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 подобрать (оптимизировать) функцию  для </a:t>
            </a:r>
            <a:r>
              <a:rPr lang="ru-RU" i="1" dirty="0" smtClean="0">
                <a:solidFill>
                  <a:srgbClr val="FF0000"/>
                </a:solidFill>
              </a:rPr>
              <a:t>воспроизведения свойств лития 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6630" y="4789198"/>
            <a:ext cx="3274522" cy="954107"/>
          </a:xfrm>
          <a:prstGeom prst="rect">
            <a:avLst/>
          </a:prstGeom>
          <a:solidFill>
            <a:srgbClr val="2AC4FA">
              <a:alpha val="35000"/>
            </a:srgb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ПОЧЕМУ ЭТО НЕВЕРНО?!</a:t>
            </a:r>
            <a:endParaRPr lang="ru-RU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  <p:bldP spid="11" grpId="0" animBg="1"/>
      <p:bldP spid="12" grpId="0" animBg="1"/>
      <p:bldP spid="8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59" y="116632"/>
            <a:ext cx="9036496" cy="1260177"/>
          </a:xfrm>
        </p:spPr>
        <p:txBody>
          <a:bodyPr/>
          <a:lstStyle/>
          <a:p>
            <a:pPr algn="ctr"/>
            <a:r>
              <a:rPr lang="ru-RU" dirty="0" smtClean="0"/>
              <a:t>Как выглядят решения задачи с таким потенциалом?</a:t>
            </a:r>
            <a:endParaRPr lang="ru-RU" baseline="-25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5" y="1772816"/>
            <a:ext cx="4257650" cy="47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102874" y="1759070"/>
            <a:ext cx="3274522" cy="954107"/>
          </a:xfrm>
          <a:prstGeom prst="rect">
            <a:avLst/>
          </a:prstGeom>
          <a:solidFill>
            <a:srgbClr val="2AC4FA">
              <a:alpha val="35000"/>
            </a:srgb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ПОЧЕМУ ЭТО НЕВЕРНО?!</a:t>
            </a:r>
            <a:endParaRPr lang="ru-RU" sz="2800" i="1" dirty="0">
              <a:solidFill>
                <a:srgbClr val="FF000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55576" y="587727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55576" y="4797152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774430" y="4153304"/>
            <a:ext cx="127729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74430" y="3789040"/>
            <a:ext cx="170933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уга 30"/>
          <p:cNvSpPr/>
          <p:nvPr/>
        </p:nvSpPr>
        <p:spPr>
          <a:xfrm rot="10800000">
            <a:off x="774430" y="4757053"/>
            <a:ext cx="1277290" cy="111079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76" name="Прямая соединительная линия 3075"/>
          <p:cNvCxnSpPr/>
          <p:nvPr/>
        </p:nvCxnSpPr>
        <p:spPr>
          <a:xfrm flipV="1">
            <a:off x="755576" y="5858418"/>
            <a:ext cx="2664296" cy="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755576" y="4790336"/>
            <a:ext cx="2664296" cy="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757144" y="4149080"/>
            <a:ext cx="2664296" cy="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755576" y="3779613"/>
            <a:ext cx="2664296" cy="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Полилиния 3079"/>
          <p:cNvSpPr/>
          <p:nvPr/>
        </p:nvSpPr>
        <p:spPr>
          <a:xfrm>
            <a:off x="772998" y="4571997"/>
            <a:ext cx="1316294" cy="428343"/>
          </a:xfrm>
          <a:custGeom>
            <a:avLst/>
            <a:gdLst>
              <a:gd name="connsiteX0" fmla="*/ 0 w 1150070"/>
              <a:gd name="connsiteY0" fmla="*/ 0 h 317458"/>
              <a:gd name="connsiteX1" fmla="*/ 235670 w 1150070"/>
              <a:gd name="connsiteY1" fmla="*/ 311085 h 317458"/>
              <a:gd name="connsiteX2" fmla="*/ 697583 w 1150070"/>
              <a:gd name="connsiteY2" fmla="*/ 207390 h 317458"/>
              <a:gd name="connsiteX3" fmla="*/ 1150070 w 1150070"/>
              <a:gd name="connsiteY3" fmla="*/ 179110 h 31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070" h="317458">
                <a:moveTo>
                  <a:pt x="0" y="0"/>
                </a:moveTo>
                <a:cubicBezTo>
                  <a:pt x="59703" y="138260"/>
                  <a:pt x="119406" y="276520"/>
                  <a:pt x="235670" y="311085"/>
                </a:cubicBezTo>
                <a:cubicBezTo>
                  <a:pt x="351934" y="345650"/>
                  <a:pt x="545183" y="229386"/>
                  <a:pt x="697583" y="207390"/>
                </a:cubicBezTo>
                <a:cubicBezTo>
                  <a:pt x="849983" y="185394"/>
                  <a:pt x="1000026" y="182252"/>
                  <a:pt x="1150070" y="1791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81" name="Полилиния 3080"/>
          <p:cNvSpPr/>
          <p:nvPr/>
        </p:nvSpPr>
        <p:spPr>
          <a:xfrm>
            <a:off x="763571" y="3889378"/>
            <a:ext cx="2055043" cy="410076"/>
          </a:xfrm>
          <a:custGeom>
            <a:avLst/>
            <a:gdLst>
              <a:gd name="connsiteX0" fmla="*/ 0 w 2055043"/>
              <a:gd name="connsiteY0" fmla="*/ 60452 h 410076"/>
              <a:gd name="connsiteX1" fmla="*/ 226243 w 2055043"/>
              <a:gd name="connsiteY1" fmla="*/ 380963 h 410076"/>
              <a:gd name="connsiteX2" fmla="*/ 527901 w 2055043"/>
              <a:gd name="connsiteY2" fmla="*/ 362110 h 410076"/>
              <a:gd name="connsiteX3" fmla="*/ 801278 w 2055043"/>
              <a:gd name="connsiteY3" fmla="*/ 88733 h 410076"/>
              <a:gd name="connsiteX4" fmla="*/ 1282045 w 2055043"/>
              <a:gd name="connsiteY4" fmla="*/ 3891 h 410076"/>
              <a:gd name="connsiteX5" fmla="*/ 1885361 w 2055043"/>
              <a:gd name="connsiteY5" fmla="*/ 192427 h 410076"/>
              <a:gd name="connsiteX6" fmla="*/ 2007909 w 2055043"/>
              <a:gd name="connsiteY6" fmla="*/ 220708 h 410076"/>
              <a:gd name="connsiteX7" fmla="*/ 2055043 w 2055043"/>
              <a:gd name="connsiteY7" fmla="*/ 220708 h 41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5043" h="410076">
                <a:moveTo>
                  <a:pt x="0" y="60452"/>
                </a:moveTo>
                <a:cubicBezTo>
                  <a:pt x="69130" y="195569"/>
                  <a:pt x="138260" y="330687"/>
                  <a:pt x="226243" y="380963"/>
                </a:cubicBezTo>
                <a:cubicBezTo>
                  <a:pt x="314226" y="431239"/>
                  <a:pt x="432062" y="410815"/>
                  <a:pt x="527901" y="362110"/>
                </a:cubicBezTo>
                <a:cubicBezTo>
                  <a:pt x="623740" y="313405"/>
                  <a:pt x="675587" y="148436"/>
                  <a:pt x="801278" y="88733"/>
                </a:cubicBezTo>
                <a:cubicBezTo>
                  <a:pt x="926969" y="29030"/>
                  <a:pt x="1101365" y="-13391"/>
                  <a:pt x="1282045" y="3891"/>
                </a:cubicBezTo>
                <a:cubicBezTo>
                  <a:pt x="1462725" y="21173"/>
                  <a:pt x="1764384" y="156291"/>
                  <a:pt x="1885361" y="192427"/>
                </a:cubicBezTo>
                <a:cubicBezTo>
                  <a:pt x="2006338" y="228563"/>
                  <a:pt x="1979629" y="215995"/>
                  <a:pt x="2007909" y="220708"/>
                </a:cubicBezTo>
                <a:cubicBezTo>
                  <a:pt x="2036189" y="225421"/>
                  <a:pt x="2055043" y="220708"/>
                  <a:pt x="2055043" y="22070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82" name="TextBox 3081"/>
          <p:cNvSpPr txBox="1"/>
          <p:nvPr/>
        </p:nvSpPr>
        <p:spPr>
          <a:xfrm>
            <a:off x="2483768" y="5127783"/>
            <a:ext cx="5436096" cy="369332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Низшее решение(</a:t>
            </a:r>
            <a:r>
              <a:rPr lang="ru-RU" dirty="0" err="1" smtClean="0"/>
              <a:t>орбиталь</a:t>
            </a:r>
            <a:r>
              <a:rPr lang="ru-RU" dirty="0" smtClean="0"/>
              <a:t>) </a:t>
            </a:r>
            <a:r>
              <a:rPr lang="ru-RU" dirty="0" err="1" smtClean="0"/>
              <a:t>безузловая</a:t>
            </a:r>
            <a:r>
              <a:rPr lang="ru-RU" dirty="0" smtClean="0"/>
              <a:t>!</a:t>
            </a:r>
            <a:endParaRPr lang="ru-RU" dirty="0"/>
          </a:p>
        </p:txBody>
      </p:sp>
      <p:cxnSp>
        <p:nvCxnSpPr>
          <p:cNvPr id="3084" name="Прямая со стрелкой 3083"/>
          <p:cNvCxnSpPr/>
          <p:nvPr/>
        </p:nvCxnSpPr>
        <p:spPr>
          <a:xfrm flipH="1">
            <a:off x="971600" y="5497115"/>
            <a:ext cx="1512168" cy="236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63330" y="3648667"/>
            <a:ext cx="4481078" cy="646331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Следующие 1-узел, 2-узла(осцилляционная теорема)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873015" y="3648667"/>
            <a:ext cx="2890315" cy="500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855865" y="4299454"/>
            <a:ext cx="2935746" cy="4953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1373457" y="3657297"/>
            <a:ext cx="2389873" cy="500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5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1" grpId="0" animBg="1"/>
      <p:bldP spid="3080" grpId="0" animBg="1"/>
      <p:bldP spid="3081" grpId="0" animBg="1"/>
      <p:bldP spid="3082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90" y="332656"/>
            <a:ext cx="9036496" cy="684113"/>
          </a:xfrm>
        </p:spPr>
        <p:txBody>
          <a:bodyPr/>
          <a:lstStyle/>
          <a:p>
            <a:pPr algn="ctr"/>
            <a:r>
              <a:rPr lang="ru-RU" dirty="0" smtClean="0"/>
              <a:t>Все помнят как выглядит 2</a:t>
            </a:r>
            <a:r>
              <a:rPr lang="en-US" dirty="0" smtClean="0"/>
              <a:t>s Li</a:t>
            </a:r>
            <a:r>
              <a:rPr lang="ru-RU" dirty="0" smtClean="0"/>
              <a:t>?</a:t>
            </a:r>
            <a:endParaRPr lang="ru-RU" baseline="-25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5" y="1772816"/>
            <a:ext cx="4257650" cy="47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97592" y="4835863"/>
            <a:ext cx="3810046" cy="1815882"/>
          </a:xfrm>
          <a:prstGeom prst="rect">
            <a:avLst/>
          </a:prstGeom>
          <a:solidFill>
            <a:srgbClr val="2AC4FA">
              <a:alpha val="35000"/>
            </a:srgb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Потенциал остова не локальный потенциал, это - </a:t>
            </a:r>
            <a:r>
              <a:rPr lang="ru-RU" sz="2800" b="1" dirty="0" err="1" smtClean="0"/>
              <a:t>псевдопотенциал</a:t>
            </a:r>
            <a:endParaRPr lang="ru-RU" sz="2800" b="1" i="1" dirty="0"/>
          </a:p>
        </p:txBody>
      </p:sp>
      <p:sp>
        <p:nvSpPr>
          <p:cNvPr id="13" name="Дуга 12"/>
          <p:cNvSpPr/>
          <p:nvPr/>
        </p:nvSpPr>
        <p:spPr>
          <a:xfrm rot="10800000">
            <a:off x="774430" y="4757053"/>
            <a:ext cx="1277290" cy="111079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755576" y="5858418"/>
            <a:ext cx="2664296" cy="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755576" y="4790336"/>
            <a:ext cx="2664296" cy="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лилиния 17"/>
          <p:cNvSpPr/>
          <p:nvPr/>
        </p:nvSpPr>
        <p:spPr>
          <a:xfrm>
            <a:off x="772998" y="4571997"/>
            <a:ext cx="1316294" cy="428343"/>
          </a:xfrm>
          <a:custGeom>
            <a:avLst/>
            <a:gdLst>
              <a:gd name="connsiteX0" fmla="*/ 0 w 1150070"/>
              <a:gd name="connsiteY0" fmla="*/ 0 h 317458"/>
              <a:gd name="connsiteX1" fmla="*/ 235670 w 1150070"/>
              <a:gd name="connsiteY1" fmla="*/ 311085 h 317458"/>
              <a:gd name="connsiteX2" fmla="*/ 697583 w 1150070"/>
              <a:gd name="connsiteY2" fmla="*/ 207390 h 317458"/>
              <a:gd name="connsiteX3" fmla="*/ 1150070 w 1150070"/>
              <a:gd name="connsiteY3" fmla="*/ 179110 h 31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070" h="317458">
                <a:moveTo>
                  <a:pt x="0" y="0"/>
                </a:moveTo>
                <a:cubicBezTo>
                  <a:pt x="59703" y="138260"/>
                  <a:pt x="119406" y="276520"/>
                  <a:pt x="235670" y="311085"/>
                </a:cubicBezTo>
                <a:cubicBezTo>
                  <a:pt x="351934" y="345650"/>
                  <a:pt x="545183" y="229386"/>
                  <a:pt x="697583" y="207390"/>
                </a:cubicBezTo>
                <a:cubicBezTo>
                  <a:pt x="849983" y="185394"/>
                  <a:pt x="1000026" y="182252"/>
                  <a:pt x="1150070" y="1791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4549" y="446672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/>
              <a:t>s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4549" y="551250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74430" y="2899116"/>
            <a:ext cx="2464446" cy="646331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Максимум в валентной области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1115617" y="3571275"/>
            <a:ext cx="504055" cy="1429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97592" y="1764015"/>
            <a:ext cx="4138904" cy="923330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Описывая валентную оболочку мы работаем с </a:t>
            </a:r>
            <a:r>
              <a:rPr lang="ru-RU" u="sng" dirty="0" smtClean="0">
                <a:solidFill>
                  <a:srgbClr val="FF0000"/>
                </a:solidFill>
              </a:rPr>
              <a:t>возбужденными(!) состояниями</a:t>
            </a:r>
            <a:endParaRPr lang="ru-RU" u="sng" dirty="0">
              <a:solidFill>
                <a:srgbClr val="FF0000"/>
              </a:solidFill>
            </a:endParaRPr>
          </a:p>
        </p:txBody>
      </p:sp>
      <p:sp>
        <p:nvSpPr>
          <p:cNvPr id="28" name="Стрелка вниз 27"/>
          <p:cNvSpPr/>
          <p:nvPr/>
        </p:nvSpPr>
        <p:spPr>
          <a:xfrm>
            <a:off x="6300192" y="2899116"/>
            <a:ext cx="936104" cy="817916"/>
          </a:xfrm>
          <a:prstGeom prst="downArrow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897592" y="4005064"/>
            <a:ext cx="3859866" cy="646331"/>
          </a:xfrm>
          <a:prstGeom prst="rect">
            <a:avLst/>
          </a:prstGeom>
          <a:solidFill>
            <a:srgbClr val="2AC4FA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</a:t>
            </a:r>
            <a:r>
              <a:rPr lang="en-US" sz="3600" baseline="-25000" dirty="0" smtClean="0"/>
              <a:t>ECP</a:t>
            </a:r>
            <a:r>
              <a:rPr lang="en-US" sz="3600" dirty="0" smtClean="0"/>
              <a:t>(</a:t>
            </a:r>
            <a:r>
              <a:rPr lang="en-US" sz="3600" i="1" dirty="0" smtClean="0"/>
              <a:t>r</a:t>
            </a:r>
            <a:r>
              <a:rPr lang="en-US" sz="3600" dirty="0" smtClean="0"/>
              <a:t>) ≠</a:t>
            </a:r>
            <a:r>
              <a:rPr lang="en-US" sz="3600" dirty="0" err="1" smtClean="0"/>
              <a:t>V</a:t>
            </a:r>
            <a:r>
              <a:rPr lang="en-US" sz="3600" i="1" baseline="-25000" dirty="0" err="1" smtClean="0"/>
              <a:t>local</a:t>
            </a:r>
            <a:r>
              <a:rPr lang="en-US" sz="3600" dirty="0" smtClean="0"/>
              <a:t>(</a:t>
            </a:r>
            <a:r>
              <a:rPr lang="en-US" sz="3600" i="1" dirty="0" smtClean="0"/>
              <a:t>r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7512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58316"/>
            <a:ext cx="8001000" cy="1216025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Все помнят, что такое локальный потенциал?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5776" y="1787425"/>
            <a:ext cx="6552728" cy="79208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Локальный оператор действует как умножение на функцию - потенциал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48264" y="404664"/>
            <a:ext cx="1656184" cy="923330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Да не обидятся знающие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1892726"/>
                <a:ext cx="1996059" cy="376770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92726"/>
                <a:ext cx="1996059" cy="376770"/>
              </a:xfrm>
              <a:prstGeom prst="rect">
                <a:avLst/>
              </a:prstGeom>
              <a:blipFill rotWithShape="0">
                <a:blip r:embed="rId2"/>
                <a:stretch>
                  <a:fillRect t="-4688" b="-2187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2"/>
          <p:cNvSpPr txBox="1">
            <a:spLocks/>
          </p:cNvSpPr>
          <p:nvPr/>
        </p:nvSpPr>
        <p:spPr bwMode="auto">
          <a:xfrm>
            <a:off x="154819" y="4101182"/>
            <a:ext cx="8928992" cy="12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sz="2400" dirty="0" smtClean="0"/>
              <a:t>Нелокальный оператор, например, обменный – результат действия(в точке) зависит от значений функции во всей области определения</a:t>
            </a:r>
            <a:endParaRPr lang="ru-RU" sz="24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 bwMode="auto">
          <a:xfrm>
            <a:off x="27111" y="5301208"/>
            <a:ext cx="880147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400" dirty="0" smtClean="0"/>
              <a:t>Недоговоренности – оператор дифференцирования некоторые тоже называют нелокальным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91595" y="3420194"/>
                <a:ext cx="3382401" cy="524952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95" y="3420194"/>
                <a:ext cx="3382401" cy="524952"/>
              </a:xfrm>
              <a:prstGeom prst="rect">
                <a:avLst/>
              </a:prstGeom>
              <a:blipFill rotWithShape="0">
                <a:blip r:embed="rId3"/>
                <a:stretch>
                  <a:fillRect t="-88636" b="-13863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4819" y="2723974"/>
            <a:ext cx="8989180" cy="430887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</a:rPr>
              <a:t>ECP </a:t>
            </a:r>
            <a:r>
              <a:rPr lang="ru-RU" sz="2200" dirty="0">
                <a:latin typeface="+mn-lt"/>
              </a:rPr>
              <a:t>не потенциал, а </a:t>
            </a:r>
            <a:r>
              <a:rPr lang="ru-RU" sz="2200" u="sng" dirty="0" err="1">
                <a:solidFill>
                  <a:srgbClr val="FF0000"/>
                </a:solidFill>
                <a:latin typeface="+mn-lt"/>
              </a:rPr>
              <a:t>псевдопотенциал</a:t>
            </a:r>
            <a:r>
              <a:rPr lang="ru-RU" sz="2200" dirty="0">
                <a:latin typeface="+mn-lt"/>
              </a:rPr>
              <a:t> (</a:t>
            </a:r>
            <a:r>
              <a:rPr lang="en-US" sz="2200" dirty="0">
                <a:latin typeface="+mn-lt"/>
              </a:rPr>
              <a:t>~</a:t>
            </a:r>
            <a:r>
              <a:rPr lang="ru-RU" sz="2200" dirty="0">
                <a:latin typeface="+mn-lt"/>
              </a:rPr>
              <a:t>второе название)</a:t>
            </a:r>
          </a:p>
        </p:txBody>
      </p:sp>
    </p:spTree>
    <p:extLst>
      <p:ext uri="{BB962C8B-B14F-4D97-AF65-F5344CB8AC3E}">
        <p14:creationId xmlns:p14="http://schemas.microsoft.com/office/powerpoint/2010/main" val="419325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 другой стороны</a:t>
            </a:r>
            <a:br>
              <a:rPr lang="ru-RU" dirty="0" smtClean="0"/>
            </a:br>
            <a:r>
              <a:rPr lang="ru-RU" dirty="0" smtClean="0"/>
              <a:t>очевидно, что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812304"/>
          </a:xfrm>
        </p:spPr>
        <p:txBody>
          <a:bodyPr/>
          <a:lstStyle/>
          <a:p>
            <a:r>
              <a:rPr lang="ru-RU" dirty="0" smtClean="0"/>
              <a:t>Оператор Фока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4855" y="4699892"/>
                <a:ext cx="2383217" cy="67223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𝑐𝑜𝑟𝑒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55" y="4699892"/>
                <a:ext cx="2383217" cy="6722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67200" y="1844824"/>
                <a:ext cx="302146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844824"/>
                <a:ext cx="3021468" cy="6721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131840" y="2603419"/>
                <a:ext cx="13267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𝐻𝐹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i="1" dirty="0" smtClean="0"/>
                  <a:t>2J-K</a:t>
                </a:r>
                <a:endParaRPr lang="ru-RU" i="1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603419"/>
                <a:ext cx="1326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322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3"/>
          <p:cNvSpPr txBox="1">
            <a:spLocks/>
          </p:cNvSpPr>
          <p:nvPr/>
        </p:nvSpPr>
        <p:spPr bwMode="auto">
          <a:xfrm>
            <a:off x="110679" y="3084505"/>
            <a:ext cx="8928992" cy="8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  <a:r>
              <a:rPr lang="ru-RU" dirty="0" smtClean="0"/>
              <a:t>одержит нелокальный оператор обмена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3471159" y="3634916"/>
            <a:ext cx="648072" cy="823434"/>
          </a:xfrm>
          <a:prstGeom prst="downArrow">
            <a:avLst/>
          </a:prstGeom>
          <a:solidFill>
            <a:srgbClr val="2AC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3"/>
          <p:cNvSpPr txBox="1">
            <a:spLocks/>
          </p:cNvSpPr>
          <p:nvPr/>
        </p:nvSpPr>
        <p:spPr bwMode="auto">
          <a:xfrm>
            <a:off x="3471159" y="4666935"/>
            <a:ext cx="4843104" cy="8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нелокальный оператор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5805264"/>
            <a:ext cx="878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полагать, что я каким-то способом аппроксимирую эту сумму…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9010" y="6315955"/>
            <a:ext cx="8676456" cy="369332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Задача неоднозначна и решается очень разными методами!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0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  <p:bldP spid="10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Простейший вид </a:t>
            </a:r>
            <a:br>
              <a:rPr lang="ru-RU" dirty="0" smtClean="0"/>
            </a:br>
            <a:r>
              <a:rPr lang="ru-RU" dirty="0" smtClean="0"/>
              <a:t>нелокального оператора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6016" y="1700808"/>
            <a:ext cx="3859659" cy="1080120"/>
          </a:xfrm>
        </p:spPr>
        <p:txBody>
          <a:bodyPr/>
          <a:lstStyle/>
          <a:p>
            <a:r>
              <a:rPr lang="ru-RU" dirty="0" smtClean="0"/>
              <a:t>Пример – водород, атом.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648"/>
            <a:ext cx="4573389" cy="4355881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 bwMode="auto">
          <a:xfrm>
            <a:off x="4716016" y="2882266"/>
            <a:ext cx="4427984" cy="61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Остова нет вообще!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4716016" y="3398171"/>
            <a:ext cx="4391099" cy="27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Нужно решить проблему: работать с возбужденными состояниями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</a:t>
            </a:r>
            <a:r>
              <a:rPr lang="ru-RU" dirty="0" smtClean="0">
                <a:solidFill>
                  <a:srgbClr val="FF0000"/>
                </a:solidFill>
              </a:rPr>
              <a:t>ак с </a:t>
            </a:r>
            <a:r>
              <a:rPr lang="ru-RU" u="sng" dirty="0" smtClean="0">
                <a:solidFill>
                  <a:srgbClr val="FF0000"/>
                </a:solidFill>
              </a:rPr>
              <a:t>основными</a:t>
            </a:r>
            <a:r>
              <a:rPr lang="ru-RU" dirty="0" smtClean="0">
                <a:solidFill>
                  <a:srgbClr val="FF0000"/>
                </a:solidFill>
              </a:rPr>
              <a:t>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Простейший вид </a:t>
            </a:r>
            <a:br>
              <a:rPr lang="ru-RU" dirty="0" smtClean="0"/>
            </a:br>
            <a:r>
              <a:rPr lang="ru-RU" dirty="0" smtClean="0"/>
              <a:t>нелокального оператора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16016" y="1700807"/>
                <a:ext cx="3859659" cy="2813521"/>
              </a:xfrm>
              <a:solidFill>
                <a:srgbClr val="2AC4FA"/>
              </a:solidFill>
              <a:ln w="15875">
                <a:solidFill>
                  <a:srgbClr val="FF000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=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(1s,2s,2p…)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6016" y="1700807"/>
                <a:ext cx="3859659" cy="2813521"/>
              </a:xfrm>
              <a:blipFill rotWithShape="0">
                <a:blip r:embed="rId2"/>
                <a:stretch>
                  <a:fillRect r="-1730" b="-3011"/>
                </a:stretch>
              </a:blipFill>
              <a:ln w="158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3648"/>
            <a:ext cx="4573389" cy="4355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4797151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«сделать» состояние 2</a:t>
            </a:r>
            <a:r>
              <a:rPr lang="en-US" dirty="0" smtClean="0"/>
              <a:t>s</a:t>
            </a:r>
            <a:r>
              <a:rPr lang="ru-RU" dirty="0" smtClean="0"/>
              <a:t> основным?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91844" y="5449306"/>
            <a:ext cx="342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Хочу использовать вариационный принцип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3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7372</TotalTime>
  <Words>1088</Words>
  <Application>Microsoft Office PowerPoint</Application>
  <PresentationFormat>Экран (4:3)</PresentationFormat>
  <Paragraphs>187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Courier</vt:lpstr>
      <vt:lpstr>Symbol</vt:lpstr>
      <vt:lpstr>Verdana</vt:lpstr>
      <vt:lpstr>Wingdings</vt:lpstr>
      <vt:lpstr>Профиль</vt:lpstr>
      <vt:lpstr>Лекция 3 Приближение ECP </vt:lpstr>
      <vt:lpstr>Effective Core Potential(ECP)</vt:lpstr>
      <vt:lpstr>Как хотелось бы думать про VECP</vt:lpstr>
      <vt:lpstr>Как выглядят решения задачи с таким потенциалом?</vt:lpstr>
      <vt:lpstr>Все помнят как выглядит 2s Li?</vt:lpstr>
      <vt:lpstr> Все помнят, что такое локальный потенциал? </vt:lpstr>
      <vt:lpstr>С другой стороны очевидно, что :</vt:lpstr>
      <vt:lpstr>Простейший вид  нелокального оператора</vt:lpstr>
      <vt:lpstr>Простейший вид  нелокального оператора</vt:lpstr>
      <vt:lpstr>Простейший вид  нелокального оператора</vt:lpstr>
      <vt:lpstr>Модельный потенциал(Хузинага)</vt:lpstr>
      <vt:lpstr>Презентация PowerPoint</vt:lpstr>
      <vt:lpstr>Полулокальная форма псевдопотенциала(semilocal)</vt:lpstr>
      <vt:lpstr>Внимание Lmax!</vt:lpstr>
      <vt:lpstr>Внимание Lmax!</vt:lpstr>
      <vt:lpstr>Формирование секции ECP (фрагмент входного файла)</vt:lpstr>
      <vt:lpstr>Но про ввод много, равно как и про разные формы ECP </vt:lpstr>
      <vt:lpstr>ECP versus ALL-electron </vt:lpstr>
      <vt:lpstr>ECP versus ALL-electron!</vt:lpstr>
      <vt:lpstr>Релятивизм (Z&gt;&gt;1)</vt:lpstr>
      <vt:lpstr>Условный критерий Z/137&lt;&lt;1</vt:lpstr>
      <vt:lpstr>Резюме</vt:lpstr>
      <vt:lpstr>Нюанс: орбиталь  псевдоорбиталь</vt:lpstr>
      <vt:lpstr>SBK(JC) - псевдопотенциал, встроенный в GAMESS </vt:lpstr>
      <vt:lpstr>Not Only: Модельный потенциал Хузинаги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химия</dc:title>
  <dc:creator>Ermilov Alexander</dc:creator>
  <cp:lastModifiedBy>Alexander Yu. Ermilov</cp:lastModifiedBy>
  <cp:revision>261</cp:revision>
  <dcterms:created xsi:type="dcterms:W3CDTF">2012-05-17T07:28:31Z</dcterms:created>
  <dcterms:modified xsi:type="dcterms:W3CDTF">2023-10-18T13:16:00Z</dcterms:modified>
</cp:coreProperties>
</file>