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329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07" r:id="rId12"/>
    <p:sldId id="450" r:id="rId13"/>
    <p:sldId id="461" r:id="rId1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4FA"/>
    <a:srgbClr val="3A68FC"/>
    <a:srgbClr val="02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376EA-D7E1-4194-A0E7-F90CD898B1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ru-RU" baseline="0" dirty="0" smtClean="0"/>
              <a:t>Можно рискнуть и в качестве стартового гессиана взять </a:t>
            </a:r>
            <a:r>
              <a:rPr lang="ru-RU" baseline="0" dirty="0" err="1" smtClean="0"/>
              <a:t>фоковский</a:t>
            </a:r>
            <a:r>
              <a:rPr lang="ru-RU" baseline="0" dirty="0" smtClean="0"/>
              <a:t> Гессиан – будет экономия времени почти вдвое. </a:t>
            </a:r>
            <a:r>
              <a:rPr lang="ru-RU" baseline="0" dirty="0" err="1" smtClean="0"/>
              <a:t>Фоковский</a:t>
            </a:r>
            <a:r>
              <a:rPr lang="ru-RU" baseline="0" dirty="0" smtClean="0"/>
              <a:t> гессиан аналитический и потому быстрый. Кто хочет испытать?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376EA-D7E1-4194-A0E7-F90CD898B105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BFC7-61C6-40E3-A708-3B0E2D9197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214B-B4EE-4FA8-9FB9-148A49FBD7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72F5-CF1D-4EA2-B398-A5C44C196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7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4730-A472-493C-A061-2B5446667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9DE0-0AB7-4514-A5F9-5C7B7FD0A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5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B31C-4F12-41D5-9841-6447EC49B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7FBD-7A45-4A69-8F2B-7E96C8FE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982F-6DBE-491E-9ACA-441DAF04E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6A33-282E-4320-990A-9D97CBE259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A8D-D7C0-4108-8220-433805B18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C127-3FEE-4A5D-9DFB-C4307B41F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C95-A930-464F-98F5-C625A4436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A7A1-9866-475D-93A6-2DDAB48CBF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183D-368F-4FA2-82FD-8EEB4AF01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0635BF-3B89-45B9-B0E0-1574CBD5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395536" y="516730"/>
            <a:ext cx="8136904" cy="1760141"/>
          </a:xfrm>
        </p:spPr>
        <p:txBody>
          <a:bodyPr/>
          <a:lstStyle/>
          <a:p>
            <a:pPr algn="ctr"/>
            <a:r>
              <a:rPr lang="ru-RU" dirty="0" smtClean="0"/>
              <a:t>Аппендикс</a:t>
            </a:r>
            <a:br>
              <a:rPr lang="ru-RU" dirty="0" smtClean="0"/>
            </a:br>
            <a:r>
              <a:rPr lang="ru-RU" dirty="0" smtClean="0"/>
              <a:t>Поиск переходных состояний</a:t>
            </a:r>
            <a:br>
              <a:rPr lang="ru-RU" dirty="0" smtClean="0"/>
            </a:br>
            <a:r>
              <a:rPr lang="ru-RU" sz="2800" i="1" dirty="0" smtClean="0"/>
              <a:t>(</a:t>
            </a:r>
            <a:r>
              <a:rPr lang="en-US" sz="2800" i="1" dirty="0" smtClean="0"/>
              <a:t>in GAMESS</a:t>
            </a:r>
            <a:r>
              <a:rPr lang="ru-RU" sz="2800" i="1" dirty="0" smtClean="0"/>
              <a:t>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51162" y="150018"/>
            <a:ext cx="6192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ym typeface="Symbol" panose="05050102010706020507" pitchFamily="18" charset="2"/>
              </a:rPr>
              <a:t></a:t>
            </a:r>
            <a:r>
              <a:rPr lang="en-US">
                <a:sym typeface="Symbol" panose="05050102010706020507" pitchFamily="18" charset="2"/>
              </a:rPr>
              <a:t>Ermilov A.Yu. E-mail: sanchik-u@yandex.ru</a:t>
            </a:r>
            <a:endParaRPr lang="ru-RU">
              <a:sym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2879" y="3645024"/>
            <a:ext cx="3879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Задача </a:t>
            </a:r>
            <a:r>
              <a:rPr lang="ru-RU" smtClean="0"/>
              <a:t>на сегодня: </a:t>
            </a:r>
          </a:p>
          <a:p>
            <a:endParaRPr lang="ru-RU" dirty="0" smtClean="0"/>
          </a:p>
          <a:p>
            <a:r>
              <a:rPr lang="ru-RU" dirty="0" smtClean="0"/>
              <a:t>Расчет более-менее рутинных задач но с использованием серьезной(</a:t>
            </a:r>
            <a:r>
              <a:rPr lang="en-US" dirty="0" smtClean="0"/>
              <a:t>Not </a:t>
            </a:r>
            <a:r>
              <a:rPr lang="en-US" dirty="0" err="1" smtClean="0"/>
              <a:t>Hchem</a:t>
            </a:r>
            <a:r>
              <a:rPr lang="en-US" dirty="0" smtClean="0"/>
              <a:t>) </a:t>
            </a:r>
            <a:r>
              <a:rPr lang="ru-RU" dirty="0" smtClean="0"/>
              <a:t>программы</a:t>
            </a:r>
            <a:r>
              <a:rPr lang="en-US" dirty="0" smtClean="0"/>
              <a:t> GAMESS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24944"/>
            <a:ext cx="4905375" cy="3429000"/>
          </a:xfrm>
          <a:prstGeom prst="rect">
            <a:avLst/>
          </a:prstGeom>
        </p:spPr>
      </p:pic>
      <p:sp>
        <p:nvSpPr>
          <p:cNvPr id="6" name="7-конечная звезда 5"/>
          <p:cNvSpPr/>
          <p:nvPr/>
        </p:nvSpPr>
        <p:spPr>
          <a:xfrm>
            <a:off x="2414099" y="3528989"/>
            <a:ext cx="141680" cy="107326"/>
          </a:xfrm>
          <a:prstGeom prst="star7">
            <a:avLst/>
          </a:prstGeom>
          <a:solidFill>
            <a:srgbClr val="3A68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99266" y="3589952"/>
            <a:ext cx="2304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23054" y="4555001"/>
            <a:ext cx="2304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475062" y="3598011"/>
            <a:ext cx="0" cy="983117"/>
          </a:xfrm>
          <a:prstGeom prst="straightConnector1">
            <a:avLst/>
          </a:prstGeom>
          <a:ln w="952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14461" y="3948372"/>
            <a:ext cx="43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</a:t>
            </a:r>
            <a:r>
              <a:rPr lang="en-US" i="1" baseline="-25000" dirty="0" err="1" smtClean="0"/>
              <a:t>a</a:t>
            </a:r>
            <a:endParaRPr lang="ru-RU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ZPE</a:t>
            </a:r>
            <a:r>
              <a:rPr lang="ru-RU" dirty="0" smtClean="0"/>
              <a:t> </a:t>
            </a:r>
            <a:r>
              <a:rPr lang="en-US" dirty="0" smtClean="0"/>
              <a:t>correction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3282" y="5445224"/>
            <a:ext cx="8232393" cy="693366"/>
          </a:xfrm>
        </p:spPr>
        <p:txBody>
          <a:bodyPr/>
          <a:lstStyle/>
          <a:p>
            <a:r>
              <a:rPr lang="en-US" dirty="0" err="1"/>
              <a:t>Ea</a:t>
            </a:r>
            <a:r>
              <a:rPr lang="en-US" dirty="0"/>
              <a:t>(</a:t>
            </a:r>
            <a:r>
              <a:rPr lang="ru-RU" dirty="0" err="1"/>
              <a:t>ист</a:t>
            </a:r>
            <a:r>
              <a:rPr lang="ru-RU" dirty="0"/>
              <a:t>)=</a:t>
            </a:r>
            <a:r>
              <a:rPr lang="en-US" dirty="0" err="1"/>
              <a:t>Ea</a:t>
            </a:r>
            <a:r>
              <a:rPr lang="en-US" dirty="0" smtClean="0"/>
              <a:t>+</a:t>
            </a:r>
            <a:r>
              <a:rPr lang="en-US" dirty="0" smtClean="0">
                <a:sym typeface="Symbol" panose="05050102010706020507" pitchFamily="18" charset="2"/>
              </a:rPr>
              <a:t>ZPE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45870" y="1752600"/>
            <a:ext cx="3421868" cy="4267200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седловой</a:t>
            </a:r>
            <a:r>
              <a:rPr lang="ru-RU" dirty="0" smtClean="0"/>
              <a:t> точке </a:t>
            </a:r>
            <a:r>
              <a:rPr lang="ru-RU" dirty="0"/>
              <a:t>в </a:t>
            </a:r>
            <a:r>
              <a:rPr lang="en-US" dirty="0" smtClean="0"/>
              <a:t>ZPE</a:t>
            </a:r>
            <a:r>
              <a:rPr lang="ru-RU" dirty="0" smtClean="0"/>
              <a:t> дают вклад только </a:t>
            </a:r>
            <a:r>
              <a:rPr lang="en-US" dirty="0" smtClean="0"/>
              <a:t>3N-7 </a:t>
            </a:r>
            <a:r>
              <a:rPr lang="ru-RU" dirty="0" smtClean="0"/>
              <a:t>частот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ru-RU" smtClean="0"/>
              <a:t>(1-а мнимая</a:t>
            </a:r>
            <a:r>
              <a:rPr lang="ru-RU" dirty="0" smtClean="0"/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52600"/>
            <a:ext cx="4905375" cy="34290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43282" y="2417608"/>
            <a:ext cx="2304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67070" y="3382657"/>
            <a:ext cx="2304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2619078" y="2425667"/>
            <a:ext cx="0" cy="983117"/>
          </a:xfrm>
          <a:prstGeom prst="straightConnector1">
            <a:avLst/>
          </a:prstGeom>
          <a:ln w="952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67544" y="3212976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827584" y="2391948"/>
            <a:ext cx="0" cy="821028"/>
          </a:xfrm>
          <a:prstGeom prst="straightConnector1">
            <a:avLst/>
          </a:prstGeom>
          <a:ln w="952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600" y="2636912"/>
            <a:ext cx="8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</a:t>
            </a:r>
            <a:r>
              <a:rPr lang="en-US" i="1" baseline="-25000" dirty="0" err="1" smtClean="0"/>
              <a:t>a</a:t>
            </a:r>
            <a:r>
              <a:rPr lang="en-US" i="1" baseline="-25000" dirty="0" smtClean="0"/>
              <a:t>(</a:t>
            </a:r>
            <a:r>
              <a:rPr lang="ru-RU" i="1" baseline="-25000" dirty="0" err="1" smtClean="0"/>
              <a:t>ист</a:t>
            </a:r>
            <a:r>
              <a:rPr lang="ru-RU" i="1" baseline="-25000" dirty="0" smtClean="0"/>
              <a:t>)</a:t>
            </a:r>
            <a:endParaRPr lang="ru-RU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99795" y="2708920"/>
            <a:ext cx="43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</a:t>
            </a:r>
            <a:r>
              <a:rPr lang="en-US" i="1" baseline="-25000" dirty="0" err="1" smtClean="0"/>
              <a:t>a</a:t>
            </a:r>
            <a:endParaRPr lang="ru-RU" i="1" baseline="-25000" dirty="0"/>
          </a:p>
        </p:txBody>
      </p:sp>
    </p:spTree>
    <p:extLst>
      <p:ext uri="{BB962C8B-B14F-4D97-AF65-F5344CB8AC3E}">
        <p14:creationId xmlns:p14="http://schemas.microsoft.com/office/powerpoint/2010/main" val="11357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WARNING</a:t>
            </a:r>
            <a:r>
              <a:rPr lang="ru-RU" dirty="0" smtClean="0"/>
              <a:t>-преамбула</a:t>
            </a:r>
            <a:br>
              <a:rPr lang="ru-RU" dirty="0" smtClean="0"/>
            </a:br>
            <a:r>
              <a:rPr lang="ru-RU" sz="2400" dirty="0" smtClean="0"/>
              <a:t>(реверанс в сторону электронной задачи)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3" y="170398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чем проблема: барьер – результат </a:t>
            </a:r>
            <a:r>
              <a:rPr lang="ru-RU" dirty="0" err="1" smtClean="0"/>
              <a:t>квазипересечения</a:t>
            </a:r>
            <a:r>
              <a:rPr lang="ru-RU" dirty="0" smtClean="0"/>
              <a:t> потенциальных поверхностей, сильная перестройка электронной структуры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2" y="3324896"/>
            <a:ext cx="4199716" cy="29357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16" y="2336476"/>
            <a:ext cx="5762625" cy="3476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2533478"/>
            <a:ext cx="465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Разные ведущие конфигурации…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80282" y="3757791"/>
            <a:ext cx="4875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Нужен </a:t>
            </a:r>
            <a:r>
              <a:rPr lang="ru-RU" dirty="0" err="1" smtClean="0"/>
              <a:t>многокофигурационный</a:t>
            </a:r>
            <a:r>
              <a:rPr lang="ru-RU" dirty="0" smtClean="0"/>
              <a:t> и, более того, </a:t>
            </a:r>
            <a:r>
              <a:rPr lang="ru-RU" dirty="0" err="1" smtClean="0"/>
              <a:t>мультиреференсный</a:t>
            </a:r>
            <a:r>
              <a:rPr lang="ru-RU" dirty="0" smtClean="0"/>
              <a:t> (там ведущих конфигураций не одна) расчет, например </a:t>
            </a:r>
            <a:r>
              <a:rPr lang="en-US" dirty="0" smtClean="0">
                <a:solidFill>
                  <a:srgbClr val="FF0000"/>
                </a:solidFill>
              </a:rPr>
              <a:t>CASSCF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	RHF/cc-</a:t>
            </a:r>
            <a:r>
              <a:rPr lang="en-US" dirty="0" err="1" smtClean="0"/>
              <a:t>pvdz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3476600"/>
          </a:xfrm>
        </p:spPr>
        <p:txBody>
          <a:bodyPr/>
          <a:lstStyle/>
          <a:p>
            <a:r>
              <a:rPr lang="ru-RU" dirty="0" smtClean="0"/>
              <a:t>Но сегодня делаем по порядку:</a:t>
            </a:r>
          </a:p>
          <a:p>
            <a:r>
              <a:rPr lang="ru-RU" dirty="0" smtClean="0"/>
              <a:t>Бутадиен </a:t>
            </a:r>
            <a:r>
              <a:rPr lang="ru-RU" dirty="0" err="1" smtClean="0"/>
              <a:t>цис</a:t>
            </a:r>
            <a:r>
              <a:rPr lang="ru-RU" dirty="0" smtClean="0"/>
              <a:t>-транс(в </a:t>
            </a:r>
            <a:r>
              <a:rPr lang="en-US" dirty="0" smtClean="0"/>
              <a:t>GAMESS-e)</a:t>
            </a:r>
          </a:p>
          <a:p>
            <a:r>
              <a:rPr lang="ru-RU" dirty="0" smtClean="0"/>
              <a:t>Акролеин</a:t>
            </a:r>
            <a:r>
              <a:rPr lang="ru-RU" dirty="0"/>
              <a:t> </a:t>
            </a:r>
            <a:r>
              <a:rPr lang="ru-RU" dirty="0" err="1"/>
              <a:t>цис</a:t>
            </a:r>
            <a:r>
              <a:rPr lang="ru-RU" dirty="0"/>
              <a:t>-транс(в </a:t>
            </a:r>
            <a:r>
              <a:rPr lang="en-US" dirty="0"/>
              <a:t>GAMESS-e</a:t>
            </a:r>
            <a:r>
              <a:rPr lang="en-US" dirty="0" smtClean="0"/>
              <a:t>)*</a:t>
            </a:r>
            <a:endParaRPr lang="en-US" dirty="0"/>
          </a:p>
          <a:p>
            <a:r>
              <a:rPr lang="ru-RU" dirty="0" smtClean="0"/>
              <a:t> </a:t>
            </a:r>
            <a:r>
              <a:rPr lang="ru-RU" sz="2000" dirty="0"/>
              <a:t>"Вдогонку" задачи об </a:t>
            </a:r>
            <a:r>
              <a:rPr lang="ru-RU" sz="2000" dirty="0" smtClean="0"/>
              <a:t>инверсии аммиака</a:t>
            </a:r>
            <a:r>
              <a:rPr lang="en-US" sz="2000" dirty="0"/>
              <a:t>:</a:t>
            </a:r>
            <a:r>
              <a:rPr lang="ru-RU" sz="2000" dirty="0" smtClean="0"/>
              <a:t> </a:t>
            </a:r>
            <a:r>
              <a:rPr lang="ru-RU" sz="2000" dirty="0"/>
              <a:t>посмотрите барьер инверсии в метиламине CH</a:t>
            </a:r>
            <a:r>
              <a:rPr lang="ru-RU" sz="2000" baseline="-25000" dirty="0"/>
              <a:t>3</a:t>
            </a:r>
            <a:r>
              <a:rPr lang="ru-RU" sz="2000" dirty="0"/>
              <a:t>-NH</a:t>
            </a:r>
            <a:r>
              <a:rPr lang="ru-RU" sz="2000" baseline="-25000" dirty="0"/>
              <a:t>2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Использовать </a:t>
            </a:r>
            <a:r>
              <a:rPr lang="ru-RU" sz="2000" dirty="0" smtClean="0"/>
              <a:t>одинаковый </a:t>
            </a:r>
            <a:r>
              <a:rPr lang="ru-RU" sz="2000" dirty="0"/>
              <a:t>уровень расчетной методики и </a:t>
            </a:r>
            <a:r>
              <a:rPr lang="ru-RU" sz="2000" dirty="0" smtClean="0"/>
              <a:t>оценить роль </a:t>
            </a:r>
            <a:r>
              <a:rPr lang="ru-RU" sz="2000" dirty="0"/>
              <a:t>алкильного заместителя на величину </a:t>
            </a:r>
            <a:r>
              <a:rPr lang="ru-RU" sz="2000" dirty="0" smtClean="0"/>
              <a:t>барьера(повышается-понижается).</a:t>
            </a:r>
            <a:r>
              <a:rPr lang="en-US" sz="2000" dirty="0" smtClean="0"/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См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r>
              <a:rPr lang="ru-RU" sz="2000" dirty="0" smtClean="0">
                <a:solidFill>
                  <a:srgbClr val="FF0000"/>
                </a:solidFill>
              </a:rPr>
              <a:t>также </a:t>
            </a:r>
            <a:r>
              <a:rPr lang="en-US" sz="2000" dirty="0" smtClean="0">
                <a:solidFill>
                  <a:srgbClr val="FF0000"/>
                </a:solidFill>
              </a:rPr>
              <a:t>read.me</a:t>
            </a:r>
            <a:endParaRPr lang="ru-RU" sz="2000" dirty="0">
              <a:solidFill>
                <a:srgbClr val="FF0000"/>
              </a:solidFill>
            </a:endParaRPr>
          </a:p>
          <a:p>
            <a:pPr lvl="8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48142" y="5354089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Замечание – в </a:t>
            </a:r>
            <a:r>
              <a:rPr lang="en-US" dirty="0" err="1" smtClean="0"/>
              <a:t>HyperChem’e</a:t>
            </a:r>
            <a:r>
              <a:rPr lang="en-US" dirty="0" smtClean="0"/>
              <a:t> </a:t>
            </a:r>
            <a:r>
              <a:rPr lang="ru-RU" dirty="0" smtClean="0"/>
              <a:t>тоже можно готовить начальные структуры, как и в </a:t>
            </a:r>
            <a:r>
              <a:rPr lang="en-US" dirty="0" err="1"/>
              <a:t>ChemCraft</a:t>
            </a:r>
            <a:r>
              <a:rPr lang="en-US" dirty="0"/>
              <a:t>(</a:t>
            </a:r>
            <a:r>
              <a:rPr lang="en-US" dirty="0" err="1"/>
              <a:t>ChemCraftLite</a:t>
            </a:r>
            <a:r>
              <a:rPr lang="en-US" dirty="0" smtClean="0"/>
              <a:t>)’e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7720" y="6180359"/>
            <a:ext cx="8496944" cy="646331"/>
          </a:xfrm>
          <a:prstGeom prst="rect">
            <a:avLst/>
          </a:prstGeom>
          <a:solidFill>
            <a:srgbClr val="2AC4FA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*-расчет  </a:t>
            </a:r>
            <a:r>
              <a:rPr lang="ru-RU" dirty="0" err="1" smtClean="0"/>
              <a:t>седловой</a:t>
            </a:r>
            <a:r>
              <a:rPr lang="ru-RU" dirty="0" smtClean="0"/>
              <a:t> точки в рамках </a:t>
            </a:r>
            <a:r>
              <a:rPr lang="en-US" dirty="0" smtClean="0"/>
              <a:t>MP2</a:t>
            </a:r>
            <a:r>
              <a:rPr lang="ru-RU" dirty="0" smtClean="0"/>
              <a:t>(6-31</a:t>
            </a:r>
            <a:r>
              <a:rPr lang="en-US" dirty="0" smtClean="0"/>
              <a:t>G**)</a:t>
            </a:r>
            <a:r>
              <a:rPr lang="ru-RU" dirty="0" smtClean="0"/>
              <a:t> занимает </a:t>
            </a:r>
            <a:r>
              <a:rPr lang="en-US" dirty="0" smtClean="0"/>
              <a:t>~</a:t>
            </a:r>
            <a:r>
              <a:rPr lang="ru-RU" dirty="0" smtClean="0"/>
              <a:t>18мин,</a:t>
            </a:r>
            <a:r>
              <a:rPr lang="en-US" dirty="0" smtClean="0"/>
              <a:t> </a:t>
            </a:r>
            <a:r>
              <a:rPr lang="ru-RU" dirty="0" smtClean="0"/>
              <a:t>из них </a:t>
            </a:r>
            <a:r>
              <a:rPr lang="en-US" dirty="0" smtClean="0"/>
              <a:t>~ 16 – </a:t>
            </a:r>
            <a:r>
              <a:rPr lang="ru-RU" dirty="0" smtClean="0"/>
              <a:t>на расчет гессиана в начально</a:t>
            </a:r>
            <a:r>
              <a:rPr lang="ru-RU" dirty="0"/>
              <a:t>й</a:t>
            </a:r>
            <a:r>
              <a:rPr lang="ru-RU" dirty="0" smtClean="0"/>
              <a:t> и конечной точках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7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Формула акролеина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2857500" cy="2085975"/>
          </a:xfrm>
        </p:spPr>
      </p:pic>
    </p:spTree>
    <p:extLst>
      <p:ext uri="{BB962C8B-B14F-4D97-AF65-F5344CB8AC3E}">
        <p14:creationId xmlns:p14="http://schemas.microsoft.com/office/powerpoint/2010/main" val="20077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289560"/>
            <a:ext cx="8001000" cy="1216025"/>
          </a:xfrm>
        </p:spPr>
        <p:txBody>
          <a:bodyPr/>
          <a:lstStyle/>
          <a:p>
            <a:pPr algn="ctr"/>
            <a:r>
              <a:rPr lang="en-US" dirty="0" smtClean="0"/>
              <a:t>OPTIMIZE versus SADPOINT</a:t>
            </a:r>
            <a:br>
              <a:rPr lang="en-US" dirty="0" smtClean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42230" y="1720443"/>
            <a:ext cx="3924300" cy="35269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MINIMUM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(поиск минимума)</a:t>
            </a:r>
          </a:p>
          <a:p>
            <a:pPr marL="0" indent="0">
              <a:buNone/>
            </a:pPr>
            <a:r>
              <a:rPr lang="ru-RU" sz="2400" dirty="0" smtClean="0"/>
              <a:t>СТАНДАРТНАЯ ЗАДАЧА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7790" y="1751446"/>
            <a:ext cx="4325831" cy="13563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SADDLE POINT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(</a:t>
            </a:r>
            <a:r>
              <a:rPr lang="ru-RU" sz="2400" dirty="0"/>
              <a:t>поиск </a:t>
            </a:r>
            <a:r>
              <a:rPr lang="ru-RU" sz="2400" dirty="0" err="1" smtClean="0"/>
              <a:t>седловой</a:t>
            </a:r>
            <a:r>
              <a:rPr lang="ru-RU" sz="2400" dirty="0" smtClean="0"/>
              <a:t> точки)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НЕ</a:t>
            </a:r>
            <a:r>
              <a:rPr lang="ru-RU" sz="2400" dirty="0" smtClean="0"/>
              <a:t>СТАНДАРТНАЯ </a:t>
            </a:r>
            <a:r>
              <a:rPr lang="ru-RU" sz="2400" dirty="0"/>
              <a:t>ЗАДАЧА</a:t>
            </a:r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2873" y="5309600"/>
            <a:ext cx="88204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Обе задачи управляются секцией </a:t>
            </a:r>
            <a:r>
              <a:rPr lang="en-US" sz="2800" dirty="0" smtClean="0"/>
              <a:t>$STATPT 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 err="1" smtClean="0"/>
              <a:t>STATionary</a:t>
            </a:r>
            <a:r>
              <a:rPr lang="en-US" sz="2800" dirty="0" smtClean="0"/>
              <a:t> </a:t>
            </a:r>
            <a:r>
              <a:rPr lang="en-US" sz="2800" dirty="0" err="1" smtClean="0"/>
              <a:t>PoinT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71" y="3024125"/>
            <a:ext cx="3224045" cy="22537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50" y="3061873"/>
            <a:ext cx="2442538" cy="23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2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89560"/>
            <a:ext cx="8964487" cy="1216025"/>
          </a:xfrm>
        </p:spPr>
        <p:txBody>
          <a:bodyPr/>
          <a:lstStyle/>
          <a:p>
            <a:pPr algn="ctr"/>
            <a:r>
              <a:rPr lang="en-US" sz="4000" dirty="0"/>
              <a:t>$STATPT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OPTIMIZE versus SADPOINT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42230" y="1720443"/>
            <a:ext cx="3481698" cy="35269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MINIMUM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NSTEP=</a:t>
            </a:r>
          </a:p>
          <a:p>
            <a:pPr marL="0" indent="0">
              <a:buNone/>
            </a:pPr>
            <a:r>
              <a:rPr lang="en-US" sz="2400" dirty="0" smtClean="0"/>
              <a:t>OPTTOL=</a:t>
            </a:r>
          </a:p>
          <a:p>
            <a:pPr marL="0" indent="0">
              <a:buNone/>
            </a:pPr>
            <a:r>
              <a:rPr lang="en-US" sz="2400" dirty="0" smtClean="0"/>
              <a:t>HSSEND=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Все пожалуй…</a:t>
            </a:r>
            <a:endParaRPr lang="en-US" sz="24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751445"/>
            <a:ext cx="4833669" cy="304570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SADDLE POINT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HESS=READ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ru-RU" sz="2400" dirty="0" smtClean="0"/>
              <a:t>нужен начальный гессиан)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IFOLOW</a:t>
            </a:r>
            <a:r>
              <a:rPr lang="en-US" sz="2400" dirty="0" smtClean="0"/>
              <a:t>=…(</a:t>
            </a:r>
            <a:r>
              <a:rPr lang="ru-RU" sz="2400" dirty="0" smtClean="0"/>
              <a:t>номер моды)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IHREP</a:t>
            </a:r>
            <a:r>
              <a:rPr lang="en-US" sz="2400" dirty="0" smtClean="0"/>
              <a:t>=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ru-RU" sz="2400" dirty="0" smtClean="0"/>
              <a:t>пересчет гессиана через </a:t>
            </a:r>
            <a:r>
              <a:rPr lang="en-US" sz="2400" dirty="0" smtClean="0"/>
              <a:t>IHREP</a:t>
            </a:r>
            <a:r>
              <a:rPr lang="ru-RU" sz="2400" dirty="0" smtClean="0"/>
              <a:t> шагов поиска</a:t>
            </a:r>
            <a:r>
              <a:rPr lang="en-US" sz="2400" dirty="0" smtClean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7720" y="4832419"/>
            <a:ext cx="841608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 smtClean="0"/>
              <a:t>RUNTYP=SADPOINT </a:t>
            </a:r>
            <a:r>
              <a:rPr lang="ru-RU" sz="2800" dirty="0" smtClean="0"/>
              <a:t>предполагает массу</a:t>
            </a:r>
          </a:p>
          <a:p>
            <a:pPr marL="0" indent="0">
              <a:buNone/>
            </a:pPr>
            <a:r>
              <a:rPr lang="ru-RU" sz="2800" dirty="0" smtClean="0"/>
              <a:t>предварительной работы,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 smtClean="0"/>
              <a:t>но главное – </a:t>
            </a:r>
            <a:r>
              <a:rPr lang="ru-RU" sz="2800" dirty="0" smtClean="0">
                <a:solidFill>
                  <a:srgbClr val="FF0000"/>
                </a:solidFill>
              </a:rPr>
              <a:t>хорошая начальная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3423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входного файла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sz="2400" dirty="0"/>
              <a:t>бутадиен </a:t>
            </a:r>
            <a:r>
              <a:rPr lang="ru-RU" sz="2400" dirty="0" err="1" smtClean="0"/>
              <a:t>цис</a:t>
            </a:r>
            <a:r>
              <a:rPr lang="ru-RU" sz="2400" dirty="0" smtClean="0"/>
              <a:t>-транс, </a:t>
            </a:r>
            <a:r>
              <a:rPr lang="en-US" sz="2400" dirty="0" smtClean="0"/>
              <a:t>RUNTYP=SADPOINT</a:t>
            </a:r>
            <a:r>
              <a:rPr lang="ru-RU" dirty="0" smtClean="0"/>
              <a:t>)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31242" y="1748715"/>
            <a:ext cx="306571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Гессиан рассчитывается непосредственно перед поиском </a:t>
            </a:r>
            <a:r>
              <a:rPr lang="en-US" dirty="0" smtClean="0"/>
              <a:t>TS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043608" y="6254575"/>
            <a:ext cx="75320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А главное – координаты атомов в стартовой геометрии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026"/>
            <a:ext cx="5981700" cy="4171950"/>
          </a:xfrm>
          <a:prstGeom prst="rect">
            <a:avLst/>
          </a:prstGeom>
        </p:spPr>
      </p:pic>
      <p:sp>
        <p:nvSpPr>
          <p:cNvPr id="18" name="Скругленный прямоугольник 17"/>
          <p:cNvSpPr/>
          <p:nvPr/>
        </p:nvSpPr>
        <p:spPr>
          <a:xfrm>
            <a:off x="1464423" y="1758026"/>
            <a:ext cx="803321" cy="2070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843808" y="2132856"/>
            <a:ext cx="875329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768679" y="2132856"/>
            <a:ext cx="875329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1093" y="2348880"/>
            <a:ext cx="715578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644008" y="2060848"/>
            <a:ext cx="1387234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2160" y="3164775"/>
            <a:ext cx="306571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TS </a:t>
            </a:r>
            <a:r>
              <a:rPr lang="ru-RU" dirty="0" smtClean="0"/>
              <a:t>ищется вдоль 1-й моды стартового гессиана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3419872" y="2370058"/>
            <a:ext cx="2580910" cy="7947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 flipV="1">
            <a:off x="776671" y="2586081"/>
            <a:ext cx="5235489" cy="29311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4658359"/>
            <a:ext cx="306571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После 3-х шагов поиска гессиан </a:t>
            </a:r>
            <a:r>
              <a:rPr lang="ru-RU" dirty="0" err="1" smtClean="0"/>
              <a:t>перерасчитывается</a:t>
            </a:r>
            <a:endParaRPr lang="ru-RU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0" y="3140967"/>
            <a:ext cx="5981700" cy="23762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2" name="Прямая со стрелкой 41"/>
          <p:cNvCxnSpPr>
            <a:stCxn id="38" idx="1"/>
          </p:cNvCxnSpPr>
          <p:nvPr/>
        </p:nvCxnSpPr>
        <p:spPr>
          <a:xfrm flipV="1">
            <a:off x="1043608" y="5517232"/>
            <a:ext cx="420815" cy="9220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19" grpId="0" animBg="1"/>
      <p:bldP spid="21" grpId="0" animBg="1"/>
      <p:bldP spid="22" grpId="0" animBg="1"/>
      <p:bldP spid="24" grpId="0" animBg="1"/>
      <p:bldP spid="32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моменты выдачи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6738" y="3542318"/>
            <a:ext cx="3924300" cy="687763"/>
          </a:xfrm>
          <a:prstGeom prst="rect">
            <a:avLst/>
          </a:prstGeom>
        </p:spPr>
      </p:pic>
      <p:pic>
        <p:nvPicPr>
          <p:cNvPr id="20" name="Объект 1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61184" y="2996952"/>
            <a:ext cx="4488439" cy="16389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16" y="1752600"/>
            <a:ext cx="3941618" cy="1676400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1115616" y="1844824"/>
            <a:ext cx="2160240" cy="3028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394342" y="2336841"/>
            <a:ext cx="803321" cy="2070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1641" y="3114840"/>
            <a:ext cx="648072" cy="161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59832" y="3789040"/>
            <a:ext cx="1080120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059832" y="4046374"/>
            <a:ext cx="1296144" cy="1728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09" y="4243239"/>
            <a:ext cx="4316266" cy="1908993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622119" y="5005319"/>
            <a:ext cx="853537" cy="11460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27584" y="4702497"/>
            <a:ext cx="3096344" cy="1675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953" y="1745816"/>
            <a:ext cx="4383956" cy="1119617"/>
          </a:xfrm>
          <a:prstGeom prst="rect">
            <a:avLst/>
          </a:prstGeom>
        </p:spPr>
      </p:pic>
      <p:sp>
        <p:nvSpPr>
          <p:cNvPr id="18" name="Скругленный прямоугольник 17"/>
          <p:cNvSpPr/>
          <p:nvPr/>
        </p:nvSpPr>
        <p:spPr>
          <a:xfrm>
            <a:off x="7236296" y="1719689"/>
            <a:ext cx="1422405" cy="1710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334735" y="1726472"/>
            <a:ext cx="803321" cy="1561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076057" y="3662442"/>
            <a:ext cx="504056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440677" y="3671151"/>
            <a:ext cx="588231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666752" y="3278438"/>
            <a:ext cx="1001591" cy="1208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837" y="4712934"/>
            <a:ext cx="3894188" cy="391989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1774" y="5283957"/>
            <a:ext cx="4417791" cy="1537564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4651774" y="5301208"/>
            <a:ext cx="928339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076056" y="5744261"/>
            <a:ext cx="2316126" cy="174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2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моменты выдачи-2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651774" y="5301208"/>
            <a:ext cx="928339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076056" y="5744261"/>
            <a:ext cx="2316126" cy="174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740421"/>
            <a:ext cx="5972175" cy="7524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627321"/>
            <a:ext cx="6479059" cy="3777429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2699792" y="4146906"/>
            <a:ext cx="930348" cy="22741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771800" y="3351900"/>
            <a:ext cx="858340" cy="2003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3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«Ругательства»(</a:t>
            </a:r>
            <a:r>
              <a:rPr lang="en-US" dirty="0" smtClean="0"/>
              <a:t>warning-</a:t>
            </a:r>
            <a:r>
              <a:rPr lang="ru-RU" dirty="0" smtClean="0"/>
              <a:t>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40024"/>
            <a:ext cx="7400925" cy="1695450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683568" y="1988840"/>
            <a:ext cx="1899444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81265" y="2196155"/>
            <a:ext cx="1899444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876256" y="1988515"/>
            <a:ext cx="936104" cy="2076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4008376"/>
            <a:ext cx="7652935" cy="2024000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74675" y="4005064"/>
            <a:ext cx="2008337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9447" y="5558440"/>
            <a:ext cx="2008337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96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«Ругательства» - 2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7" y="1863217"/>
            <a:ext cx="7362825" cy="3171825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1475656" y="3773289"/>
            <a:ext cx="2655342" cy="1558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1015" y="3944872"/>
            <a:ext cx="6975321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4825" y="5192768"/>
            <a:ext cx="753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Произошло переключение моды, вдоль которой идет поиск</a:t>
            </a:r>
          </a:p>
          <a:p>
            <a:r>
              <a:rPr lang="ru-RU" dirty="0" smtClean="0"/>
              <a:t>Помните, это все про приближенный гессиан!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Другими словами…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752600"/>
            <a:ext cx="8964488" cy="4052664"/>
          </a:xfrm>
        </p:spPr>
        <p:txBody>
          <a:bodyPr/>
          <a:lstStyle/>
          <a:p>
            <a:r>
              <a:rPr lang="ru-RU" dirty="0" smtClean="0"/>
              <a:t>Поиск </a:t>
            </a:r>
            <a:r>
              <a:rPr lang="ru-RU" dirty="0" err="1" smtClean="0"/>
              <a:t>седловой</a:t>
            </a:r>
            <a:r>
              <a:rPr lang="ru-RU" dirty="0" smtClean="0"/>
              <a:t> точки – искусство, нестандартная задача</a:t>
            </a:r>
          </a:p>
          <a:p>
            <a:r>
              <a:rPr lang="ru-RU" dirty="0" smtClean="0"/>
              <a:t>Не забывайте – «</a:t>
            </a:r>
            <a:r>
              <a:rPr lang="en-US" dirty="0" smtClean="0"/>
              <a:t>Saddle point located</a:t>
            </a:r>
            <a:r>
              <a:rPr lang="ru-RU" dirty="0" smtClean="0"/>
              <a:t>» - может ничего не означать</a:t>
            </a:r>
            <a:r>
              <a:rPr lang="en-US" dirty="0" smtClean="0"/>
              <a:t> </a:t>
            </a:r>
            <a:r>
              <a:rPr lang="en-US" sz="2800" dirty="0" smtClean="0"/>
              <a:t>(</a:t>
            </a:r>
            <a:r>
              <a:rPr lang="ru-RU" sz="2800" i="1" dirty="0" smtClean="0"/>
              <a:t>Точнее, означает лишь близость градиента к нулю</a:t>
            </a:r>
            <a:r>
              <a:rPr lang="en-US" sz="2800" i="1" dirty="0" smtClean="0"/>
              <a:t>)</a:t>
            </a:r>
            <a:r>
              <a:rPr lang="ru-RU" i="1" dirty="0" smtClean="0"/>
              <a:t>.</a:t>
            </a:r>
          </a:p>
          <a:p>
            <a:endParaRPr lang="ru-RU" i="1" dirty="0" smtClean="0"/>
          </a:p>
          <a:p>
            <a:pPr marL="0" indent="0" algn="ctr">
              <a:buNone/>
            </a:pPr>
            <a:r>
              <a:rPr lang="ru-RU" sz="2800" dirty="0" smtClean="0"/>
              <a:t>Проверка на мнимые частоты</a:t>
            </a:r>
            <a:r>
              <a:rPr lang="en-US" sz="2800" dirty="0" smtClean="0"/>
              <a:t>(</a:t>
            </a:r>
            <a:r>
              <a:rPr lang="ru-RU" sz="2800" dirty="0" smtClean="0"/>
              <a:t>точный гессиан) </a:t>
            </a:r>
            <a:r>
              <a:rPr lang="ru-RU" sz="2800" b="1" dirty="0" smtClean="0"/>
              <a:t>обязательна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65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8314</TotalTime>
  <Words>396</Words>
  <Application>Microsoft Office PowerPoint</Application>
  <PresentationFormat>Экран (4:3)</PresentationFormat>
  <Paragraphs>66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Symbol</vt:lpstr>
      <vt:lpstr>Verdana</vt:lpstr>
      <vt:lpstr>Wingdings</vt:lpstr>
      <vt:lpstr>Профиль</vt:lpstr>
      <vt:lpstr>Аппендикс Поиск переходных состояний (in GAMESS)</vt:lpstr>
      <vt:lpstr>OPTIMIZE versus SADPOINT </vt:lpstr>
      <vt:lpstr>$STATPT  OPTIMIZE versus SADPOINT</vt:lpstr>
      <vt:lpstr>Пример входного файла (бутадиен цис-транс, RUNTYP=SADPOINT)</vt:lpstr>
      <vt:lpstr>Ключевые моменты выдачи</vt:lpstr>
      <vt:lpstr>Ключевые моменты выдачи-2</vt:lpstr>
      <vt:lpstr>«Ругательства»(warning-и)</vt:lpstr>
      <vt:lpstr>«Ругательства» - 2</vt:lpstr>
      <vt:lpstr>Другими словами…</vt:lpstr>
      <vt:lpstr>ZPE correction</vt:lpstr>
      <vt:lpstr>WARNING-преамбула (реверанс в сторону электронной задачи)</vt:lpstr>
      <vt:lpstr>Level  RHF/cc-pvdz</vt:lpstr>
      <vt:lpstr>Формула акролеина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химия</dc:title>
  <dc:creator>Ermilov Alexander</dc:creator>
  <cp:lastModifiedBy>Alexander Yu. Ermilov</cp:lastModifiedBy>
  <cp:revision>310</cp:revision>
  <dcterms:created xsi:type="dcterms:W3CDTF">2012-05-17T07:28:31Z</dcterms:created>
  <dcterms:modified xsi:type="dcterms:W3CDTF">2023-11-09T09:18:34Z</dcterms:modified>
</cp:coreProperties>
</file>