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29" r:id="rId2"/>
    <p:sldId id="407" r:id="rId3"/>
    <p:sldId id="408" r:id="rId4"/>
    <p:sldId id="409" r:id="rId5"/>
    <p:sldId id="410" r:id="rId6"/>
    <p:sldId id="411" r:id="rId7"/>
    <p:sldId id="416" r:id="rId8"/>
    <p:sldId id="412" r:id="rId9"/>
    <p:sldId id="413" r:id="rId10"/>
    <p:sldId id="414" r:id="rId11"/>
    <p:sldId id="417" r:id="rId12"/>
    <p:sldId id="415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FC"/>
    <a:srgbClr val="022698"/>
    <a:srgbClr val="2AC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AD56-CF9E-4799-BDDC-DF9C799AA9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112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4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HyperChem\Program\chem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395536" y="516730"/>
            <a:ext cx="8136904" cy="1760141"/>
          </a:xfrm>
        </p:spPr>
        <p:txBody>
          <a:bodyPr/>
          <a:lstStyle/>
          <a:p>
            <a:pPr algn="ctr"/>
            <a:r>
              <a:rPr lang="ru-RU" dirty="0" smtClean="0"/>
              <a:t>Лекция </a:t>
            </a:r>
            <a:r>
              <a:rPr lang="en-US" dirty="0" smtClean="0"/>
              <a:t>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Седловые</a:t>
            </a:r>
            <a:r>
              <a:rPr lang="ru-RU" dirty="0" smtClean="0"/>
              <a:t> точки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sz="2400" dirty="0" smtClean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755576" y="1873331"/>
            <a:ext cx="7848872" cy="74212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Новый раздел курса!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1162" y="150018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ym typeface="Symbol" panose="05050102010706020507" pitchFamily="18" charset="2"/>
              </a:rPr>
              <a:t></a:t>
            </a:r>
            <a:r>
              <a:rPr lang="en-US">
                <a:sym typeface="Symbol" panose="05050102010706020507" pitchFamily="18" charset="2"/>
              </a:rPr>
              <a:t>Ermilov A.Yu. E-mail: sanchik-u@yandex.ru</a:t>
            </a:r>
            <a:endParaRPr lang="ru-RU"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2879" y="3645024"/>
            <a:ext cx="3879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Тема раздела – </a:t>
            </a:r>
            <a:r>
              <a:rPr lang="ru-RU" dirty="0" smtClean="0">
                <a:solidFill>
                  <a:srgbClr val="FF0000"/>
                </a:solidFill>
              </a:rPr>
              <a:t>глобальное</a:t>
            </a:r>
            <a:r>
              <a:rPr lang="ru-RU" dirty="0" smtClean="0"/>
              <a:t> исследование ППЭ, в отличие от </a:t>
            </a:r>
            <a:r>
              <a:rPr lang="ru-RU" dirty="0" smtClean="0">
                <a:solidFill>
                  <a:srgbClr val="FF0000"/>
                </a:solidFill>
              </a:rPr>
              <a:t>локального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dirty="0" smtClean="0"/>
              <a:t>Но локальные свойства ППЭ (в окрестности точки) мы разобрали не все, еще вернемся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24944"/>
            <a:ext cx="4905375" cy="3429000"/>
          </a:xfrm>
          <a:prstGeom prst="rect">
            <a:avLst/>
          </a:prstGeom>
        </p:spPr>
      </p:pic>
      <p:sp>
        <p:nvSpPr>
          <p:cNvPr id="6" name="7-конечная звезда 5"/>
          <p:cNvSpPr/>
          <p:nvPr/>
        </p:nvSpPr>
        <p:spPr>
          <a:xfrm>
            <a:off x="2414099" y="3528989"/>
            <a:ext cx="141680" cy="107326"/>
          </a:xfrm>
          <a:prstGeom prst="star7">
            <a:avLst/>
          </a:prstGeom>
          <a:solidFill>
            <a:srgbClr val="3A68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9266" y="3589952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3054" y="4555001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483771" y="3598011"/>
            <a:ext cx="0" cy="983117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4461" y="3948372"/>
            <a:ext cx="43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a</a:t>
            </a:r>
            <a:endParaRPr lang="ru-RU" i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497641" y="2586356"/>
            <a:ext cx="4538855" cy="923330"/>
          </a:xfrm>
          <a:prstGeom prst="rect">
            <a:avLst/>
          </a:prstGeom>
          <a:solidFill>
            <a:srgbClr val="2AC4FA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же самое интересное</a:t>
            </a:r>
            <a:r>
              <a:rPr lang="ru-RU" dirty="0" smtClean="0">
                <a:sym typeface="Wingdings" panose="05000000000000000000" pitchFamily="2" charset="2"/>
              </a:rPr>
              <a:t> </a:t>
            </a:r>
            <a:r>
              <a:rPr lang="ru-RU" dirty="0" smtClean="0"/>
              <a:t>(сложное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r>
              <a:rPr lang="ru-RU" dirty="0" smtClean="0"/>
              <a:t>) – расчет энергетических барьеров, кинетика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dirty="0" smtClean="0">
                <a:solidFill>
                  <a:schemeClr val="tx1"/>
                </a:solidFill>
              </a:rPr>
              <a:t>Градиент</a:t>
            </a:r>
            <a:r>
              <a:rPr lang="en-US" altLang="ru-RU" dirty="0" smtClean="0">
                <a:solidFill>
                  <a:schemeClr val="tx1"/>
                </a:solidFill>
              </a:rPr>
              <a:t>&amp;</a:t>
            </a:r>
            <a:r>
              <a:rPr lang="ru-RU" altLang="ru-RU" dirty="0" smtClean="0">
                <a:solidFill>
                  <a:schemeClr val="tx1"/>
                </a:solidFill>
              </a:rPr>
              <a:t>Гессиан</a:t>
            </a:r>
            <a:endParaRPr lang="ru-RU" altLang="ru-RU" b="1" dirty="0" smtClean="0"/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5786476"/>
              </p:ext>
            </p:extLst>
          </p:nvPr>
        </p:nvGraphicFramePr>
        <p:xfrm>
          <a:off x="638175" y="1989138"/>
          <a:ext cx="3330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Уравнение" r:id="rId3" imgW="838080" imgH="241200" progId="Equation.3">
                  <p:embed/>
                </p:oleObj>
              </mc:Choice>
              <mc:Fallback>
                <p:oleObj name="Уравнение" r:id="rId3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989138"/>
                        <a:ext cx="3330575" cy="958850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492157" y="3035208"/>
            <a:ext cx="8064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dirty="0" smtClean="0"/>
              <a:t>Матрица Гессе «регулирует» размер шага поиска и его направление</a:t>
            </a:r>
            <a:endParaRPr lang="ru-RU" altLang="ru-RU" sz="2800" dirty="0"/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239744" y="4170271"/>
            <a:ext cx="8569325" cy="1077218"/>
          </a:xfrm>
          <a:prstGeom prst="rect">
            <a:avLst/>
          </a:prstGeom>
          <a:solidFill>
            <a:srgbClr val="72E6F2"/>
          </a:solidFill>
          <a:ln w="63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200" dirty="0" smtClean="0">
                <a:sym typeface="Symbol" panose="05050102010706020507" pitchFamily="18" charset="2"/>
              </a:rPr>
              <a:t>Считать Гессиан – дорого, вспомните –это эквивалентно расчету частот</a:t>
            </a:r>
            <a:endParaRPr lang="ru-RU" altLang="ru-R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8680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/>
      <p:bldP spid="4096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1" y="3002158"/>
            <a:ext cx="6173266" cy="21830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666" y="440784"/>
            <a:ext cx="8928992" cy="704791"/>
          </a:xfrm>
        </p:spPr>
        <p:txBody>
          <a:bodyPr/>
          <a:lstStyle/>
          <a:p>
            <a:r>
              <a:rPr lang="ru-RU" dirty="0" smtClean="0"/>
              <a:t>Притча – модельная </a:t>
            </a:r>
            <a:r>
              <a:rPr lang="en-US" dirty="0" smtClean="0"/>
              <a:t>2-D </a:t>
            </a:r>
            <a:r>
              <a:rPr lang="ru-RU" dirty="0" smtClean="0"/>
              <a:t>задачка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91680" y="1728262"/>
            <a:ext cx="5517430" cy="661665"/>
          </a:xfrm>
          <a:solidFill>
            <a:srgbClr val="2AC4FA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E=E(</a:t>
            </a:r>
            <a:r>
              <a:rPr lang="en-US" b="1" i="1" dirty="0" err="1" smtClean="0">
                <a:solidFill>
                  <a:srgbClr val="FF0000"/>
                </a:solidFill>
              </a:rPr>
              <a:t>x,y</a:t>
            </a:r>
            <a:r>
              <a:rPr lang="en-US" b="1" i="1" dirty="0" smtClean="0">
                <a:solidFill>
                  <a:srgbClr val="FF0000"/>
                </a:solidFill>
              </a:rPr>
              <a:t>)=sinx+y</a:t>
            </a:r>
            <a:r>
              <a:rPr lang="en-US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/2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580003" y="2317335"/>
            <a:ext cx="7995672" cy="6796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 понимают, как выглядит ответ?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140968"/>
            <a:ext cx="19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– по </a:t>
            </a:r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331640" y="364502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284565" y="4186252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231117" y="3653733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98122" y="4342313"/>
                <a:ext cx="22294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22" y="4342313"/>
                <a:ext cx="222945" cy="470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18829" y="3584721"/>
                <a:ext cx="3511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29" y="3584721"/>
                <a:ext cx="3511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8064" y="4293096"/>
                <a:ext cx="351186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93096"/>
                <a:ext cx="351186" cy="5241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588224" y="357963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Седло,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1052" y="397312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Минимум,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1052" y="44099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седло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92120" y="5497944"/>
            <a:ext cx="750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- по оси </a:t>
            </a:r>
            <a:r>
              <a:rPr lang="en-US" dirty="0" smtClean="0"/>
              <a:t>x</a:t>
            </a:r>
            <a:r>
              <a:rPr lang="ru-RU" dirty="0" smtClean="0"/>
              <a:t>, по </a:t>
            </a:r>
            <a:r>
              <a:rPr lang="en-US" dirty="0" smtClean="0"/>
              <a:t>y </a:t>
            </a:r>
            <a:r>
              <a:rPr lang="ru-RU" dirty="0" smtClean="0"/>
              <a:t>очевидный минимум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en-US" smtClean="0"/>
              <a:t>y=0 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75390" y="1048033"/>
            <a:ext cx="91439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700" dirty="0"/>
              <a:t>В </a:t>
            </a:r>
            <a:r>
              <a:rPr lang="ru-RU" altLang="ru-RU" sz="2700" dirty="0" smtClean="0"/>
              <a:t>этой притче видны все </a:t>
            </a:r>
            <a:r>
              <a:rPr lang="ru-RU" altLang="ru-RU" sz="2700" dirty="0"/>
              <a:t>возникающие трудности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17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ru-RU" altLang="ru-RU" sz="3400" dirty="0" smtClean="0">
                <a:solidFill>
                  <a:schemeClr val="tx1"/>
                </a:solidFill>
              </a:rPr>
              <a:t>Распишем градиент и гессиан</a:t>
            </a:r>
            <a:endParaRPr lang="ru-RU" altLang="ru-RU" sz="3400" b="1" dirty="0" smtClean="0"/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9436179"/>
              </p:ext>
            </p:extLst>
          </p:nvPr>
        </p:nvGraphicFramePr>
        <p:xfrm>
          <a:off x="3106555" y="4285899"/>
          <a:ext cx="5262266" cy="108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Уравнение" r:id="rId3" imgW="3085920" imgH="634680" progId="Equation.3">
                  <p:embed/>
                </p:oleObj>
              </mc:Choice>
              <mc:Fallback>
                <p:oleObj name="Уравнение" r:id="rId3" imgW="30859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555" y="4285899"/>
                        <a:ext cx="5262266" cy="1082903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125412" y="5649118"/>
            <a:ext cx="889317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300" dirty="0" smtClean="0"/>
              <a:t>По </a:t>
            </a:r>
            <a:r>
              <a:rPr lang="en-US" altLang="ru-RU" sz="2300" i="1" dirty="0" smtClean="0"/>
              <a:t>y</a:t>
            </a:r>
            <a:r>
              <a:rPr lang="en-US" altLang="ru-RU" sz="2300" dirty="0" smtClean="0"/>
              <a:t> </a:t>
            </a:r>
            <a:r>
              <a:rPr lang="ru-RU" altLang="ru-RU" sz="2300" dirty="0" smtClean="0"/>
              <a:t>получился точный ответ(</a:t>
            </a:r>
            <a:r>
              <a:rPr lang="en-US" altLang="ru-RU" sz="2300" dirty="0" smtClean="0"/>
              <a:t>y=0</a:t>
            </a:r>
            <a:r>
              <a:rPr lang="ru-RU" altLang="ru-RU" sz="2300" dirty="0" smtClean="0"/>
              <a:t>),</a:t>
            </a:r>
            <a:r>
              <a:rPr lang="en-US" altLang="ru-RU" sz="2300" dirty="0" smtClean="0"/>
              <a:t> </a:t>
            </a:r>
            <a:r>
              <a:rPr lang="ru-RU" altLang="ru-RU" sz="2300" dirty="0" smtClean="0"/>
              <a:t>а что по </a:t>
            </a:r>
            <a:r>
              <a:rPr lang="en-US" altLang="ru-RU" sz="2300" dirty="0" smtClean="0"/>
              <a:t>x?</a:t>
            </a:r>
            <a:r>
              <a:rPr lang="ru-RU" altLang="ru-RU" sz="2300" dirty="0" smtClean="0"/>
              <a:t> </a:t>
            </a:r>
            <a:endParaRPr lang="ru-RU" altLang="ru-RU" sz="2300" dirty="0"/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2501423" y="3703509"/>
            <a:ext cx="61750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 dirty="0" smtClean="0"/>
              <a:t>А теперь вычислим новую точку поиска, </a:t>
            </a:r>
            <a:r>
              <a:rPr lang="en-US" altLang="ru-RU" sz="2000" dirty="0" smtClean="0"/>
              <a:t>R</a:t>
            </a:r>
            <a:r>
              <a:rPr lang="en-US" altLang="ru-RU" sz="2000" baseline="30000" dirty="0" smtClean="0"/>
              <a:t>(1)</a:t>
            </a:r>
            <a:endParaRPr lang="ru-RU" altLang="ru-RU" sz="2000" baseline="30000" dirty="0">
              <a:solidFill>
                <a:schemeClr val="accent2"/>
              </a:solidFill>
            </a:endParaRP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107951" y="3037944"/>
            <a:ext cx="9036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smtClean="0"/>
              <a:t>Обращать диагональную матрицу – одно удовольствие</a:t>
            </a:r>
            <a:endParaRPr lang="ru-RU" altLang="ru-RU" sz="2400" dirty="0"/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5789937"/>
              </p:ext>
            </p:extLst>
          </p:nvPr>
        </p:nvGraphicFramePr>
        <p:xfrm>
          <a:off x="585598" y="1805045"/>
          <a:ext cx="14700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Уравнение" r:id="rId5" imgW="723600" imgH="482400" progId="Equation.3">
                  <p:embed/>
                </p:oleObj>
              </mc:Choice>
              <mc:Fallback>
                <p:oleObj name="Уравнение" r:id="rId5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98" y="1805045"/>
                        <a:ext cx="1470025" cy="979488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849443"/>
              </p:ext>
            </p:extLst>
          </p:nvPr>
        </p:nvGraphicFramePr>
        <p:xfrm>
          <a:off x="3233738" y="1836738"/>
          <a:ext cx="17573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Уравнение" r:id="rId7" imgW="850680" imgH="482400" progId="Equation.3">
                  <p:embed/>
                </p:oleObj>
              </mc:Choice>
              <mc:Fallback>
                <p:oleObj name="Уравнение" r:id="rId7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836738"/>
                        <a:ext cx="1757362" cy="996950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5260905"/>
              </p:ext>
            </p:extLst>
          </p:nvPr>
        </p:nvGraphicFramePr>
        <p:xfrm>
          <a:off x="5868144" y="1864917"/>
          <a:ext cx="2594217" cy="99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Уравнение" r:id="rId9" imgW="1193760" imgH="457200" progId="Equation.3">
                  <p:embed/>
                </p:oleObj>
              </mc:Choice>
              <mc:Fallback>
                <p:oleObj name="Уравнение" r:id="rId9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64917"/>
                        <a:ext cx="2594217" cy="994544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6602913"/>
              </p:ext>
            </p:extLst>
          </p:nvPr>
        </p:nvGraphicFramePr>
        <p:xfrm>
          <a:off x="251520" y="3563599"/>
          <a:ext cx="2021530" cy="101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Уравнение" r:id="rId11" imgW="1269720" imgH="634680" progId="Equation.3">
                  <p:embed/>
                </p:oleObj>
              </mc:Choice>
              <mc:Fallback>
                <p:oleObj name="Уравнение" r:id="rId11" imgW="12697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63599"/>
                        <a:ext cx="2021530" cy="1010764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/>
      <p:bldP spid="411656" grpId="0"/>
      <p:bldP spid="4116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Куда направлен шаг поиска?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204864"/>
            <a:ext cx="8001000" cy="282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675" y="1799565"/>
            <a:ext cx="21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>
                <a:sym typeface="Symbol" panose="05050102010706020507" pitchFamily="18" charset="2"/>
              </a:rPr>
              <a:t>[0,/2]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15616" y="3212976"/>
            <a:ext cx="72008" cy="72008"/>
          </a:xfrm>
          <a:prstGeom prst="ellipse">
            <a:avLst/>
          </a:prstGeom>
          <a:solidFill>
            <a:srgbClr val="3A6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30856" y="2995816"/>
            <a:ext cx="338336" cy="237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295818" y="1799565"/>
                <a:ext cx="1283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&gt;0</a:t>
                </a:r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18" y="1799565"/>
                <a:ext cx="1283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52" t="-8197" r="-333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60032" y="179956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Направление поиска </a:t>
            </a:r>
            <a:r>
              <a:rPr lang="ru-RU" dirty="0" smtClean="0">
                <a:sym typeface="Symbol" panose="05050102010706020507" pitchFamily="18" charset="2"/>
              </a:rPr>
              <a:t>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5718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Прошли точку </a:t>
            </a:r>
            <a:r>
              <a:rPr lang="en-US" dirty="0">
                <a:sym typeface="Symbol" panose="05050102010706020507" pitchFamily="18" charset="2"/>
              </a:rPr>
              <a:t>/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ru-RU" dirty="0" smtClean="0"/>
              <a:t>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>
                <a:sym typeface="Symbol" panose="05050102010706020507" pitchFamily="18" charset="2"/>
              </a:rPr>
              <a:t>[/2, ]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00909" y="45718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Изменился знак косинуса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866883" y="4526780"/>
                <a:ext cx="1283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&lt;0</a:t>
                </a:r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883" y="4526780"/>
                <a:ext cx="12836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4" t="-10000" r="-331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 flipH="1">
            <a:off x="4860032" y="4012296"/>
            <a:ext cx="393512" cy="20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771800" y="3356992"/>
            <a:ext cx="72008" cy="72008"/>
          </a:xfrm>
          <a:prstGeom prst="ellipse">
            <a:avLst/>
          </a:prstGeom>
          <a:solidFill>
            <a:srgbClr val="3A6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74675" y="51763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Направление поиска </a:t>
            </a:r>
            <a:r>
              <a:rPr lang="ru-RU" dirty="0" smtClean="0">
                <a:sym typeface="Symbol" panose="05050102010706020507" pitchFamily="18" charset="2"/>
              </a:rPr>
              <a:t>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67944" y="517630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если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>
                <a:sym typeface="Symbol" panose="05050102010706020507" pitchFamily="18" charset="2"/>
              </a:rPr>
              <a:t>[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2]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558385" y="4045112"/>
            <a:ext cx="369283" cy="20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7670127" y="3187824"/>
            <a:ext cx="393512" cy="26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5868144" y="3145575"/>
            <a:ext cx="360040" cy="283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2444888" y="3109129"/>
            <a:ext cx="393512" cy="26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57332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Куда направлен поиск?</a:t>
            </a:r>
            <a:endParaRPr lang="ru-RU" dirty="0"/>
          </a:p>
        </p:txBody>
      </p:sp>
      <p:sp>
        <p:nvSpPr>
          <p:cNvPr id="31" name="Умножение 30"/>
          <p:cNvSpPr/>
          <p:nvPr/>
        </p:nvSpPr>
        <p:spPr>
          <a:xfrm>
            <a:off x="4324028" y="4331993"/>
            <a:ext cx="170288" cy="175255"/>
          </a:xfrm>
          <a:prstGeom prst="mathMultiply">
            <a:avLst/>
          </a:prstGeom>
          <a:solidFill>
            <a:srgbClr val="3A68F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Умножение 31"/>
          <p:cNvSpPr/>
          <p:nvPr/>
        </p:nvSpPr>
        <p:spPr>
          <a:xfrm>
            <a:off x="1762568" y="2936175"/>
            <a:ext cx="170288" cy="175255"/>
          </a:xfrm>
          <a:prstGeom prst="mathMultiply">
            <a:avLst/>
          </a:prstGeom>
          <a:solidFill>
            <a:srgbClr val="3A68F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Умножение 32"/>
          <p:cNvSpPr/>
          <p:nvPr/>
        </p:nvSpPr>
        <p:spPr>
          <a:xfrm>
            <a:off x="6847843" y="2951482"/>
            <a:ext cx="187317" cy="175255"/>
          </a:xfrm>
          <a:prstGeom prst="mathMultiply">
            <a:avLst/>
          </a:prstGeom>
          <a:solidFill>
            <a:srgbClr val="3A68F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324028" y="5765552"/>
            <a:ext cx="47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 ближайшей стационарной точке!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2" grpId="0"/>
      <p:bldP spid="13" grpId="0"/>
      <p:bldP spid="14" grpId="0"/>
      <p:bldP spid="16" grpId="0" animBg="1"/>
      <p:bldP spid="19" grpId="0"/>
      <p:bldP spid="21" grpId="0"/>
      <p:bldP spid="29" grpId="0"/>
      <p:bldP spid="31" grpId="0" animBg="1"/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стало неожиданно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204864"/>
            <a:ext cx="8001000" cy="282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03" y="1783794"/>
            <a:ext cx="831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 да, мы ведь рассчитывали </a:t>
            </a:r>
            <a:r>
              <a:rPr lang="en-US" i="1" dirty="0" err="1" smtClean="0"/>
              <a:t>dE</a:t>
            </a:r>
            <a:r>
              <a:rPr lang="en-US" i="1" dirty="0" smtClean="0"/>
              <a:t>=0</a:t>
            </a:r>
            <a:r>
              <a:rPr lang="ru-RU" i="1" dirty="0" smtClean="0"/>
              <a:t> </a:t>
            </a:r>
            <a:r>
              <a:rPr lang="ru-RU" dirty="0"/>
              <a:t>– это не обязательно минимум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260109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Итак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705" y="517752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Внутри каждой из этих областей выполнено одно и то же условие. Какое?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4859" y="2204864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203848" y="2204864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5724128" y="2204864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244408" y="2276872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9729" y="5041677"/>
            <a:ext cx="457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Гессе имеет ровно то же положительных и отрицательных собственных значений, что и в искомой стационарной точке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212568"/>
            <a:ext cx="866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Переключение – в регионах, где </a:t>
            </a:r>
            <a:r>
              <a:rPr lang="en-US" dirty="0" err="1" smtClean="0"/>
              <a:t>det</a:t>
            </a:r>
            <a:r>
              <a:rPr lang="en-US" dirty="0" smtClean="0"/>
              <a:t>(H</a:t>
            </a:r>
            <a:r>
              <a:rPr lang="en-US" baseline="-25000" dirty="0" smtClean="0"/>
              <a:t>0</a:t>
            </a:r>
            <a:r>
              <a:rPr lang="en-US" dirty="0" smtClean="0"/>
              <a:t>)=0. </a:t>
            </a:r>
            <a:r>
              <a:rPr lang="ru-RU" dirty="0" smtClean="0"/>
              <a:t>В этих точках, кстати, матрица не имеет обратной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64803" y="4475343"/>
            <a:ext cx="76283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 </a:t>
            </a:r>
            <a:r>
              <a:rPr lang="ru-RU" dirty="0" smtClean="0"/>
              <a:t>конфигурационное </a:t>
            </a:r>
            <a:r>
              <a:rPr lang="ru-RU" dirty="0" smtClean="0"/>
              <a:t>пространство разделено на области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 Области притяжения разных стационарных 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39" grpId="0"/>
      <p:bldP spid="9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Мораль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2204864"/>
            <a:ext cx="8001000" cy="282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3" y="1652524"/>
            <a:ext cx="89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Это была притча, но хорошо иллюстрирующая проблемы поиска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точки.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2385" y="5185232"/>
            <a:ext cx="847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Мораль </a:t>
            </a:r>
            <a:r>
              <a:rPr lang="en-US" b="1" dirty="0" smtClean="0"/>
              <a:t>I</a:t>
            </a:r>
            <a:r>
              <a:rPr lang="ru-RU" b="1" dirty="0" smtClean="0"/>
              <a:t>: </a:t>
            </a:r>
            <a:r>
              <a:rPr lang="ru-RU" dirty="0" smtClean="0"/>
              <a:t>Чтобы найти седло надо </a:t>
            </a:r>
            <a:r>
              <a:rPr lang="ru-RU" u="sng" dirty="0" smtClean="0">
                <a:solidFill>
                  <a:srgbClr val="FF0000"/>
                </a:solidFill>
              </a:rPr>
              <a:t>быть очень близко к нему</a:t>
            </a:r>
          </a:p>
          <a:p>
            <a:r>
              <a:rPr lang="ru-RU" dirty="0" smtClean="0"/>
              <a:t>( </a:t>
            </a:r>
            <a:r>
              <a:rPr lang="ru-RU" smtClean="0"/>
              <a:t>желательно в </a:t>
            </a:r>
            <a:r>
              <a:rPr lang="ru-RU" dirty="0" smtClean="0"/>
              <a:t>области притяжения этой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точки)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4859" y="2204864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203848" y="2204864"/>
            <a:ext cx="0" cy="2829377"/>
          </a:xfrm>
          <a:prstGeom prst="line">
            <a:avLst/>
          </a:prstGeom>
          <a:ln w="28575">
            <a:solidFill>
              <a:srgbClr val="3A68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962891" y="3340166"/>
            <a:ext cx="72008" cy="72008"/>
          </a:xfrm>
          <a:prstGeom prst="ellipse">
            <a:avLst/>
          </a:prstGeom>
          <a:solidFill>
            <a:srgbClr val="3A6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336264" y="3111876"/>
            <a:ext cx="72008" cy="72008"/>
          </a:xfrm>
          <a:prstGeom prst="ellipse">
            <a:avLst/>
          </a:prstGeom>
          <a:solidFill>
            <a:srgbClr val="3A6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691680" y="3000167"/>
            <a:ext cx="72008" cy="72008"/>
          </a:xfrm>
          <a:prstGeom prst="ellipse">
            <a:avLst/>
          </a:prstGeom>
          <a:solidFill>
            <a:srgbClr val="3A6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504" y="5824829"/>
            <a:ext cx="903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Мораль </a:t>
            </a:r>
            <a:r>
              <a:rPr lang="en-US" b="1" dirty="0" smtClean="0"/>
              <a:t>II</a:t>
            </a:r>
            <a:r>
              <a:rPr lang="ru-RU" b="1" dirty="0" smtClean="0"/>
              <a:t>: </a:t>
            </a:r>
            <a:r>
              <a:rPr lang="ru-RU" dirty="0" smtClean="0"/>
              <a:t>Выбрав </a:t>
            </a:r>
            <a:r>
              <a:rPr lang="ru-RU" u="sng" dirty="0" smtClean="0">
                <a:solidFill>
                  <a:srgbClr val="FF0000"/>
                </a:solidFill>
              </a:rPr>
              <a:t>начальную </a:t>
            </a:r>
            <a:r>
              <a:rPr lang="ru-RU" dirty="0" smtClean="0"/>
              <a:t>точку, проверьте ее характеристики</a:t>
            </a:r>
          </a:p>
          <a:p>
            <a:r>
              <a:rPr lang="ru-RU" dirty="0" smtClean="0"/>
              <a:t> (наличие мнимой частоты, ее </a:t>
            </a:r>
            <a:r>
              <a:rPr lang="ru-RU" dirty="0" smtClean="0">
                <a:solidFill>
                  <a:srgbClr val="FF0000"/>
                </a:solidFill>
              </a:rPr>
              <a:t>нормальная мода </a:t>
            </a:r>
            <a:r>
              <a:rPr lang="ru-RU" dirty="0" smtClean="0"/>
              <a:t>должна быть вдоль </a:t>
            </a:r>
            <a:r>
              <a:rPr lang="ru-RU" dirty="0" smtClean="0">
                <a:solidFill>
                  <a:srgbClr val="FF0000"/>
                </a:solidFill>
              </a:rPr>
              <a:t>координаты реакции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5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 animBg="1"/>
      <p:bldP spid="15" grpId="0" animBg="1"/>
      <p:bldP spid="16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Мораль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4414" y="3140968"/>
            <a:ext cx="896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 все равно может ничего не получится, даже если все продумано!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64944" y="2204864"/>
            <a:ext cx="87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Мораль </a:t>
            </a:r>
            <a:r>
              <a:rPr lang="en-US" dirty="0" smtClean="0"/>
              <a:t>III</a:t>
            </a:r>
            <a:r>
              <a:rPr lang="ru-RU" dirty="0" smtClean="0"/>
              <a:t>: Поиск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 – нестандартная задача(искусство)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3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Квази-Нютоновские</a:t>
            </a:r>
            <a:r>
              <a:rPr lang="ru-RU" dirty="0" smtClean="0"/>
              <a:t> методы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Quasi Newton-Raphson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«Последний слайд»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59882"/>
              </p:ext>
            </p:extLst>
          </p:nvPr>
        </p:nvGraphicFramePr>
        <p:xfrm>
          <a:off x="1887538" y="2276475"/>
          <a:ext cx="43767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Уравнение" r:id="rId3" imgW="939600" imgH="241200" progId="Equation.3">
                  <p:embed/>
                </p:oleObj>
              </mc:Choice>
              <mc:Fallback>
                <p:oleObj name="Уравнение" r:id="rId3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276475"/>
                        <a:ext cx="4376737" cy="1123950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63259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Каково считать частоты(Гессиан) на каждом точке поиска: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«По дефолту» используются </a:t>
            </a:r>
            <a:r>
              <a:rPr lang="ru-RU" dirty="0" err="1" smtClean="0"/>
              <a:t>квази-Ньтоновские</a:t>
            </a:r>
            <a:r>
              <a:rPr lang="ru-RU" dirty="0" smtClean="0"/>
              <a:t> методы: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Grad – exact, Hessian - approximate</a:t>
            </a:r>
            <a:endParaRPr lang="ru-RU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9775" y="479541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Например, при обычной оптимизации гессиан всегда аппроксимируется с помощью значений градиента в предыдущих точках поиска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3888" y="5766760"/>
            <a:ext cx="7948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Алгоритм </a:t>
            </a:r>
            <a:r>
              <a:rPr lang="ru-RU" b="1" dirty="0" err="1">
                <a:solidFill>
                  <a:srgbClr val="252525"/>
                </a:solidFill>
                <a:latin typeface="Arial" panose="020B0604020202020204" pitchFamily="34" charset="0"/>
              </a:rPr>
              <a:t>Бройдена</a:t>
            </a: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 — </a:t>
            </a:r>
            <a:r>
              <a:rPr lang="ru-RU" b="1" dirty="0" err="1">
                <a:solidFill>
                  <a:srgbClr val="252525"/>
                </a:solidFill>
                <a:latin typeface="Arial" panose="020B0604020202020204" pitchFamily="34" charset="0"/>
              </a:rPr>
              <a:t>Флетчера</a:t>
            </a: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 — Гольдфарба — </a:t>
            </a:r>
            <a:r>
              <a:rPr lang="ru-RU" b="1" dirty="0" err="1">
                <a:solidFill>
                  <a:srgbClr val="252525"/>
                </a:solidFill>
                <a:latin typeface="Arial" panose="020B0604020202020204" pitchFamily="34" charset="0"/>
              </a:rPr>
              <a:t>Шанно</a:t>
            </a:r>
            <a:r>
              <a:rPr lang="ru-RU" b="1" dirty="0">
                <a:solidFill>
                  <a:srgbClr val="252525"/>
                </a:solidFill>
                <a:latin typeface="Arial" panose="020B0604020202020204" pitchFamily="34" charset="0"/>
              </a:rPr>
              <a:t> (BFGS)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pic>
        <p:nvPicPr>
          <p:cNvPr id="5127" name="Picture 7" descr="tutorial23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6197547"/>
            <a:ext cx="2313807" cy="49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definition of s ub k and q sub k in the BFGS formu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50065"/>
            <a:ext cx="1711814" cy="41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04800"/>
            <a:ext cx="9036495" cy="1216025"/>
          </a:xfrm>
        </p:spPr>
        <p:txBody>
          <a:bodyPr/>
          <a:lstStyle/>
          <a:p>
            <a:pPr algn="ctr"/>
            <a:r>
              <a:rPr lang="ru-RU" dirty="0"/>
              <a:t>Сегодня аппендикс</a:t>
            </a:r>
            <a:br>
              <a:rPr lang="ru-RU" dirty="0"/>
            </a:br>
            <a:r>
              <a:rPr lang="ru-RU" dirty="0"/>
              <a:t>будет </a:t>
            </a:r>
            <a:r>
              <a:rPr lang="ru-RU" i="1" dirty="0" smtClean="0"/>
              <a:t>курьезный</a:t>
            </a:r>
            <a:r>
              <a:rPr lang="ru-RU" dirty="0"/>
              <a:t>, он востребован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181726" cy="426720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«Игровая программа</a:t>
            </a:r>
            <a:r>
              <a:rPr lang="ru-RU" dirty="0" smtClean="0"/>
              <a:t>» </a:t>
            </a:r>
            <a:r>
              <a:rPr lang="en-US" dirty="0" err="1" smtClean="0"/>
              <a:t>Hyperchem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Задача:</a:t>
            </a:r>
          </a:p>
          <a:p>
            <a:pPr marL="0" indent="0" algn="ctr">
              <a:buNone/>
            </a:pPr>
            <a:r>
              <a:rPr lang="ru-RU" dirty="0" smtClean="0"/>
              <a:t>Поиск </a:t>
            </a:r>
            <a:r>
              <a:rPr lang="ru-RU" dirty="0" err="1" smtClean="0"/>
              <a:t>седловой</a:t>
            </a:r>
            <a:r>
              <a:rPr lang="ru-RU" dirty="0" smtClean="0"/>
              <a:t> точки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/>
              <a:t>при </a:t>
            </a:r>
            <a:r>
              <a:rPr lang="ru-RU" i="1" dirty="0" err="1"/>
              <a:t>цис</a:t>
            </a:r>
            <a:r>
              <a:rPr lang="ru-RU" i="1" dirty="0"/>
              <a:t>-транс </a:t>
            </a:r>
            <a:r>
              <a:rPr lang="ru-RU" i="1" dirty="0" smtClean="0"/>
              <a:t>изомеризации </a:t>
            </a:r>
            <a:r>
              <a:rPr lang="ru-RU" dirty="0" smtClean="0"/>
              <a:t>бутадиена</a:t>
            </a:r>
          </a:p>
          <a:p>
            <a:pPr marL="0" indent="0" algn="ctr">
              <a:buNone/>
            </a:pPr>
            <a:r>
              <a:rPr lang="en-US" dirty="0" smtClean="0"/>
              <a:t>Only sto-3g, RHF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8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////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176464" cy="6518307"/>
          </a:xfrm>
        </p:spPr>
      </p:pic>
      <p:sp>
        <p:nvSpPr>
          <p:cNvPr id="5" name="TextBox 4"/>
          <p:cNvSpPr txBox="1"/>
          <p:nvPr/>
        </p:nvSpPr>
        <p:spPr>
          <a:xfrm>
            <a:off x="4788024" y="1988840"/>
            <a:ext cx="38164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Мы же так ничего не сказали о сложных реакциях…</a:t>
            </a:r>
          </a:p>
          <a:p>
            <a:pPr algn="ctr"/>
            <a:endParaRPr lang="ru-RU" sz="3200" dirty="0" smtClean="0"/>
          </a:p>
          <a:p>
            <a:pPr algn="ctr"/>
            <a:r>
              <a:rPr lang="ru-RU" sz="3200" i="1" dirty="0" smtClean="0"/>
              <a:t>Продолжение следует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28684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RUNTYP=SADPOINT</a:t>
            </a:r>
            <a:br>
              <a:rPr lang="en-US" dirty="0" smtClean="0"/>
            </a:br>
            <a:r>
              <a:rPr lang="ru-RU" sz="2800" dirty="0"/>
              <a:t>Жаргонное название(очень удобно)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2643" y="2286164"/>
            <a:ext cx="3924300" cy="3526904"/>
          </a:xfrm>
        </p:spPr>
        <p:txBody>
          <a:bodyPr/>
          <a:lstStyle/>
          <a:p>
            <a:r>
              <a:rPr lang="en-US" sz="2400" dirty="0" smtClean="0"/>
              <a:t>RUNTYP=OPTIMIZE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50185" y="2299457"/>
            <a:ext cx="3924300" cy="3454896"/>
          </a:xfrm>
        </p:spPr>
        <p:txBody>
          <a:bodyPr/>
          <a:lstStyle/>
          <a:p>
            <a:r>
              <a:rPr lang="en-US" sz="2400" dirty="0"/>
              <a:t>RUNTYP=SADPOINT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6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чем главное отличие?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1" y="2996952"/>
            <a:ext cx="4199716" cy="2935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87406"/>
            <a:ext cx="3181707" cy="3013316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>
            <a:off x="1043608" y="4365104"/>
            <a:ext cx="216024" cy="576064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015966" y="4149080"/>
            <a:ext cx="259890" cy="61761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5796136" y="3440076"/>
            <a:ext cx="418166" cy="36004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6876256" y="3501008"/>
            <a:ext cx="432048" cy="48230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5290288" y="3825873"/>
            <a:ext cx="491916" cy="402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Умножение 36"/>
          <p:cNvSpPr/>
          <p:nvPr/>
        </p:nvSpPr>
        <p:spPr>
          <a:xfrm>
            <a:off x="5519774" y="3884126"/>
            <a:ext cx="122441" cy="2026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043608" y="6254575"/>
            <a:ext cx="21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Ищется «само»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75175" y="6296162"/>
            <a:ext cx="94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Как?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207541" y="6289508"/>
            <a:ext cx="23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Надо бороться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37" grpId="0" animBg="1"/>
      <p:bldP spid="38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Бутадиен </a:t>
            </a:r>
            <a:r>
              <a:rPr lang="ru-RU" dirty="0" err="1" smtClean="0"/>
              <a:t>цис</a:t>
            </a:r>
            <a:r>
              <a:rPr lang="ru-RU" dirty="0" smtClean="0"/>
              <a:t>-транс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052664"/>
          </a:xfrm>
        </p:spPr>
        <p:txBody>
          <a:bodyPr/>
          <a:lstStyle/>
          <a:p>
            <a:r>
              <a:rPr lang="ru-RU" dirty="0"/>
              <a:t>Переходное состояние в реакции </a:t>
            </a:r>
            <a:r>
              <a:rPr lang="ru-RU" dirty="0" smtClean="0"/>
              <a:t>изомеризации бутадиена</a:t>
            </a:r>
          </a:p>
          <a:p>
            <a:endParaRPr lang="ru-RU" dirty="0" smtClean="0"/>
          </a:p>
          <a:p>
            <a:r>
              <a:rPr lang="ru-RU" altLang="ru-RU" dirty="0">
                <a:solidFill>
                  <a:srgbClr val="022698"/>
                </a:solidFill>
              </a:rPr>
              <a:t>Пакет</a:t>
            </a:r>
            <a:r>
              <a:rPr lang="ru-RU" altLang="ru-RU" dirty="0">
                <a:solidFill>
                  <a:srgbClr val="FFFF00"/>
                </a:solidFill>
              </a:rPr>
              <a:t> </a:t>
            </a:r>
            <a:r>
              <a:rPr lang="ru-RU" altLang="ru-RU" dirty="0">
                <a:solidFill>
                  <a:srgbClr val="022698"/>
                </a:solidFill>
              </a:rPr>
              <a:t>«</a:t>
            </a:r>
            <a:r>
              <a:rPr lang="en-US" altLang="ru-RU" dirty="0" err="1">
                <a:solidFill>
                  <a:srgbClr val="022698"/>
                </a:solidFill>
              </a:rPr>
              <a:t>HyperChem</a:t>
            </a:r>
            <a:r>
              <a:rPr lang="ru-RU" altLang="ru-RU" dirty="0">
                <a:solidFill>
                  <a:srgbClr val="022698"/>
                </a:solidFill>
              </a:rPr>
              <a:t>»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Object 12">
            <a:hlinkClick r:id="rId3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8660"/>
              </p:ext>
            </p:extLst>
          </p:nvPr>
        </p:nvGraphicFramePr>
        <p:xfrm>
          <a:off x="1718792" y="4283193"/>
          <a:ext cx="1269107" cy="161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Packager Shell Object" showAsIcon="1" r:id="rId4" imgW="380880" imgH="485640" progId="Package">
                  <p:embed/>
                </p:oleObj>
              </mc:Choice>
              <mc:Fallback>
                <p:oleObj name="Packager Shell Object" showAsIcon="1" r:id="rId4" imgW="38088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792" y="4283193"/>
                        <a:ext cx="1269107" cy="161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952" y="4077072"/>
            <a:ext cx="4758338" cy="18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Рисуем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421376"/>
            <a:ext cx="4968552" cy="170046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И строим модель (исходная структура)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721113"/>
            <a:ext cx="4341712" cy="2499975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574675" y="2060848"/>
            <a:ext cx="180901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92896"/>
            <a:ext cx="3704008" cy="4266059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04845" y="2755076"/>
            <a:ext cx="360040" cy="1698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08090" y="3573016"/>
            <a:ext cx="2220293" cy="177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5004048" y="1700809"/>
            <a:ext cx="367240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800" dirty="0" smtClean="0"/>
              <a:t>Рисуем молекулу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49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04800"/>
            <a:ext cx="9000999" cy="1216025"/>
          </a:xfrm>
        </p:spPr>
        <p:txBody>
          <a:bodyPr/>
          <a:lstStyle/>
          <a:p>
            <a:pPr algn="ctr"/>
            <a:r>
              <a:rPr lang="ru-RU" dirty="0" smtClean="0"/>
              <a:t>Задаем значение </a:t>
            </a:r>
            <a:br>
              <a:rPr lang="ru-RU" dirty="0" smtClean="0"/>
            </a:br>
            <a:r>
              <a:rPr lang="ru-RU" dirty="0" smtClean="0"/>
              <a:t>двугранного угла С-С-С-С(</a:t>
            </a:r>
            <a:r>
              <a:rPr lang="en-US" dirty="0" smtClean="0"/>
              <a:t>e.g.</a:t>
            </a:r>
            <a:r>
              <a:rPr lang="ru-RU" dirty="0" smtClean="0"/>
              <a:t>90</a:t>
            </a:r>
            <a:r>
              <a:rPr lang="ru-RU" baseline="30000" dirty="0" smtClean="0"/>
              <a:t>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3573016"/>
            <a:ext cx="4392488" cy="24482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 вперед, начальная структура </a:t>
            </a:r>
          </a:p>
          <a:p>
            <a:pPr marL="0" indent="0">
              <a:buNone/>
            </a:pPr>
            <a:r>
              <a:rPr lang="ru-RU" dirty="0" err="1" smtClean="0"/>
              <a:t>седловой</a:t>
            </a:r>
            <a:r>
              <a:rPr lang="ru-RU" dirty="0" smtClean="0"/>
              <a:t> точки готова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52600"/>
            <a:ext cx="3878560" cy="454518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55577" y="1988840"/>
            <a:ext cx="288032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89938" y="5517232"/>
            <a:ext cx="845758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844824"/>
            <a:ext cx="161540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Задаем метод расчета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8471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Setup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Ab Initio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RHF) 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STO-3G</a:t>
            </a:r>
            <a:r>
              <a:rPr lang="en-US" dirty="0" smtClean="0">
                <a:sym typeface="Symbol" panose="05050102010706020507" pitchFamily="18" charset="2"/>
              </a:rPr>
              <a:t> 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Apply basis set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И, первым делом, рассчитываем что? – Гессиан, т.е.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Compute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Vibration…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Очень полезно просмотреть анимацию колебаний…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 </a:t>
            </a:r>
            <a:endParaRPr lang="ru-RU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Получили картинку частот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844824"/>
            <a:ext cx="4610100" cy="410527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178629" y="5301208"/>
            <a:ext cx="385259" cy="1503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72200" y="2492896"/>
            <a:ext cx="241243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29379" y="4932459"/>
            <a:ext cx="144016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0" y="6098429"/>
            <a:ext cx="86845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sz="2000" dirty="0" smtClean="0"/>
              <a:t>… И убедились, что мнимая частота отвечает искомой реакции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40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переходного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Compute 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 </a:t>
            </a: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Transition state…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(Eigenvector following)</a:t>
            </a:r>
          </a:p>
          <a:p>
            <a:pPr marL="0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1-</a:t>
            </a:r>
            <a:r>
              <a:rPr lang="ru-RU" sz="2400" dirty="0" smtClean="0">
                <a:sym typeface="Symbol" panose="05050102010706020507" pitchFamily="18" charset="2"/>
              </a:rPr>
              <a:t>й этап расчета </a:t>
            </a:r>
            <a:r>
              <a:rPr lang="en-US" sz="2400" dirty="0" smtClean="0">
                <a:sym typeface="Symbol" panose="05050102010706020507" pitchFamily="18" charset="2"/>
              </a:rPr>
              <a:t>–</a:t>
            </a:r>
            <a:r>
              <a:rPr lang="ru-RU" sz="2400" dirty="0" smtClean="0">
                <a:sym typeface="Symbol" panose="05050102010706020507" pitchFamily="18" charset="2"/>
              </a:rPr>
              <a:t> расчет Гессиана; после этого нужно указать моду, вдоль которой ищется переходное состояние</a:t>
            </a:r>
            <a:endParaRPr lang="en-US" sz="2400" dirty="0">
              <a:sym typeface="Symbol" panose="05050102010706020507" pitchFamily="18" charset="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73016"/>
            <a:ext cx="3880873" cy="316840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5364088" y="5870211"/>
            <a:ext cx="288032" cy="510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7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готово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5" y="5669846"/>
            <a:ext cx="8537899" cy="100120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Внимание – это у </a:t>
            </a:r>
            <a:r>
              <a:rPr lang="ru-RU" sz="2400" i="1" dirty="0" smtClean="0">
                <a:solidFill>
                  <a:srgbClr val="FF0000"/>
                </a:solidFill>
              </a:rPr>
              <a:t>приближенного Гессиана </a:t>
            </a:r>
            <a:r>
              <a:rPr lang="ru-RU" sz="2400" dirty="0" smtClean="0"/>
              <a:t>одно отрицательное собственное значение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" y="1723484"/>
            <a:ext cx="6404272" cy="3926186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706808" y="5419325"/>
            <a:ext cx="1419899" cy="2303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0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Энергетический барьер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7164" y="1921807"/>
            <a:ext cx="4104456" cy="33123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 забудьте рассчитать энергии </a:t>
            </a:r>
            <a:r>
              <a:rPr lang="ru-RU" dirty="0" err="1" smtClean="0"/>
              <a:t>цис</a:t>
            </a:r>
            <a:r>
              <a:rPr lang="ru-RU" dirty="0" smtClean="0"/>
              <a:t>- и транс- бутадиена и оценить величину энергии активации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 flipH="1">
            <a:off x="467544" y="1772816"/>
            <a:ext cx="4392488" cy="342900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rot="21600000">
            <a:off x="467543" y="2412271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21600000">
            <a:off x="467543" y="4542031"/>
            <a:ext cx="2304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2771802" y="2412270"/>
            <a:ext cx="0" cy="2160242"/>
          </a:xfrm>
          <a:prstGeom prst="straightConnector1">
            <a:avLst/>
          </a:prstGeom>
          <a:ln w="95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675" y="4572512"/>
            <a:ext cx="10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транс-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18" y="3501008"/>
            <a:ext cx="10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цис</a:t>
            </a:r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1916832"/>
            <a:ext cx="1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барьер(</a:t>
            </a:r>
            <a:r>
              <a:rPr lang="en-US" dirty="0" smtClean="0"/>
              <a:t>TS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593115" y="5232297"/>
            <a:ext cx="7435269" cy="93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2800" dirty="0" smtClean="0"/>
              <a:t>Быстро сделаете – оцените поправку на </a:t>
            </a:r>
            <a:r>
              <a:rPr lang="en-US" sz="2800" dirty="0" smtClean="0"/>
              <a:t>ZPE</a:t>
            </a:r>
            <a:r>
              <a:rPr lang="ru-RU" sz="2800" dirty="0" smtClean="0"/>
              <a:t> к энергии активации</a:t>
            </a:r>
            <a:endParaRPr lang="ru-RU" sz="28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46070" y="4437112"/>
            <a:ext cx="2125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573" y="4077481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ZPE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903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OPTIMIZE versus SADPOINT</a:t>
            </a:r>
            <a:br>
              <a:rPr lang="en-US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3286" y="1856644"/>
            <a:ext cx="3924300" cy="35269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MINIMUM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(поиск минимума)</a:t>
            </a:r>
          </a:p>
          <a:p>
            <a:pPr marL="0" indent="0">
              <a:buNone/>
            </a:pPr>
            <a:r>
              <a:rPr lang="ru-RU" sz="2400" dirty="0" smtClean="0"/>
              <a:t>СТАНДАРТНАЯ ЗАДАЧА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(может быть выполнена нажатием одной кнопки)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0664" y="1856644"/>
            <a:ext cx="4325831" cy="3660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SADDLE POINT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(</a:t>
            </a:r>
            <a:r>
              <a:rPr lang="ru-RU" sz="2400" dirty="0"/>
              <a:t>поиск </a:t>
            </a:r>
            <a:r>
              <a:rPr lang="ru-RU" sz="2400" dirty="0" err="1" smtClean="0"/>
              <a:t>седловой</a:t>
            </a:r>
            <a:r>
              <a:rPr lang="ru-RU" sz="2400" dirty="0" smtClean="0"/>
              <a:t> точки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ru-RU" sz="2400" dirty="0" smtClean="0"/>
              <a:t>переходного состояния)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НЕ</a:t>
            </a:r>
            <a:r>
              <a:rPr lang="ru-RU" sz="2400" dirty="0" smtClean="0"/>
              <a:t>СТАНДАРТНАЯ </a:t>
            </a:r>
            <a:r>
              <a:rPr lang="ru-RU" sz="2400" dirty="0"/>
              <a:t>ЗАДАЧА</a:t>
            </a:r>
          </a:p>
          <a:p>
            <a:pPr marL="0" indent="0">
              <a:buNone/>
            </a:pPr>
            <a:endParaRPr lang="ru-RU" sz="1000" dirty="0" smtClean="0"/>
          </a:p>
          <a:p>
            <a:pPr marL="0" indent="0">
              <a:buNone/>
            </a:pPr>
            <a:r>
              <a:rPr lang="ru-RU" sz="2400" dirty="0" smtClean="0"/>
              <a:t>(</a:t>
            </a:r>
            <a:r>
              <a:rPr lang="ru-RU" sz="2400" dirty="0" smtClean="0">
                <a:solidFill>
                  <a:srgbClr val="FF0000"/>
                </a:solidFill>
              </a:rPr>
              <a:t>НЕ</a:t>
            </a:r>
            <a:r>
              <a:rPr lang="ru-RU" sz="2400" dirty="0" smtClean="0"/>
              <a:t> может </a:t>
            </a:r>
            <a:r>
              <a:rPr lang="ru-RU" sz="2400" dirty="0"/>
              <a:t>быть выполнена нажатием одной </a:t>
            </a:r>
            <a:r>
              <a:rPr lang="ru-RU" sz="2400" dirty="0" smtClean="0"/>
              <a:t>кнопки: </a:t>
            </a:r>
            <a:r>
              <a:rPr lang="ru-RU" sz="2400" dirty="0" smtClean="0">
                <a:solidFill>
                  <a:srgbClr val="FF0000"/>
                </a:solidFill>
              </a:rPr>
              <a:t>надо стараться </a:t>
            </a:r>
            <a:r>
              <a:rPr lang="ru-RU" sz="2400" dirty="0" smtClean="0"/>
              <a:t>)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361952" y="538354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RUNTYP=SADPOINT</a:t>
            </a:r>
            <a:r>
              <a:rPr lang="ru-RU" dirty="0" smtClean="0"/>
              <a:t>» – не панацея, практически ничего не дает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2231" y="5383548"/>
            <a:ext cx="2755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RUNTYP=OPTIMIZE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и все решится…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Почему?</a:t>
            </a:r>
            <a:br>
              <a:rPr lang="ru-RU" dirty="0" smtClean="0"/>
            </a:b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420888"/>
            <a:ext cx="4507122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84482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есть </a:t>
            </a:r>
            <a:r>
              <a:rPr lang="en-US" dirty="0" smtClean="0"/>
              <a:t>N </a:t>
            </a:r>
            <a:r>
              <a:rPr lang="ru-RU" dirty="0" smtClean="0"/>
              <a:t>локальных минимумов. Как пройти из одного в другой?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043608" y="3068960"/>
            <a:ext cx="1584176" cy="936104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-конечная звезда 7"/>
          <p:cNvSpPr/>
          <p:nvPr/>
        </p:nvSpPr>
        <p:spPr>
          <a:xfrm>
            <a:off x="1619672" y="3559270"/>
            <a:ext cx="141680" cy="107326"/>
          </a:xfrm>
          <a:prstGeom prst="star7">
            <a:avLst/>
          </a:prstGeom>
          <a:solidFill>
            <a:srgbClr val="3A68F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547664" y="3743744"/>
            <a:ext cx="2016224" cy="1917504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235348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Условно – так.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1597162" y="3068960"/>
            <a:ext cx="1051935" cy="2556695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106297" y="4842173"/>
            <a:ext cx="793850" cy="1071729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1008112" y="4028037"/>
            <a:ext cx="539552" cy="1633211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043608" y="3724122"/>
            <a:ext cx="2532761" cy="280942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008112" y="4039546"/>
            <a:ext cx="2098185" cy="1874356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008112" y="4024686"/>
            <a:ext cx="2892035" cy="817487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1547664" y="4849808"/>
            <a:ext cx="2289191" cy="831062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550421" y="5672757"/>
            <a:ext cx="1555876" cy="214845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2649097" y="3068960"/>
            <a:ext cx="457200" cy="2859802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3106297" y="3704500"/>
            <a:ext cx="470072" cy="2224262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2599599" y="3068960"/>
            <a:ext cx="1243490" cy="1774007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3576369" y="3724122"/>
            <a:ext cx="288704" cy="1098430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591764" y="3056247"/>
            <a:ext cx="984605" cy="714991"/>
          </a:xfrm>
          <a:prstGeom prst="straightConnector1">
            <a:avLst/>
          </a:prstGeom>
          <a:ln>
            <a:solidFill>
              <a:srgbClr val="3A6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42210" y="269416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сколько всего линий(седел)? – считаем:</a:t>
            </a:r>
          </a:p>
          <a:p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104840" y="3666596"/>
            <a:ext cx="3672408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N(N-1)/2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«самый простой» случай*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04873" y="440419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Какое седло вы хотите искать, подумали?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032527" y="6114027"/>
            <a:ext cx="3744416" cy="646331"/>
          </a:xfrm>
          <a:prstGeom prst="rect">
            <a:avLst/>
          </a:prstGeom>
          <a:solidFill>
            <a:srgbClr val="2AC4F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Мораль: седло принадлежит не молекуле, а реакции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52156" y="4979535"/>
            <a:ext cx="3912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*Я привел искусственный пример: часто известны не все минимумы; промежуточные минимумы находятся после седел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6227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48" grpId="0"/>
      <p:bldP spid="49" grpId="0" animBg="1"/>
      <p:bldP spid="50" grpId="0"/>
      <p:bldP spid="51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04800"/>
            <a:ext cx="8820471" cy="1216025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ru-RU" dirty="0" err="1" smtClean="0"/>
              <a:t>едло</a:t>
            </a:r>
            <a:r>
              <a:rPr lang="ru-RU" dirty="0" smtClean="0"/>
              <a:t> </a:t>
            </a:r>
            <a:r>
              <a:rPr lang="ru-RU" dirty="0"/>
              <a:t>принадлежит не молекуле, а </a:t>
            </a:r>
            <a:r>
              <a:rPr lang="ru-RU" dirty="0" smtClean="0"/>
              <a:t>реакции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844824"/>
            <a:ext cx="4824536" cy="3764632"/>
          </a:xfrm>
        </p:spPr>
        <p:txBody>
          <a:bodyPr/>
          <a:lstStyle/>
          <a:p>
            <a:r>
              <a:rPr lang="ru-RU" dirty="0" smtClean="0"/>
              <a:t>В частности:</a:t>
            </a:r>
          </a:p>
          <a:p>
            <a:pPr marL="0" indent="0" algn="ctr">
              <a:buNone/>
            </a:pPr>
            <a:r>
              <a:rPr lang="ru-RU" dirty="0" smtClean="0"/>
              <a:t>Сочетание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RUNTYP=SADPOINT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$DATA</a:t>
            </a:r>
          </a:p>
          <a:p>
            <a:pPr marL="0" indent="0" algn="ctr">
              <a:buNone/>
            </a:pPr>
            <a:r>
              <a:rPr lang="ru-RU" dirty="0" smtClean="0"/>
              <a:t>лукавое.</a:t>
            </a:r>
          </a:p>
          <a:p>
            <a:pPr marL="0" indent="0" algn="ctr">
              <a:buNone/>
            </a:pPr>
            <a:r>
              <a:rPr lang="ru-RU" dirty="0" smtClean="0"/>
              <a:t>Задано слишком мало!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5220072" y="4293096"/>
            <a:ext cx="3456384" cy="1770409"/>
          </a:xfrm>
          <a:solidFill>
            <a:srgbClr val="2AC4FA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Что еще надо задать?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Притча(сказка)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75" y="1829259"/>
            <a:ext cx="3370977" cy="23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Но! Сначала определения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400" i="1" dirty="0"/>
              <a:t>(вдруг мы нашли седло, </a:t>
            </a:r>
            <a:r>
              <a:rPr lang="ru-RU" sz="2400" i="1" dirty="0" smtClean="0"/>
              <a:t>но</a:t>
            </a:r>
            <a:r>
              <a:rPr lang="en-US" sz="2400" i="1" dirty="0" smtClean="0"/>
              <a:t> </a:t>
            </a:r>
            <a:r>
              <a:rPr lang="ru-RU" sz="2400" i="1" dirty="0" smtClean="0"/>
              <a:t>этого </a:t>
            </a:r>
            <a:r>
              <a:rPr lang="ru-RU" sz="2400" i="1" dirty="0"/>
              <a:t>не знаем)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07008"/>
            <a:ext cx="3924300" cy="3232619"/>
          </a:xfrm>
        </p:spPr>
        <p:txBody>
          <a:bodyPr/>
          <a:lstStyle/>
          <a:p>
            <a:r>
              <a:rPr lang="ru-RU" dirty="0" smtClean="0"/>
              <a:t>Минимум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62674" y="1707008"/>
            <a:ext cx="3924300" cy="4312792"/>
          </a:xfrm>
        </p:spPr>
        <p:txBody>
          <a:bodyPr/>
          <a:lstStyle/>
          <a:p>
            <a:r>
              <a:rPr lang="ru-RU" dirty="0" err="1" smtClean="0"/>
              <a:t>Седловая</a:t>
            </a:r>
            <a:r>
              <a:rPr lang="ru-RU" dirty="0" smtClean="0"/>
              <a:t> точка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4331" y="2528863"/>
            <a:ext cx="1944687" cy="792162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000" i="1" dirty="0" err="1" smtClean="0"/>
              <a:t>dE</a:t>
            </a:r>
            <a:r>
              <a:rPr lang="en-US" sz="4000" i="1" dirty="0" smtClean="0"/>
              <a:t>=0</a:t>
            </a:r>
            <a:endParaRPr lang="en-US" sz="4000" i="1" dirty="0"/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4331" y="3814732"/>
            <a:ext cx="1944687" cy="776878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000" i="1" dirty="0" smtClean="0"/>
              <a:t>d</a:t>
            </a:r>
            <a:r>
              <a:rPr lang="en-US" sz="4000" i="1" baseline="30000" dirty="0" smtClean="0"/>
              <a:t>2</a:t>
            </a:r>
            <a:r>
              <a:rPr lang="en-US" sz="4000" i="1" dirty="0" smtClean="0"/>
              <a:t>E&gt;0</a:t>
            </a:r>
            <a:endParaRPr lang="en-US" sz="4000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80112" y="2474638"/>
            <a:ext cx="1944687" cy="792162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000" i="1" dirty="0" err="1" smtClean="0"/>
              <a:t>dE</a:t>
            </a:r>
            <a:r>
              <a:rPr lang="en-US" sz="4000" i="1" dirty="0" smtClean="0"/>
              <a:t>=0</a:t>
            </a:r>
            <a:endParaRPr lang="en-US" sz="4000" i="1" dirty="0"/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7106" y="3412124"/>
            <a:ext cx="75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 то и другое  стационарные точки ППЭ: </a:t>
            </a:r>
            <a:r>
              <a:rPr lang="en-US" i="1" dirty="0" err="1" smtClean="0"/>
              <a:t>gradE</a:t>
            </a:r>
            <a:r>
              <a:rPr lang="en-US" i="1" dirty="0" smtClean="0"/>
              <a:t>=0</a:t>
            </a:r>
            <a:endParaRPr lang="ru-RU" i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80112" y="3826885"/>
            <a:ext cx="1944687" cy="792162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?</a:t>
            </a:r>
            <a:endParaRPr lang="ru-RU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0066" y="3872555"/>
                <a:ext cx="1394228" cy="633956"/>
              </a:xfrm>
              <a:prstGeom prst="rect">
                <a:avLst/>
              </a:prstGeom>
              <a:solidFill>
                <a:srgbClr val="2AC4FA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66" y="3872555"/>
                <a:ext cx="1394228" cy="6339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5102" y="3756910"/>
            <a:ext cx="3776645" cy="2004571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/>
              <a:t>H</a:t>
            </a:r>
            <a:r>
              <a:rPr lang="ru-RU" sz="2000" b="1" dirty="0" smtClean="0"/>
              <a:t> </a:t>
            </a:r>
            <a:r>
              <a:rPr lang="en-US" sz="2000" i="1" dirty="0" smtClean="0"/>
              <a:t>– </a:t>
            </a:r>
            <a:r>
              <a:rPr lang="ru-RU" sz="2000" i="1" dirty="0"/>
              <a:t>матрица</a:t>
            </a:r>
            <a:r>
              <a:rPr lang="en-US" sz="2000" i="1" dirty="0"/>
              <a:t> </a:t>
            </a:r>
            <a:r>
              <a:rPr lang="ru-RU" sz="2000" i="1" dirty="0" smtClean="0"/>
              <a:t>Гессе положительно определена</a:t>
            </a:r>
            <a:r>
              <a:rPr lang="en-US" sz="2000" i="1" dirty="0" smtClean="0"/>
              <a:t>;</a:t>
            </a:r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000" i="1" dirty="0" smtClean="0"/>
              <a:t>все собственные значения </a:t>
            </a:r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000" dirty="0" smtClean="0">
                <a:sym typeface="Symbol" panose="05050102010706020507" pitchFamily="18" charset="2"/>
              </a:rPr>
              <a:t> 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&gt;0</a:t>
            </a:r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35543" y="3781457"/>
            <a:ext cx="3624808" cy="1970088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/>
              <a:t>H</a:t>
            </a:r>
            <a:r>
              <a:rPr lang="ru-RU" sz="2000" b="1" dirty="0" smtClean="0"/>
              <a:t> </a:t>
            </a:r>
            <a:r>
              <a:rPr lang="en-US" sz="2000" i="1" dirty="0" smtClean="0"/>
              <a:t>– </a:t>
            </a:r>
            <a:r>
              <a:rPr lang="ru-RU" sz="2000" i="1" dirty="0"/>
              <a:t>матрица</a:t>
            </a:r>
            <a:r>
              <a:rPr lang="en-US" sz="2000" i="1" dirty="0"/>
              <a:t> </a:t>
            </a:r>
            <a:r>
              <a:rPr lang="ru-RU" sz="2000" i="1" dirty="0"/>
              <a:t>Гессе</a:t>
            </a:r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000" i="1" dirty="0"/>
              <a:t>и</a:t>
            </a:r>
            <a:r>
              <a:rPr lang="ru-RU" sz="2000" i="1" dirty="0" smtClean="0"/>
              <a:t>меет единственное отрицательное собственное значение</a:t>
            </a:r>
          </a:p>
          <a:p>
            <a:pPr marL="469900" indent="-469900" algn="ctr">
              <a:spcBef>
                <a:spcPct val="20000"/>
              </a:spcBef>
              <a:buClr>
                <a:schemeClr val="accent2"/>
              </a:buClr>
            </a:pPr>
            <a:r>
              <a:rPr lang="ru-RU" sz="2000" dirty="0" smtClean="0">
                <a:sym typeface="Symbol" panose="05050102010706020507" pitchFamily="18" charset="2"/>
              </a:rPr>
              <a:t>! </a:t>
            </a:r>
            <a:r>
              <a:rPr lang="ru-RU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&lt;0 </a:t>
            </a:r>
            <a:r>
              <a:rPr lang="ru-RU" sz="2000" dirty="0" smtClean="0">
                <a:sym typeface="Symbol" panose="05050102010706020507" pitchFamily="18" charset="2"/>
              </a:rPr>
              <a:t></a:t>
            </a:r>
            <a:r>
              <a:rPr lang="ru-RU" sz="2000" dirty="0">
                <a:sym typeface="Symbol" panose="05050102010706020507" pitchFamily="18" charset="2"/>
              </a:rPr>
              <a:t></a:t>
            </a:r>
            <a:r>
              <a:rPr lang="en-US" sz="2000" baseline="-25000" dirty="0" smtClean="0">
                <a:sym typeface="Symbol" panose="05050102010706020507" pitchFamily="18" charset="2"/>
              </a:rPr>
              <a:t>i1</a:t>
            </a:r>
            <a:r>
              <a:rPr lang="en-US" sz="2000" dirty="0" smtClean="0">
                <a:sym typeface="Symbol" panose="05050102010706020507" pitchFamily="18" charset="2"/>
              </a:rPr>
              <a:t>&gt;0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29506" y="5805264"/>
            <a:ext cx="75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 другому:</a:t>
            </a:r>
            <a:endParaRPr lang="ru-RU" i="1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3421" y="6218379"/>
            <a:ext cx="4182555" cy="571089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000" dirty="0" smtClean="0">
                <a:sym typeface="Symbol" panose="05050102010706020507" pitchFamily="18" charset="2"/>
              </a:rPr>
              <a:t> 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&gt;0</a:t>
            </a:r>
            <a:r>
              <a:rPr lang="ru-RU" sz="2000" dirty="0" smtClean="0">
                <a:sym typeface="Symbol" panose="05050102010706020507" pitchFamily="18" charset="2"/>
              </a:rPr>
              <a:t>,нет мнимых частот</a:t>
            </a:r>
            <a:endParaRPr lang="ru-RU" sz="2000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62674" y="6237312"/>
            <a:ext cx="4145831" cy="571089"/>
          </a:xfrm>
          <a:prstGeom prst="rect">
            <a:avLst/>
          </a:prstGeom>
          <a:solidFill>
            <a:srgbClr val="2AC4FA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ru-RU" sz="2000" dirty="0">
                <a:sym typeface="Symbol" panose="05050102010706020507" pitchFamily="18" charset="2"/>
              </a:rPr>
              <a:t></a:t>
            </a:r>
            <a:r>
              <a:rPr lang="ru-RU" sz="2000" dirty="0" smtClean="0">
                <a:sym typeface="Symbol" panose="05050102010706020507" pitchFamily="18" charset="2"/>
              </a:rPr>
              <a:t>!мнимая частота</a:t>
            </a:r>
            <a:r>
              <a:rPr lang="ru-RU" sz="2000" dirty="0">
                <a:sym typeface="Symbol" panose="05050102010706020507" pitchFamily="18" charset="2"/>
              </a:rPr>
              <a:t> </a:t>
            </a:r>
            <a:r>
              <a:rPr lang="ru-RU" sz="2000" baseline="-25000" dirty="0">
                <a:sym typeface="Symbol" panose="05050102010706020507" pitchFamily="18" charset="2"/>
              </a:rPr>
              <a:t>1</a:t>
            </a:r>
            <a:r>
              <a:rPr lang="ru-RU" sz="2000" dirty="0">
                <a:sym typeface="Symbol" panose="05050102010706020507" pitchFamily="18" charset="2"/>
              </a:rPr>
              <a:t> </a:t>
            </a:r>
            <a:r>
              <a:rPr lang="ru-RU" sz="2000" dirty="0" smtClean="0">
                <a:sym typeface="Symbol" panose="05050102010706020507" pitchFamily="18" charset="2"/>
              </a:rPr>
              <a:t>, </a:t>
            </a:r>
            <a:r>
              <a:rPr lang="en-US" sz="2000" baseline="-25000" dirty="0">
                <a:sym typeface="Symbol" panose="05050102010706020507" pitchFamily="18" charset="2"/>
              </a:rPr>
              <a:t>i</a:t>
            </a:r>
            <a:r>
              <a:rPr 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&gt;0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92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 animBg="1"/>
      <p:bldP spid="14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Квадратичный поиск (НР)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4816" y="1700808"/>
            <a:ext cx="6795495" cy="504056"/>
          </a:xfrm>
        </p:spPr>
        <p:txBody>
          <a:bodyPr/>
          <a:lstStyle/>
          <a:p>
            <a:r>
              <a:rPr lang="ru-RU" dirty="0" smtClean="0"/>
              <a:t>Разминка,</a:t>
            </a:r>
            <a:r>
              <a:rPr lang="en-US" dirty="0" smtClean="0"/>
              <a:t> 1</a:t>
            </a:r>
            <a:r>
              <a:rPr lang="ru-RU" dirty="0" smtClean="0"/>
              <a:t>-переменная: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2223" y="4005064"/>
            <a:ext cx="7898249" cy="43204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Где минимум у квадратичной функции?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44693" y="2331522"/>
                <a:ext cx="538057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3" y="2331522"/>
                <a:ext cx="5380576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73547" y="3195540"/>
                <a:ext cx="532286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7" y="3195540"/>
                <a:ext cx="5322867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77325" y="4618264"/>
                <a:ext cx="1362681" cy="431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box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25" y="4618264"/>
                <a:ext cx="1362681" cy="431528"/>
              </a:xfrm>
              <a:prstGeom prst="rect">
                <a:avLst/>
              </a:prstGeom>
              <a:blipFill rotWithShape="0">
                <a:blip r:embed="rId4"/>
                <a:stretch>
                  <a:fillRect r="-18304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702982" y="4594878"/>
                <a:ext cx="2336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82" y="4594878"/>
                <a:ext cx="23367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1" t="-10000" r="-1302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34980" y="5114985"/>
                <a:ext cx="1736629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80" y="5114985"/>
                <a:ext cx="1736629" cy="6784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3"/>
          <p:cNvSpPr txBox="1">
            <a:spLocks/>
          </p:cNvSpPr>
          <p:nvPr/>
        </p:nvSpPr>
        <p:spPr bwMode="auto">
          <a:xfrm>
            <a:off x="1074623" y="5157192"/>
            <a:ext cx="205721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400" dirty="0" smtClean="0"/>
              <a:t>Шаг поиска</a:t>
            </a:r>
            <a:endParaRPr lang="ru-RU" sz="2400" dirty="0"/>
          </a:p>
        </p:txBody>
      </p:sp>
      <p:sp>
        <p:nvSpPr>
          <p:cNvPr id="11" name="Объект 3"/>
          <p:cNvSpPr txBox="1">
            <a:spLocks/>
          </p:cNvSpPr>
          <p:nvPr/>
        </p:nvSpPr>
        <p:spPr bwMode="auto">
          <a:xfrm>
            <a:off x="5148064" y="5100621"/>
            <a:ext cx="3761747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sz="2400" dirty="0" smtClean="0"/>
              <a:t>Определяется 1-й и 2-й производной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3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1188" y="333375"/>
            <a:ext cx="8001000" cy="755650"/>
          </a:xfrm>
        </p:spPr>
        <p:txBody>
          <a:bodyPr/>
          <a:lstStyle/>
          <a:p>
            <a:pPr algn="ctr" eaLnBrk="1" hangingPunct="1"/>
            <a:r>
              <a:rPr lang="ru-RU" altLang="ru-RU" b="1" dirty="0" smtClean="0"/>
              <a:t>Многомерный случай</a:t>
            </a:r>
            <a:endParaRPr lang="ru-RU" altLang="ru-RU" dirty="0" smtClean="0"/>
          </a:p>
        </p:txBody>
      </p:sp>
      <p:graphicFrame>
        <p:nvGraphicFramePr>
          <p:cNvPr id="403460" name="Object 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86226160"/>
              </p:ext>
            </p:extLst>
          </p:nvPr>
        </p:nvGraphicFramePr>
        <p:xfrm>
          <a:off x="2998788" y="3598863"/>
          <a:ext cx="57356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Уравнение" r:id="rId3" imgW="3174840" imgH="507960" progId="Equation.3">
                  <p:embed/>
                </p:oleObj>
              </mc:Choice>
              <mc:Fallback>
                <p:oleObj name="Уравнение" r:id="rId3" imgW="3174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598863"/>
                        <a:ext cx="5735637" cy="917575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057636"/>
              </p:ext>
            </p:extLst>
          </p:nvPr>
        </p:nvGraphicFramePr>
        <p:xfrm>
          <a:off x="227893" y="2486584"/>
          <a:ext cx="85709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Уравнение" r:id="rId5" imgW="4419360" imgH="393480" progId="Equation.3">
                  <p:embed/>
                </p:oleObj>
              </mc:Choice>
              <mc:Fallback>
                <p:oleObj name="Уравнение" r:id="rId5" imgW="441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93" y="2486584"/>
                        <a:ext cx="8570913" cy="865187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0" y="1057219"/>
            <a:ext cx="5761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dirty="0"/>
              <a:t>Алгоритм </a:t>
            </a:r>
            <a:r>
              <a:rPr lang="ru-RU" altLang="ru-RU" sz="2800" dirty="0" smtClean="0"/>
              <a:t>Ньютона-</a:t>
            </a:r>
            <a:r>
              <a:rPr lang="ru-RU" altLang="ru-RU" sz="2800" dirty="0" err="1" smtClean="0"/>
              <a:t>Рафсона</a:t>
            </a:r>
            <a:endParaRPr lang="ru-RU" altLang="ru-RU" sz="2800" dirty="0"/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-17780" y="1740678"/>
            <a:ext cx="6408712" cy="584775"/>
          </a:xfrm>
          <a:prstGeom prst="rect">
            <a:avLst/>
          </a:prstGeom>
          <a:solidFill>
            <a:srgbClr val="72E6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200" b="1" dirty="0" smtClean="0">
                <a:sym typeface="Symbol" panose="05050102010706020507" pitchFamily="18" charset="2"/>
              </a:rPr>
              <a:t>R</a:t>
            </a:r>
            <a:r>
              <a:rPr lang="ru-RU" altLang="ru-RU" sz="3200" baseline="30000" dirty="0" smtClean="0">
                <a:sym typeface="Symbol" panose="05050102010706020507" pitchFamily="18" charset="2"/>
              </a:rPr>
              <a:t>(0</a:t>
            </a:r>
            <a:r>
              <a:rPr lang="ru-RU" altLang="ru-RU" sz="3200" baseline="30000" dirty="0">
                <a:sym typeface="Symbol" panose="05050102010706020507" pitchFamily="18" charset="2"/>
              </a:rPr>
              <a:t>)</a:t>
            </a:r>
            <a:r>
              <a:rPr lang="en-US" altLang="ru-RU" sz="2600" dirty="0">
                <a:sym typeface="Symbol" panose="05050102010706020507" pitchFamily="18" charset="2"/>
              </a:rPr>
              <a:t> – </a:t>
            </a:r>
            <a:r>
              <a:rPr lang="ru-RU" altLang="ru-RU" sz="2600" dirty="0" smtClean="0">
                <a:sym typeface="Symbol" panose="05050102010706020507" pitchFamily="18" charset="2"/>
              </a:rPr>
              <a:t>Начальная геометрия поиска</a:t>
            </a:r>
            <a:endParaRPr lang="ru-RU" altLang="ru-RU" sz="2600" baseline="-25000" dirty="0"/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 flipV="1">
            <a:off x="1187624" y="2485692"/>
            <a:ext cx="7128792" cy="863600"/>
          </a:xfrm>
          <a:prstGeom prst="rect">
            <a:avLst/>
          </a:prstGeom>
          <a:solidFill>
            <a:srgbClr val="0000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256885" y="3856988"/>
            <a:ext cx="2303462" cy="495300"/>
          </a:xfrm>
          <a:prstGeom prst="rect">
            <a:avLst/>
          </a:prstGeom>
          <a:solidFill>
            <a:srgbClr val="72E6F2"/>
          </a:solidFill>
          <a:ln w="63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600" dirty="0">
                <a:sym typeface="Symbol" panose="05050102010706020507" pitchFamily="18" charset="2"/>
              </a:rPr>
              <a:t>Обозначим</a:t>
            </a:r>
            <a:endParaRPr lang="ru-RU" altLang="ru-RU" sz="2600" baseline="-25000" dirty="0"/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5364089" y="1101442"/>
            <a:ext cx="37799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i="1" dirty="0" smtClean="0"/>
              <a:t>Это вы можете и знать </a:t>
            </a:r>
            <a:endParaRPr lang="ru-RU" altLang="ru-RU" sz="2200" i="1" dirty="0"/>
          </a:p>
        </p:txBody>
      </p:sp>
      <p:sp>
        <p:nvSpPr>
          <p:cNvPr id="403472" name="Text Box 16"/>
          <p:cNvSpPr txBox="1">
            <a:spLocks noChangeArrowheads="1"/>
          </p:cNvSpPr>
          <p:nvPr/>
        </p:nvSpPr>
        <p:spPr bwMode="auto">
          <a:xfrm>
            <a:off x="1925438" y="5157192"/>
            <a:ext cx="6395008" cy="830997"/>
          </a:xfrm>
          <a:prstGeom prst="rect">
            <a:avLst/>
          </a:prstGeom>
          <a:solidFill>
            <a:srgbClr val="72E6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smtClean="0"/>
              <a:t>Оборвем разложение и будем искать минимум «обрезанной» функции…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7419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6" grpId="0" animBg="1"/>
      <p:bldP spid="403467" grpId="0" animBg="1"/>
      <p:bldP spid="403468" grpId="0" animBg="1"/>
      <p:bldP spid="403469" grpId="0"/>
      <p:bldP spid="4034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>
                <a:solidFill>
                  <a:schemeClr val="tx1"/>
                </a:solidFill>
              </a:rPr>
              <a:t>Алгоритм Ньютона-Рафсона</a:t>
            </a:r>
            <a:endParaRPr lang="ru-RU" altLang="ru-RU" b="1" smtClean="0"/>
          </a:p>
        </p:txBody>
      </p:sp>
      <p:graphicFrame>
        <p:nvGraphicFramePr>
          <p:cNvPr id="40448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9730053"/>
              </p:ext>
            </p:extLst>
          </p:nvPr>
        </p:nvGraphicFramePr>
        <p:xfrm>
          <a:off x="4970441" y="3827247"/>
          <a:ext cx="39036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Уравнение" r:id="rId3" imgW="838080" imgH="241200" progId="Equation.3">
                  <p:embed/>
                </p:oleObj>
              </mc:Choice>
              <mc:Fallback>
                <p:oleObj name="Уравнение" r:id="rId3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41" y="3827247"/>
                        <a:ext cx="3903662" cy="1123950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12700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3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42183515"/>
              </p:ext>
            </p:extLst>
          </p:nvPr>
        </p:nvGraphicFramePr>
        <p:xfrm>
          <a:off x="46017" y="2266013"/>
          <a:ext cx="46085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Уравнение" r:id="rId5" imgW="2336760" imgH="393480" progId="Equation.3">
                  <p:embed/>
                </p:oleObj>
              </mc:Choice>
              <mc:Fallback>
                <p:oleObj name="Уравнение" r:id="rId5" imgW="2336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7" y="2266013"/>
                        <a:ext cx="4608512" cy="776288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168548" y="1713882"/>
            <a:ext cx="87899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dirty="0"/>
              <a:t>Вместо </a:t>
            </a:r>
            <a:r>
              <a:rPr lang="en-US" altLang="ru-RU" sz="2800" dirty="0" smtClean="0"/>
              <a:t>E </a:t>
            </a:r>
            <a:r>
              <a:rPr lang="ru-RU" altLang="ru-RU" sz="2800" dirty="0"/>
              <a:t>будем искать минимум функции </a:t>
            </a:r>
            <a:r>
              <a:rPr lang="en-US" altLang="ru-RU" sz="2800" dirty="0"/>
              <a:t>Q</a:t>
            </a:r>
            <a:r>
              <a:rPr lang="en-US" altLang="ru-RU" sz="2800" baseline="-25000" dirty="0"/>
              <a:t>0</a:t>
            </a:r>
            <a:endParaRPr lang="ru-RU" altLang="ru-RU" sz="2800" dirty="0"/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250001" y="4998417"/>
            <a:ext cx="8218487" cy="495300"/>
          </a:xfrm>
          <a:prstGeom prst="rect">
            <a:avLst/>
          </a:prstGeom>
          <a:solidFill>
            <a:srgbClr val="72E6F2"/>
          </a:solidFill>
          <a:ln w="63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600" b="1" dirty="0">
                <a:sym typeface="Symbol" panose="05050102010706020507" pitchFamily="18" charset="2"/>
              </a:rPr>
              <a:t>H</a:t>
            </a:r>
            <a:r>
              <a:rPr lang="en-US" altLang="ru-RU" sz="2600" baseline="-25000" dirty="0">
                <a:sym typeface="Symbol" panose="05050102010706020507" pitchFamily="18" charset="2"/>
              </a:rPr>
              <a:t>0</a:t>
            </a:r>
            <a:r>
              <a:rPr lang="en-US" altLang="ru-RU" sz="2600" baseline="30000" dirty="0">
                <a:sym typeface="Symbol" panose="05050102010706020507" pitchFamily="18" charset="2"/>
              </a:rPr>
              <a:t>-1</a:t>
            </a:r>
            <a:r>
              <a:rPr lang="en-US" altLang="ru-RU" sz="2600" dirty="0">
                <a:sym typeface="Symbol" panose="05050102010706020507" pitchFamily="18" charset="2"/>
              </a:rPr>
              <a:t> – </a:t>
            </a:r>
            <a:r>
              <a:rPr lang="ru-RU" altLang="ru-RU" sz="2600" dirty="0">
                <a:sym typeface="Symbol" panose="05050102010706020507" pitchFamily="18" charset="2"/>
              </a:rPr>
              <a:t>обратная матрица. 1-я итерация метода</a:t>
            </a:r>
            <a:endParaRPr lang="ru-RU" altLang="ru-RU" sz="2600" baseline="-25000" dirty="0"/>
          </a:p>
        </p:txBody>
      </p:sp>
      <p:sp>
        <p:nvSpPr>
          <p:cNvPr id="404490" name="Text Box 10"/>
          <p:cNvSpPr txBox="1">
            <a:spLocks noChangeArrowheads="1"/>
          </p:cNvSpPr>
          <p:nvPr/>
        </p:nvSpPr>
        <p:spPr bwMode="auto">
          <a:xfrm>
            <a:off x="8047038" y="6235700"/>
            <a:ext cx="576262" cy="519113"/>
          </a:xfrm>
          <a:prstGeom prst="rect">
            <a:avLst/>
          </a:prstGeom>
          <a:solidFill>
            <a:srgbClr val="72E6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dirty="0"/>
              <a:t>…</a:t>
            </a:r>
          </a:p>
        </p:txBody>
      </p:sp>
      <p:sp>
        <p:nvSpPr>
          <p:cNvPr id="404499" name="Text Box 19"/>
          <p:cNvSpPr txBox="1">
            <a:spLocks noChangeArrowheads="1"/>
          </p:cNvSpPr>
          <p:nvPr/>
        </p:nvSpPr>
        <p:spPr bwMode="auto">
          <a:xfrm>
            <a:off x="4654529" y="2277396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Это квадратичная функция</a:t>
            </a:r>
            <a:endParaRPr lang="ru-RU" altLang="ru-RU" sz="2400" baseline="-25000" dirty="0"/>
          </a:p>
        </p:txBody>
      </p:sp>
      <p:graphicFrame>
        <p:nvGraphicFramePr>
          <p:cNvPr id="404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14773"/>
              </p:ext>
            </p:extLst>
          </p:nvPr>
        </p:nvGraphicFramePr>
        <p:xfrm>
          <a:off x="284163" y="3132138"/>
          <a:ext cx="31067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Уравнение" r:id="rId7" imgW="1231560" imgH="228600" progId="Equation.3">
                  <p:embed/>
                </p:oleObj>
              </mc:Choice>
              <mc:Fallback>
                <p:oleObj name="Уравнение" r:id="rId7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132138"/>
                        <a:ext cx="3106737" cy="574675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81343"/>
              </p:ext>
            </p:extLst>
          </p:nvPr>
        </p:nvGraphicFramePr>
        <p:xfrm>
          <a:off x="148657" y="4113678"/>
          <a:ext cx="4572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Уравнение" r:id="rId9" imgW="2184120" imgH="228600" progId="Equation.3">
                  <p:embed/>
                </p:oleObj>
              </mc:Choice>
              <mc:Fallback>
                <p:oleObj name="Уравнение" r:id="rId9" imgW="218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57" y="4113678"/>
                        <a:ext cx="4572000" cy="477838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16972"/>
              </p:ext>
            </p:extLst>
          </p:nvPr>
        </p:nvGraphicFramePr>
        <p:xfrm>
          <a:off x="4211960" y="5529263"/>
          <a:ext cx="44767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Уравнение" r:id="rId11" imgW="2273040" imgH="393480" progId="Equation.3">
                  <p:embed/>
                </p:oleObj>
              </mc:Choice>
              <mc:Fallback>
                <p:oleObj name="Уравнение" r:id="rId11" imgW="227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29263"/>
                        <a:ext cx="4476750" cy="773112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41759"/>
              </p:ext>
            </p:extLst>
          </p:nvPr>
        </p:nvGraphicFramePr>
        <p:xfrm>
          <a:off x="293688" y="5529263"/>
          <a:ext cx="3278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Уравнение" r:id="rId13" imgW="1130040" imgH="241200" progId="Equation.3">
                  <p:embed/>
                </p:oleObj>
              </mc:Choice>
              <mc:Fallback>
                <p:oleObj name="Уравнение" r:id="rId13" imgW="1130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5529263"/>
                        <a:ext cx="3278187" cy="698500"/>
                      </a:xfrm>
                      <a:prstGeom prst="rect">
                        <a:avLst/>
                      </a:prstGeom>
                      <a:solidFill>
                        <a:srgbClr val="72E6F2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516313" y="3042301"/>
            <a:ext cx="559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E6F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smtClean="0"/>
              <a:t>Нужно ли расписывать дифференцирование?</a:t>
            </a:r>
            <a:endParaRPr lang="ru-RU" altLang="ru-RU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7196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/>
      <p:bldP spid="404488" grpId="0" animBg="1"/>
      <p:bldP spid="404490" grpId="0" animBg="1"/>
      <p:bldP spid="404499" grpId="0"/>
      <p:bldP spid="13" grpId="0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7898</TotalTime>
  <Words>955</Words>
  <Application>Microsoft Office PowerPoint</Application>
  <PresentationFormat>Экран (4:3)</PresentationFormat>
  <Paragraphs>188</Paragraphs>
  <Slides>27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Symbol</vt:lpstr>
      <vt:lpstr>Verdana</vt:lpstr>
      <vt:lpstr>Wingdings</vt:lpstr>
      <vt:lpstr>Профиль</vt:lpstr>
      <vt:lpstr>Уравнение</vt:lpstr>
      <vt:lpstr>Packager Shell Object</vt:lpstr>
      <vt:lpstr>Лекция 4 Седловые точки </vt:lpstr>
      <vt:lpstr>RUNTYP=SADPOINT Жаргонное название(очень удобно)</vt:lpstr>
      <vt:lpstr>OPTIMIZE versus SADPOINT </vt:lpstr>
      <vt:lpstr>Почему? </vt:lpstr>
      <vt:lpstr>Cедло принадлежит не молекуле, а реакции</vt:lpstr>
      <vt:lpstr>Но! Сначала определения (вдруг мы нашли седло, но этого не знаем)</vt:lpstr>
      <vt:lpstr>Квадратичный поиск (НР)</vt:lpstr>
      <vt:lpstr>Многомерный случай</vt:lpstr>
      <vt:lpstr>Алгоритм Ньютона-Рафсона</vt:lpstr>
      <vt:lpstr>Градиент&amp;Гессиан</vt:lpstr>
      <vt:lpstr>Притча – модельная 2-D задачка</vt:lpstr>
      <vt:lpstr>Распишем градиент и гессиан</vt:lpstr>
      <vt:lpstr>Куда направлен шаг поиска?</vt:lpstr>
      <vt:lpstr>Как стало неожиданно</vt:lpstr>
      <vt:lpstr>Мораль</vt:lpstr>
      <vt:lpstr>Мораль’</vt:lpstr>
      <vt:lpstr> Квази-Нютоновские методы (Quasi Newton-Raphson)</vt:lpstr>
      <vt:lpstr>Сегодня аппендикс будет курьезный, он востребован </vt:lpstr>
      <vt:lpstr>////</vt:lpstr>
      <vt:lpstr>Бутадиен цис-транс  </vt:lpstr>
      <vt:lpstr>Рисуем</vt:lpstr>
      <vt:lpstr>Задаем значение  двугранного угла С-С-С-С(e.g.900)</vt:lpstr>
      <vt:lpstr>Задаем метод расчета</vt:lpstr>
      <vt:lpstr>… Получили картинку частот</vt:lpstr>
      <vt:lpstr>Расчет переходного состояния</vt:lpstr>
      <vt:lpstr>И готово</vt:lpstr>
      <vt:lpstr>Энергетический барьер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271</cp:revision>
  <dcterms:created xsi:type="dcterms:W3CDTF">2012-05-17T07:28:31Z</dcterms:created>
  <dcterms:modified xsi:type="dcterms:W3CDTF">2023-11-02T08:57:46Z</dcterms:modified>
</cp:coreProperties>
</file>