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478" r:id="rId2"/>
    <p:sldId id="459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FC"/>
    <a:srgbClr val="2AC4FA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30.png"/><Relationship Id="rId7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10" Type="http://schemas.openxmlformats.org/officeDocument/2006/relationships/image" Target="../media/image380.png"/><Relationship Id="rId9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Аппендикс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CASSCF </a:t>
            </a:r>
            <a:r>
              <a:rPr lang="ru-RU" dirty="0" smtClean="0"/>
              <a:t>и другие…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0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40959" cy="1216025"/>
          </a:xfrm>
        </p:spPr>
        <p:txBody>
          <a:bodyPr/>
          <a:lstStyle/>
          <a:p>
            <a:pPr algn="ctr"/>
            <a:r>
              <a:rPr lang="ru-RU" dirty="0" smtClean="0"/>
              <a:t>Посмотрим </a:t>
            </a:r>
            <a:r>
              <a:rPr lang="en-US" dirty="0" smtClean="0"/>
              <a:t>CASSCF</a:t>
            </a:r>
            <a:r>
              <a:rPr lang="en-US" sz="3200" i="1" dirty="0" smtClean="0"/>
              <a:t>(in </a:t>
            </a:r>
            <a:r>
              <a:rPr lang="en-US" sz="3200" i="1" dirty="0" err="1" smtClean="0"/>
              <a:t>ChemCraft</a:t>
            </a:r>
            <a:r>
              <a:rPr lang="en-US" sz="3200" i="1" dirty="0" smtClean="0"/>
              <a:t>)</a:t>
            </a:r>
            <a:endParaRPr lang="ru-RU" sz="3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12735" y="2050064"/>
            <a:ext cx="4623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Там же «два набора МО»</a:t>
            </a:r>
          </a:p>
          <a:p>
            <a:r>
              <a:rPr lang="en-US" dirty="0" smtClean="0">
                <a:solidFill>
                  <a:srgbClr val="3A68FC"/>
                </a:solidFill>
              </a:rPr>
              <a:t>Optimized Orbitals</a:t>
            </a:r>
          </a:p>
          <a:p>
            <a:r>
              <a:rPr lang="en-US" dirty="0"/>
              <a:t>Natural </a:t>
            </a:r>
            <a:r>
              <a:rPr lang="en-US" dirty="0" smtClean="0"/>
              <a:t>Orbitals</a:t>
            </a:r>
          </a:p>
          <a:p>
            <a:r>
              <a:rPr lang="ru-RU" dirty="0" smtClean="0"/>
              <a:t>Вот они – «проблемы в порядке поступления»(надо было квантовую химию </a:t>
            </a:r>
            <a:r>
              <a:rPr lang="ru-RU" dirty="0" err="1" smtClean="0"/>
              <a:t>ботать</a:t>
            </a:r>
            <a:r>
              <a:rPr lang="ru-RU" dirty="0" smtClean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45449"/>
            <a:ext cx="3413265" cy="4611254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48732" y="3697278"/>
            <a:ext cx="1829384" cy="2736303"/>
          </a:xfrm>
          <a:prstGeom prst="roundRect">
            <a:avLst/>
          </a:prstGeom>
          <a:solidFill>
            <a:srgbClr val="3A68FC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85904" y="1844825"/>
            <a:ext cx="1829384" cy="1852454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139952" y="474226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Кто помнит, чем они отличаются или:</a:t>
            </a:r>
          </a:p>
          <a:p>
            <a:r>
              <a:rPr lang="ru-RU" dirty="0" smtClean="0"/>
              <a:t>Что такое натуральные </a:t>
            </a:r>
            <a:r>
              <a:rPr lang="ru-RU" dirty="0" err="1" smtClean="0"/>
              <a:t>орбитали</a:t>
            </a:r>
            <a:r>
              <a:rPr lang="ru-RU" dirty="0" smtClean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7965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012" y="1569301"/>
            <a:ext cx="4105026" cy="2180456"/>
          </a:xfrm>
        </p:spPr>
        <p:txBody>
          <a:bodyPr/>
          <a:lstStyle/>
          <a:p>
            <a:r>
              <a:rPr lang="ru-RU" sz="2400" dirty="0" smtClean="0"/>
              <a:t>Еще раз посмотрим – что там напротив </a:t>
            </a:r>
            <a:r>
              <a:rPr lang="en-US" sz="2400" dirty="0" smtClean="0"/>
              <a:t>E=…</a:t>
            </a:r>
            <a:r>
              <a:rPr lang="ru-RU" sz="2400" dirty="0" smtClean="0"/>
              <a:t>?</a:t>
            </a:r>
          </a:p>
          <a:p>
            <a:r>
              <a:rPr lang="ru-RU" sz="2000" dirty="0" smtClean="0"/>
              <a:t>Орбитальные энергии – собственные значения </a:t>
            </a:r>
            <a:r>
              <a:rPr lang="en-US" sz="2000" dirty="0" smtClean="0"/>
              <a:t>&lt;</a:t>
            </a:r>
            <a:r>
              <a:rPr lang="ru-RU" sz="2000" dirty="0" smtClean="0"/>
              <a:t>обобщенного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ru-RU" sz="2000" dirty="0" err="1" smtClean="0"/>
              <a:t>фокиана</a:t>
            </a:r>
            <a:endParaRPr lang="ru-RU" sz="20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580573"/>
            <a:ext cx="3413265" cy="4611254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1691680" y="3633979"/>
            <a:ext cx="720080" cy="25202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556683" y="1798899"/>
            <a:ext cx="720080" cy="13856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4675" y="3184512"/>
            <a:ext cx="2223247" cy="449467"/>
          </a:xfrm>
          <a:prstGeom prst="roundRect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3"/>
          <p:cNvSpPr>
            <a:spLocks noGrp="1"/>
          </p:cNvSpPr>
          <p:nvPr>
            <p:ph sz="half" idx="2"/>
          </p:nvPr>
        </p:nvSpPr>
        <p:spPr>
          <a:xfrm>
            <a:off x="4067944" y="3627448"/>
            <a:ext cx="4968552" cy="2681872"/>
          </a:xfrm>
        </p:spPr>
        <p:txBody>
          <a:bodyPr/>
          <a:lstStyle/>
          <a:p>
            <a:r>
              <a:rPr lang="ru-RU" sz="2000" dirty="0"/>
              <a:t>А это что? Собственные значения </a:t>
            </a:r>
            <a:r>
              <a:rPr lang="ru-RU" sz="2000" dirty="0" smtClean="0"/>
              <a:t>чего?</a:t>
            </a:r>
          </a:p>
          <a:p>
            <a:r>
              <a:rPr lang="ru-RU" sz="2000" dirty="0" smtClean="0"/>
              <a:t>Это </a:t>
            </a:r>
            <a:r>
              <a:rPr lang="ru-RU" sz="2000" dirty="0"/>
              <a:t>же наше Активное Пространство!</a:t>
            </a:r>
          </a:p>
          <a:p>
            <a:pPr marL="0" indent="0">
              <a:buNone/>
            </a:pPr>
            <a:r>
              <a:rPr lang="ru-RU" sz="2000" dirty="0"/>
              <a:t>Оператора плотности!!!!</a:t>
            </a:r>
          </a:p>
          <a:p>
            <a:pPr marL="0" indent="0">
              <a:buNone/>
            </a:pPr>
            <a:r>
              <a:rPr lang="ru-RU" sz="2000" dirty="0"/>
              <a:t>СЗ – числа заполнения(дробные) натуральных </a:t>
            </a:r>
            <a:r>
              <a:rPr lang="ru-RU" sz="2000" dirty="0" err="1"/>
              <a:t>орбиталей</a:t>
            </a:r>
            <a:endParaRPr lang="ru-RU" sz="20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17114" y="3638661"/>
            <a:ext cx="3528391" cy="665491"/>
          </a:xfrm>
          <a:prstGeom prst="roundRect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067944" y="4347685"/>
            <a:ext cx="4717094" cy="1745611"/>
          </a:xfrm>
          <a:prstGeom prst="roundRect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Смотрю натуральные МО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6" y="2142965"/>
            <a:ext cx="2989213" cy="4038368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768082" y="3558881"/>
            <a:ext cx="1688904" cy="3626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ердце 6"/>
          <p:cNvSpPr/>
          <p:nvPr/>
        </p:nvSpPr>
        <p:spPr>
          <a:xfrm>
            <a:off x="646071" y="3558881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ердце 7"/>
          <p:cNvSpPr/>
          <p:nvPr/>
        </p:nvSpPr>
        <p:spPr>
          <a:xfrm>
            <a:off x="646070" y="3650345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ердце 8"/>
          <p:cNvSpPr/>
          <p:nvPr/>
        </p:nvSpPr>
        <p:spPr>
          <a:xfrm>
            <a:off x="646070" y="3744476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ердце 9"/>
          <p:cNvSpPr/>
          <p:nvPr/>
        </p:nvSpPr>
        <p:spPr>
          <a:xfrm>
            <a:off x="646069" y="3839284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10" y="5195532"/>
            <a:ext cx="2376264" cy="148197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76" y="3661043"/>
            <a:ext cx="2321532" cy="147849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10" y="2187066"/>
            <a:ext cx="2443858" cy="13979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609" y="692696"/>
            <a:ext cx="2478949" cy="1456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96336" y="54759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№14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937957" y="39111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№15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655336" y="23453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740352" y="827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№17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2230513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Обратите внимание – никаких перестановок нет! Почему?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4399944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Сортировка МО(натуральные) выполнена по числам заполнения</a:t>
            </a:r>
          </a:p>
          <a:p>
            <a:pPr algn="ctr"/>
            <a:r>
              <a:rPr lang="ru-RU" dirty="0" smtClean="0"/>
              <a:t>2,2,…</a:t>
            </a:r>
          </a:p>
          <a:p>
            <a:pPr algn="ctr"/>
            <a:r>
              <a:rPr lang="ru-RU" dirty="0" smtClean="0"/>
              <a:t>1.92,1.88,0.12,0.07,</a:t>
            </a:r>
          </a:p>
          <a:p>
            <a:pPr algn="ctr"/>
            <a:r>
              <a:rPr lang="ru-RU" dirty="0" smtClean="0"/>
              <a:t>0,0,0,0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25346" y="5845266"/>
            <a:ext cx="2446854" cy="2725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Расскажу, что такое натуральные обитали…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26" y="1755657"/>
            <a:ext cx="4142742" cy="1360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2" y="5844223"/>
            <a:ext cx="4752528" cy="1013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8656" y="3795521"/>
            <a:ext cx="376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фантазии…,</a:t>
            </a:r>
          </a:p>
          <a:p>
            <a:r>
              <a:rPr lang="ru-RU" dirty="0" smtClean="0"/>
              <a:t>т.е. куски выдачи, относящиеся к вопросу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" y="1728232"/>
            <a:ext cx="4654079" cy="141503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3253997" y="1808694"/>
            <a:ext cx="654618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002575" y="2708920"/>
            <a:ext cx="305385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1" y="3167636"/>
            <a:ext cx="4714875" cy="3038475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2303188" y="3786767"/>
            <a:ext cx="1697918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41847" y="4607255"/>
            <a:ext cx="2485937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Матрица(оператор) плотности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52600"/>
                <a:ext cx="9180512" cy="10283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1′,2,3,…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1,2,3,…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𝑑𝑁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52600"/>
                <a:ext cx="9180512" cy="102832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411760" y="2708920"/>
            <a:ext cx="6732240" cy="68411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Электронная плотность(электронно-спиновая)</a:t>
            </a:r>
            <a:endParaRPr lang="ru-RU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36419" y="5070944"/>
          <a:ext cx="2857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Уравнение" r:id="rId4" imgW="1714320" imgH="469800" progId="Equation.3">
                  <p:embed/>
                </p:oleObj>
              </mc:Choice>
              <mc:Fallback>
                <p:oleObj name="Уравнение" r:id="rId4" imgW="1714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419" y="5070944"/>
                        <a:ext cx="2857500" cy="7826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80020" y="2699053"/>
                <a:ext cx="2051720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0" y="2699053"/>
                <a:ext cx="2051720" cy="387927"/>
              </a:xfrm>
              <a:prstGeom prst="rect">
                <a:avLst/>
              </a:prstGeom>
              <a:blipFill rotWithShape="0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19872" y="3204205"/>
                <a:ext cx="2051720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04205"/>
                <a:ext cx="2051720" cy="8188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3"/>
          <p:cNvSpPr txBox="1">
            <a:spLocks/>
          </p:cNvSpPr>
          <p:nvPr/>
        </p:nvSpPr>
        <p:spPr bwMode="auto">
          <a:xfrm>
            <a:off x="107504" y="4041031"/>
            <a:ext cx="9036496" cy="68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Зачем нужна матрица плотности?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У ВФ слишком много информации!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309863"/>
            <a:ext cx="15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4987832"/>
            <a:ext cx="385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Разумеется, вклады в кинетическую энергию от </a:t>
            </a:r>
            <a:r>
              <a:rPr lang="ru-RU" dirty="0" smtClean="0">
                <a:solidFill>
                  <a:srgbClr val="FF0000"/>
                </a:solidFill>
              </a:rPr>
              <a:t>каждого электрона одинаковы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44" y="6438301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*Ребят, я никогда не помню точно, какая из функций *, а какая без</a:t>
            </a:r>
            <a:r>
              <a:rPr lang="ru-RU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17805" cy="1216025"/>
          </a:xfrm>
        </p:spPr>
        <p:txBody>
          <a:bodyPr/>
          <a:lstStyle/>
          <a:p>
            <a:r>
              <a:rPr lang="ru-RU" dirty="0" smtClean="0"/>
              <a:t>Матрица плотности в методе ХФ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033" y="2661702"/>
                <a:ext cx="4500688" cy="10283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033" y="2661702"/>
                <a:ext cx="4500688" cy="1028328"/>
              </a:xfr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868" y="1848826"/>
            <a:ext cx="8064116" cy="68411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Пусть </a:t>
            </a:r>
            <a:endParaRPr lang="ru-RU" sz="200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 bwMode="auto">
          <a:xfrm>
            <a:off x="813002" y="3636664"/>
            <a:ext cx="8095828" cy="68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/>
              <a:t>Дискретизация: матрица </a:t>
            </a:r>
            <a:r>
              <a:rPr lang="ru-RU" sz="2000" dirty="0"/>
              <a:t>плотности в базисе АО </a:t>
            </a:r>
            <a:endParaRPr lang="ru-RU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 bwMode="auto">
              <a:xfrm>
                <a:off x="1619672" y="1572894"/>
                <a:ext cx="9180512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,2,3,…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572894"/>
                <a:ext cx="9180512" cy="10283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 bwMode="auto">
              <a:xfrm>
                <a:off x="5220072" y="2616921"/>
                <a:ext cx="4500688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2616921"/>
                <a:ext cx="4500688" cy="1028328"/>
              </a:xfrm>
              <a:prstGeom prst="rect">
                <a:avLst/>
              </a:prstGeom>
              <a:blipFill rotWithShape="0">
                <a:blip r:embed="rId7"/>
                <a:stretch>
                  <a:fillRect b="-5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 bwMode="auto">
              <a:xfrm>
                <a:off x="60868" y="2653291"/>
                <a:ext cx="4500688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68" y="2653291"/>
                <a:ext cx="4500688" cy="1028328"/>
              </a:xfrm>
              <a:prstGeom prst="rect">
                <a:avLst/>
              </a:prstGeom>
              <a:blipFill rotWithShape="0">
                <a:blip r:embed="rId8"/>
                <a:stretch>
                  <a:fillRect b="-5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/>
              <p:cNvSpPr txBox="1">
                <a:spLocks/>
              </p:cNvSpPr>
              <p:nvPr/>
            </p:nvSpPr>
            <p:spPr bwMode="auto">
              <a:xfrm>
                <a:off x="567399" y="3919770"/>
                <a:ext cx="8414792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399" y="3919770"/>
                <a:ext cx="8414792" cy="1028328"/>
              </a:xfrm>
              <a:prstGeom prst="rect">
                <a:avLst/>
              </a:prstGeom>
              <a:blipFill rotWithShape="0">
                <a:blip r:embed="rId9"/>
                <a:stretch>
                  <a:fillRect b="-71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74674" y="5599530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базисе </a:t>
            </a:r>
            <a:r>
              <a:rPr lang="ru-RU" dirty="0" smtClean="0"/>
              <a:t>МО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9951" y="5092928"/>
                <a:ext cx="2502184" cy="1751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51" y="5092928"/>
                <a:ext cx="2502184" cy="17518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16"/>
          <p:cNvSpPr/>
          <p:nvPr/>
        </p:nvSpPr>
        <p:spPr>
          <a:xfrm>
            <a:off x="2745177" y="5092928"/>
            <a:ext cx="1141969" cy="875934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209928" y="5599530"/>
            <a:ext cx="21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Занятые МО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222151" y="5502122"/>
            <a:ext cx="1518201" cy="46674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17805" cy="1216025"/>
          </a:xfrm>
        </p:spPr>
        <p:txBody>
          <a:bodyPr/>
          <a:lstStyle/>
          <a:p>
            <a:r>
              <a:rPr lang="ru-RU" dirty="0" smtClean="0"/>
              <a:t>Матрица плотности для КВ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868" y="1848826"/>
            <a:ext cx="8064116" cy="68411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Пусть </a:t>
            </a:r>
            <a:endParaRPr lang="ru-RU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47664" y="1755466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Уравнение" r:id="rId3" imgW="3429000" imgH="342720" progId="Equation.3">
                  <p:embed/>
                </p:oleObj>
              </mc:Choice>
              <mc:Fallback>
                <p:oleObj name="Уравнение" r:id="rId3" imgW="3429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55466"/>
                        <a:ext cx="5715000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Объект 3"/>
          <p:cNvSpPr txBox="1">
            <a:spLocks/>
          </p:cNvSpPr>
          <p:nvPr/>
        </p:nvSpPr>
        <p:spPr bwMode="auto">
          <a:xfrm>
            <a:off x="5436096" y="2420326"/>
            <a:ext cx="3707904" cy="151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Для </a:t>
            </a:r>
            <a:r>
              <a:rPr lang="ru-RU" sz="2000" dirty="0" err="1" smtClean="0"/>
              <a:t>многоконфигурационной</a:t>
            </a:r>
            <a:r>
              <a:rPr lang="ru-RU" sz="2000" dirty="0" smtClean="0"/>
              <a:t> ВФ матрица плотности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err="1" smtClean="0"/>
              <a:t>недиагональна</a:t>
            </a:r>
            <a:r>
              <a:rPr lang="ru-RU" sz="2000" dirty="0" smtClean="0"/>
              <a:t>!(</a:t>
            </a:r>
            <a:r>
              <a:rPr lang="ru-RU" sz="2000" i="1" dirty="0" smtClean="0">
                <a:sym typeface="Symbol" panose="05050102010706020507" pitchFamily="18" charset="2"/>
              </a:rPr>
              <a:t></a:t>
            </a:r>
            <a:r>
              <a:rPr lang="en-US" sz="2000" i="1" baseline="-25000" dirty="0" err="1" smtClean="0">
                <a:sym typeface="Symbol" panose="05050102010706020507" pitchFamily="18" charset="2"/>
              </a:rPr>
              <a:t>ij</a:t>
            </a:r>
            <a:r>
              <a:rPr lang="ru-RU" sz="20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 bwMode="auto">
              <a:xfrm>
                <a:off x="395536" y="2499167"/>
                <a:ext cx="5256584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499167"/>
                <a:ext cx="5256584" cy="1028328"/>
              </a:xfrm>
              <a:prstGeom prst="rect">
                <a:avLst/>
              </a:prstGeom>
              <a:blipFill rotWithShape="0">
                <a:blip r:embed="rId5"/>
                <a:stretch>
                  <a:fillRect b="-4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3"/>
          <p:cNvSpPr txBox="1">
            <a:spLocks/>
          </p:cNvSpPr>
          <p:nvPr/>
        </p:nvSpPr>
        <p:spPr bwMode="auto">
          <a:xfrm>
            <a:off x="907782" y="3811200"/>
            <a:ext cx="7552649" cy="36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НО!!!!! </a:t>
            </a:r>
            <a:r>
              <a:rPr lang="ru-RU" sz="2000" dirty="0" err="1" smtClean="0"/>
              <a:t>Недиагональна</a:t>
            </a:r>
            <a:r>
              <a:rPr lang="ru-RU" sz="2000" dirty="0" smtClean="0"/>
              <a:t> в исходных </a:t>
            </a:r>
            <a:r>
              <a:rPr lang="ru-RU" sz="2000" dirty="0" err="1" smtClean="0"/>
              <a:t>орбиталях</a:t>
            </a:r>
            <a:r>
              <a:rPr lang="ru-RU" sz="2000" dirty="0" smtClean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/>
              <p:cNvSpPr txBox="1">
                <a:spLocks/>
              </p:cNvSpPr>
              <p:nvPr/>
            </p:nvSpPr>
            <p:spPr bwMode="auto">
              <a:xfrm>
                <a:off x="2483768" y="4146127"/>
                <a:ext cx="1800200" cy="659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1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4146127"/>
                <a:ext cx="1800200" cy="65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2"/>
              <p:cNvSpPr txBox="1">
                <a:spLocks/>
              </p:cNvSpPr>
              <p:nvPr/>
            </p:nvSpPr>
            <p:spPr bwMode="auto">
              <a:xfrm>
                <a:off x="755576" y="4873362"/>
                <a:ext cx="5112568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873362"/>
                <a:ext cx="5112568" cy="1028328"/>
              </a:xfrm>
              <a:prstGeom prst="rect">
                <a:avLst/>
              </a:prstGeom>
              <a:blipFill rotWithShape="0">
                <a:blip r:embed="rId7"/>
                <a:stretch>
                  <a:fillRect b="-5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/>
              <p:cNvSpPr txBox="1">
                <a:spLocks/>
              </p:cNvSpPr>
              <p:nvPr/>
            </p:nvSpPr>
            <p:spPr bwMode="auto">
              <a:xfrm>
                <a:off x="5859954" y="4298767"/>
                <a:ext cx="648072" cy="659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1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9954" y="4298767"/>
                <a:ext cx="648072" cy="65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3"/>
          <p:cNvSpPr txBox="1">
            <a:spLocks/>
          </p:cNvSpPr>
          <p:nvPr/>
        </p:nvSpPr>
        <p:spPr bwMode="auto">
          <a:xfrm>
            <a:off x="6969846" y="4411619"/>
            <a:ext cx="2071658" cy="104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Это и есть натуральные </a:t>
            </a:r>
            <a:r>
              <a:rPr lang="ru-RU" sz="2000" dirty="0" err="1" smtClean="0"/>
              <a:t>орбитали</a:t>
            </a:r>
            <a:endParaRPr lang="ru-RU" sz="2000" dirty="0" smtClean="0"/>
          </a:p>
        </p:txBody>
      </p:sp>
      <p:sp>
        <p:nvSpPr>
          <p:cNvPr id="19" name="Объект 3"/>
          <p:cNvSpPr txBox="1">
            <a:spLocks/>
          </p:cNvSpPr>
          <p:nvPr/>
        </p:nvSpPr>
        <p:spPr bwMode="auto">
          <a:xfrm>
            <a:off x="5652119" y="5508453"/>
            <a:ext cx="3240359" cy="104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ru-RU" sz="2000" dirty="0" smtClean="0"/>
              <a:t> имеют смысл чисел заполнения(дробные)</a:t>
            </a:r>
          </a:p>
        </p:txBody>
      </p:sp>
    </p:spTree>
    <p:extLst>
      <p:ext uri="{BB962C8B-B14F-4D97-AF65-F5344CB8AC3E}">
        <p14:creationId xmlns:p14="http://schemas.microsoft.com/office/powerpoint/2010/main" val="2824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GUGA </a:t>
            </a:r>
            <a:r>
              <a:rPr lang="ru-RU" dirty="0" smtClean="0"/>
              <a:t>и </a:t>
            </a:r>
            <a:r>
              <a:rPr lang="en-US" dirty="0" smtClean="0"/>
              <a:t>ALDET – </a:t>
            </a:r>
            <a:r>
              <a:rPr lang="ru-RU" dirty="0" smtClean="0"/>
              <a:t>что лучше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ru-RU" dirty="0" smtClean="0"/>
              <a:t>Задача возникла… случайно, в новой версии </a:t>
            </a:r>
            <a:r>
              <a:rPr lang="en-US" dirty="0" smtClean="0"/>
              <a:t>GAMESS-A(GAMESS-US-a)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>
                <a:solidFill>
                  <a:srgbClr val="FF0000"/>
                </a:solidFill>
              </a:rPr>
              <a:t>CISTEP=GUGA</a:t>
            </a:r>
            <a:r>
              <a:rPr lang="ru-RU" dirty="0" smtClean="0"/>
              <a:t> не работает расчет градиента</a:t>
            </a:r>
          </a:p>
          <a:p>
            <a:pPr marL="0" indent="0" algn="ctr">
              <a:buNone/>
            </a:pPr>
            <a:r>
              <a:rPr lang="ru-RU" dirty="0" smtClean="0"/>
              <a:t>(На зачете могу попросить разобраться</a:t>
            </a:r>
            <a:r>
              <a:rPr lang="ru-RU" dirty="0" smtClean="0">
                <a:sym typeface="Wingdings" panose="05000000000000000000" pitchFamily="2" charset="2"/>
              </a:rPr>
              <a:t>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CISTEP=ALDET</a:t>
            </a:r>
            <a:r>
              <a:rPr lang="ru-RU" dirty="0" smtClean="0">
                <a:solidFill>
                  <a:srgbClr val="FF0000"/>
                </a:solidFill>
              </a:rPr>
              <a:t>, в нем и делаем задачу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3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ctr"/>
            <a:r>
              <a:rPr lang="ru-RU" dirty="0" smtClean="0"/>
              <a:t>Так как это делать в </a:t>
            </a:r>
            <a:r>
              <a:rPr lang="en-US" dirty="0" smtClean="0"/>
              <a:t>CASSCF?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Я разобрал поэтапно приготовление</a:t>
            </a:r>
          </a:p>
          <a:p>
            <a:pPr marL="0" indent="0" algn="ctr">
              <a:buNone/>
            </a:pPr>
            <a:r>
              <a:rPr lang="ru-RU" dirty="0" smtClean="0"/>
              <a:t>МО</a:t>
            </a:r>
            <a:r>
              <a:rPr lang="en-US" dirty="0" smtClean="0"/>
              <a:t>(RHF)</a:t>
            </a:r>
            <a:r>
              <a:rPr lang="ru-RU" dirty="0" smtClean="0"/>
              <a:t>, </a:t>
            </a:r>
          </a:p>
          <a:p>
            <a:pPr marL="0" indent="0" algn="ctr">
              <a:buNone/>
            </a:pPr>
            <a:r>
              <a:rPr lang="ru-RU" dirty="0" smtClean="0"/>
              <a:t>перестановка МО и сборка начального </a:t>
            </a:r>
            <a:r>
              <a:rPr lang="en-US" dirty="0" smtClean="0"/>
              <a:t>CASSCF</a:t>
            </a:r>
            <a:r>
              <a:rPr lang="ru-RU" dirty="0" smtClean="0"/>
              <a:t>,</a:t>
            </a:r>
          </a:p>
          <a:p>
            <a:pPr marL="0" indent="0" algn="ctr">
              <a:buNone/>
            </a:pPr>
            <a:r>
              <a:rPr lang="ru-RU" dirty="0" smtClean="0"/>
              <a:t> построение натуральных(!) </a:t>
            </a:r>
            <a:r>
              <a:rPr lang="ru-RU" dirty="0" err="1" smtClean="0"/>
              <a:t>орбиталей</a:t>
            </a:r>
            <a:r>
              <a:rPr lang="ru-RU" dirty="0" smtClean="0"/>
              <a:t> (сортировка по числам заполнения).</a:t>
            </a:r>
          </a:p>
          <a:p>
            <a:pPr marL="0" indent="0" algn="ctr">
              <a:buNone/>
            </a:pPr>
            <a:r>
              <a:rPr lang="ru-RU" dirty="0" smtClean="0"/>
              <a:t>И все это надето на процедуру </a:t>
            </a:r>
            <a:r>
              <a:rPr lang="en-US" dirty="0" smtClean="0"/>
              <a:t>SADPOINT(</a:t>
            </a:r>
            <a:r>
              <a:rPr lang="ru-RU" dirty="0" smtClean="0"/>
              <a:t>начальный гессиан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\\\</a:t>
            </a:r>
            <a:r>
              <a:rPr lang="en-US" dirty="0" smtClean="0"/>
              <a:t>C4H6-cyclization-C2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1_C4H6_initial_MO-cis-c2</a:t>
            </a:r>
          </a:p>
          <a:p>
            <a:r>
              <a:rPr lang="pt-BR" dirty="0"/>
              <a:t>2_C4H6_initial-cis-c2-cas</a:t>
            </a:r>
          </a:p>
          <a:p>
            <a:r>
              <a:rPr lang="pt-BR" dirty="0"/>
              <a:t>3_C4H6_initial-cis-c2-cas45</a:t>
            </a:r>
          </a:p>
          <a:p>
            <a:r>
              <a:rPr lang="pt-BR" dirty="0"/>
              <a:t>3a_C4H6_initial-cis-c2-cas45-s</a:t>
            </a:r>
          </a:p>
          <a:p>
            <a:r>
              <a:rPr lang="pt-BR" dirty="0"/>
              <a:t>4_C4H6_initial-cis-c2-cas45-ih</a:t>
            </a:r>
          </a:p>
          <a:p>
            <a:r>
              <a:rPr lang="pt-BR" dirty="0"/>
              <a:t>5_C4H6_initial-cis-c2-cas45-sad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7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Пусть </a:t>
            </a:r>
            <a:r>
              <a:rPr lang="en-US" dirty="0"/>
              <a:t>CASSCF – </a:t>
            </a:r>
            <a:r>
              <a:rPr lang="ru-RU" dirty="0"/>
              <a:t>это </a:t>
            </a:r>
            <a:r>
              <a:rPr lang="ru-RU" dirty="0" smtClean="0"/>
              <a:t>хорошо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76872"/>
            <a:ext cx="78200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Далеко </a:t>
            </a:r>
            <a:r>
              <a:rPr lang="ru-RU" sz="3200" dirty="0"/>
              <a:t>не так все </a:t>
            </a:r>
            <a:r>
              <a:rPr lang="ru-RU" sz="3200" dirty="0" smtClean="0"/>
              <a:t>оптимистично: </a:t>
            </a:r>
            <a:r>
              <a:rPr lang="en-US" sz="3200" dirty="0"/>
              <a:t>CASSCF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«расшивает» </a:t>
            </a:r>
            <a:r>
              <a:rPr lang="ru-RU" sz="3200" dirty="0"/>
              <a:t>корреляцию только в активном пространстве – очень ограниченный набор </a:t>
            </a:r>
            <a:r>
              <a:rPr lang="ru-RU" sz="3200" dirty="0" smtClean="0"/>
              <a:t>МО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5095022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CASSCF </a:t>
            </a:r>
            <a:r>
              <a:rPr lang="ru-RU" sz="2800" dirty="0"/>
              <a:t>«в трех слайдах</a:t>
            </a:r>
            <a:r>
              <a:rPr lang="ru-RU" sz="2800" dirty="0" smtClean="0"/>
              <a:t>»</a:t>
            </a:r>
            <a:r>
              <a:rPr lang="en-US" sz="2800" dirty="0" smtClean="0"/>
              <a:t>?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ru-RU" sz="2800" dirty="0" smtClean="0">
                <a:sym typeface="Wingdings" panose="05000000000000000000" pitchFamily="2" charset="2"/>
              </a:rPr>
              <a:t>Эх</a:t>
            </a:r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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26" y="583678"/>
            <a:ext cx="8001000" cy="612254"/>
          </a:xfrm>
        </p:spPr>
        <p:txBody>
          <a:bodyPr/>
          <a:lstStyle/>
          <a:p>
            <a:pPr algn="ctr"/>
            <a:r>
              <a:rPr lang="en-US" dirty="0" smtClean="0"/>
              <a:t>CASSCF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/>
              <a:t>это </a:t>
            </a:r>
            <a:r>
              <a:rPr lang="ru-RU" dirty="0" smtClean="0"/>
              <a:t>такое</a:t>
            </a:r>
            <a:r>
              <a:rPr lang="ru-RU" dirty="0"/>
              <a:t>?</a:t>
            </a:r>
            <a:r>
              <a:rPr lang="ru-RU" dirty="0">
                <a:sym typeface="Wingdings" panose="05000000000000000000" pitchFamily="2" charset="2"/>
              </a:rPr>
              <a:t> 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8799" y="5036983"/>
            <a:ext cx="4069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МКССП с полным учетом возбуждений в активном пространстве</a:t>
            </a:r>
          </a:p>
          <a:p>
            <a:pPr algn="ctr"/>
            <a:r>
              <a:rPr lang="ru-RU" dirty="0" smtClean="0"/>
              <a:t>(утраченный русский термин…)</a:t>
            </a:r>
            <a:endParaRPr lang="ru-RU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171700" y="1773238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Уравнение" r:id="rId3" imgW="3429000" imgH="342720" progId="Equation.3">
                  <p:embed/>
                </p:oleObj>
              </mc:Choice>
              <mc:Fallback>
                <p:oleObj name="Уравнение" r:id="rId3" imgW="3429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773238"/>
                        <a:ext cx="5715000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257776" y="2060848"/>
            <a:ext cx="1495425" cy="3024187"/>
            <a:chOff x="527906" y="2657329"/>
            <a:chExt cx="1495425" cy="3024187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527906" y="2657329"/>
              <a:ext cx="1495425" cy="3024187"/>
              <a:chOff x="1812" y="1661"/>
              <a:chExt cx="942" cy="1905"/>
            </a:xfrm>
          </p:grpSpPr>
          <p:pic>
            <p:nvPicPr>
              <p:cNvPr id="8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" y="1661"/>
                <a:ext cx="942" cy="1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 flipV="1">
                <a:off x="2112" y="3245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 flipV="1">
                <a:off x="2112" y="300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 flipV="1">
                <a:off x="2112" y="278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 flipV="1">
                <a:off x="2108" y="247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Line 23"/>
              <p:cNvSpPr>
                <a:spLocks noChangeShapeType="1"/>
              </p:cNvSpPr>
              <p:nvPr/>
            </p:nvSpPr>
            <p:spPr bwMode="auto">
              <a:xfrm flipV="1">
                <a:off x="2206" y="3266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 flipV="1">
                <a:off x="2206" y="3022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 flipV="1">
                <a:off x="2213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 flipV="1">
                <a:off x="2199" y="247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 flipV="1">
                <a:off x="2203" y="1791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AutoShape 30"/>
              <p:cNvSpPr>
                <a:spLocks noChangeArrowheads="1"/>
              </p:cNvSpPr>
              <p:nvPr/>
            </p:nvSpPr>
            <p:spPr bwMode="auto">
              <a:xfrm flipV="1">
                <a:off x="2472" y="1706"/>
                <a:ext cx="182" cy="953"/>
              </a:xfrm>
              <a:prstGeom prst="curvedLeftArrow">
                <a:avLst>
                  <a:gd name="adj1" fmla="val 104725"/>
                  <a:gd name="adj2" fmla="val 209451"/>
                  <a:gd name="adj3" fmla="val 33333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sp>
          <p:nvSpPr>
            <p:cNvPr id="20" name="AutoShape 30"/>
            <p:cNvSpPr>
              <a:spLocks noChangeArrowheads="1"/>
            </p:cNvSpPr>
            <p:nvPr/>
          </p:nvSpPr>
          <p:spPr bwMode="auto">
            <a:xfrm flipH="1" flipV="1">
              <a:off x="628929" y="2996952"/>
              <a:ext cx="341693" cy="1604270"/>
            </a:xfrm>
            <a:prstGeom prst="curvedLeftArrow">
              <a:avLst>
                <a:gd name="adj1" fmla="val 104725"/>
                <a:gd name="adj2" fmla="val 209451"/>
                <a:gd name="adj3" fmla="val 33333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574675" y="2728766"/>
              <a:ext cx="1448656" cy="237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3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029380" y="2579925"/>
          <a:ext cx="3862288" cy="151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Уравнение" r:id="rId6" imgW="1904760" imgH="749160" progId="Equation.3">
                  <p:embed/>
                </p:oleObj>
              </mc:Choice>
              <mc:Fallback>
                <p:oleObj name="Уравнение" r:id="rId6" imgW="190476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380" y="2579925"/>
                        <a:ext cx="3862288" cy="151909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885498" y="4200798"/>
          <a:ext cx="36703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Уравнение" r:id="rId8" imgW="1054080" imgH="253800" progId="Equation.3">
                  <p:embed/>
                </p:oleObj>
              </mc:Choice>
              <mc:Fallback>
                <p:oleObj name="Уравнение" r:id="rId8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498" y="4200798"/>
                        <a:ext cx="3670300" cy="8842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17070" y="5174000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 волновой функции варьируются и маленькие(ЛКАО) и большие коэффициенты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027809" y="3451220"/>
            <a:ext cx="392063" cy="409853"/>
          </a:xfrm>
          <a:prstGeom prst="ellipse">
            <a:avLst/>
          </a:prstGeom>
          <a:solidFill>
            <a:srgbClr val="3A68FC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492305" y="4509120"/>
            <a:ext cx="392063" cy="409853"/>
          </a:xfrm>
          <a:prstGeom prst="ellipse">
            <a:avLst/>
          </a:prstGeom>
          <a:solidFill>
            <a:srgbClr val="3A68FC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4417133" y="1790572"/>
            <a:ext cx="392063" cy="40985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305967" y="1811297"/>
            <a:ext cx="392063" cy="40985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359884" y="1811298"/>
            <a:ext cx="392063" cy="40985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949819" y="4281620"/>
            <a:ext cx="510613" cy="75536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436095" y="5759356"/>
            <a:ext cx="1104909" cy="33797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683875" y="5466678"/>
            <a:ext cx="1301456" cy="337974"/>
          </a:xfrm>
          <a:prstGeom prst="roundRect">
            <a:avLst/>
          </a:prstGeom>
          <a:solidFill>
            <a:srgbClr val="3A68FC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7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26" y="583678"/>
            <a:ext cx="8001000" cy="612254"/>
          </a:xfrm>
        </p:spPr>
        <p:txBody>
          <a:bodyPr/>
          <a:lstStyle/>
          <a:p>
            <a:pPr algn="ctr"/>
            <a:r>
              <a:rPr lang="en-US" dirty="0" smtClean="0"/>
              <a:t>MCSCF versus CI</a:t>
            </a:r>
            <a:r>
              <a:rPr lang="ru-RU" dirty="0" smtClean="0">
                <a:sym typeface="Wingdings" panose="05000000000000000000" pitchFamily="2" charset="2"/>
              </a:rPr>
              <a:t>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327145" y="2520430"/>
            <a:ext cx="406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же очевидно, но</a:t>
            </a:r>
            <a:r>
              <a:rPr lang="en-US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сли:</a:t>
            </a:r>
            <a:endParaRPr lang="ru-RU" dirty="0"/>
          </a:p>
        </p:txBody>
      </p:sp>
      <p:graphicFrame>
        <p:nvGraphicFramePr>
          <p:cNvPr id="24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668926" y="4747015"/>
          <a:ext cx="23955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Уравнение" r:id="rId3" imgW="1066680" imgH="393480" progId="Equation.3">
                  <p:embed/>
                </p:oleObj>
              </mc:Choice>
              <mc:Fallback>
                <p:oleObj name="Уравнение" r:id="rId3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26" y="4747015"/>
                        <a:ext cx="2395537" cy="8842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4042851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Полное КВ и в Африке полное КВ: </a:t>
            </a:r>
          </a:p>
          <a:p>
            <a:pPr algn="ctr"/>
            <a:r>
              <a:rPr lang="ru-RU" dirty="0" smtClean="0"/>
              <a:t>варьирование маленьких коэффициентов энергию не понижает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174582" y="4339581"/>
            <a:ext cx="3315766" cy="33797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1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192338" y="1817688"/>
          <a:ext cx="3625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Уравнение" r:id="rId5" imgW="1841400" imgH="253800" progId="Equation.3">
                  <p:embed/>
                </p:oleObj>
              </mc:Choice>
              <mc:Fallback>
                <p:oleObj name="Уравнение" r:id="rId5" imgW="1841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817688"/>
                        <a:ext cx="3625850" cy="5000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344738" y="3225800"/>
          <a:ext cx="3625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Уравнение" r:id="rId7" imgW="1917360" imgH="253800" progId="Equation.3">
                  <p:embed/>
                </p:oleObj>
              </mc:Choice>
              <mc:Fallback>
                <p:oleObj name="Уравнение" r:id="rId7" imgW="1917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225800"/>
                        <a:ext cx="3625850" cy="4810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93598" y="4878116"/>
            <a:ext cx="406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когда все МО включены в активное пространство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783595" y="5606578"/>
            <a:ext cx="4069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Курьез – но это и главное достоинство и область применимости </a:t>
            </a:r>
            <a:r>
              <a:rPr lang="en-US" smtClean="0"/>
              <a:t>CASSCF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4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728888"/>
            <a:ext cx="9036496" cy="612254"/>
          </a:xfrm>
        </p:spPr>
        <p:txBody>
          <a:bodyPr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Инвариантность </a:t>
            </a:r>
            <a:r>
              <a:rPr lang="en-US" dirty="0" smtClean="0">
                <a:sym typeface="Wingdings" panose="05000000000000000000" pitchFamily="2" charset="2"/>
              </a:rPr>
              <a:t>CASSCF </a:t>
            </a:r>
            <a:r>
              <a:rPr lang="ru-RU" dirty="0" smtClean="0">
                <a:sym typeface="Wingdings" panose="05000000000000000000" pitchFamily="2" charset="2"/>
              </a:rPr>
              <a:t> в пределах Активного Пространства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68926" y="2769979"/>
            <a:ext cx="847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«Связывающие МО», </a:t>
            </a:r>
            <a:r>
              <a:rPr lang="ru-RU" dirty="0" err="1" smtClean="0"/>
              <a:t>химсвязь</a:t>
            </a:r>
            <a:r>
              <a:rPr lang="ru-RU" dirty="0" smtClean="0"/>
              <a:t> «образованы» из АО</a:t>
            </a:r>
          </a:p>
          <a:p>
            <a:pPr algn="ctr"/>
            <a:r>
              <a:rPr lang="en-US" dirty="0" smtClean="0"/>
              <a:t>CAS MO </a:t>
            </a:r>
            <a:r>
              <a:rPr lang="en-US" dirty="0" smtClean="0">
                <a:sym typeface="Symbol" panose="05050102010706020507" pitchFamily="18" charset="2"/>
              </a:rPr>
              <a:t></a:t>
            </a:r>
            <a:r>
              <a:rPr lang="en-US" dirty="0"/>
              <a:t> CAS </a:t>
            </a:r>
            <a:r>
              <a:rPr lang="en-US" dirty="0" smtClean="0"/>
              <a:t>AO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352845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 «неважно в каких </a:t>
            </a:r>
            <a:r>
              <a:rPr lang="ru-RU" dirty="0" err="1" smtClean="0"/>
              <a:t>орбиталях</a:t>
            </a:r>
            <a:r>
              <a:rPr lang="ru-RU" dirty="0" smtClean="0"/>
              <a:t>»:</a:t>
            </a:r>
          </a:p>
          <a:p>
            <a:pPr algn="ctr"/>
            <a:r>
              <a:rPr lang="ru-RU" dirty="0" smtClean="0"/>
              <a:t>надо «не потерять» пространство.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115616" y="440329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и есть большое искусство: не каждый чувствует подпространство –</a:t>
            </a:r>
          </a:p>
          <a:p>
            <a:pPr algn="ctr"/>
            <a:r>
              <a:rPr lang="ru-RU" dirty="0" smtClean="0"/>
              <a:t> даже пару </a:t>
            </a:r>
            <a:r>
              <a:rPr lang="ru-RU" dirty="0" smtClean="0">
                <a:solidFill>
                  <a:srgbClr val="FF0000"/>
                </a:solidFill>
              </a:rPr>
              <a:t>связывающая-разрыхляющая</a:t>
            </a:r>
            <a:r>
              <a:rPr lang="ru-RU" dirty="0" smtClean="0"/>
              <a:t> МО не всегда легко </a:t>
            </a:r>
            <a:r>
              <a:rPr lang="ru-RU" dirty="0" smtClean="0">
                <a:solidFill>
                  <a:srgbClr val="FF0000"/>
                </a:solidFill>
              </a:rPr>
              <a:t>опознать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863330" y="1836121"/>
          <a:ext cx="6770283" cy="91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Уравнение" r:id="rId3" imgW="3581280" imgH="482400" progId="Equation.3">
                  <p:embed/>
                </p:oleObj>
              </mc:Choice>
              <mc:Fallback>
                <p:oleObj name="Уравнение" r:id="rId3" imgW="3581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30" y="1836121"/>
                        <a:ext cx="6770283" cy="91272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4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донести(сохранить) Активное Пространство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496" y="1752600"/>
            <a:ext cx="9108504" cy="117234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/>
              <a:t>Поняли заголовок – от точки к точке в пределах участка ППЭ</a:t>
            </a:r>
          </a:p>
          <a:p>
            <a:pPr marL="0" indent="0" algn="ctr">
              <a:buNone/>
            </a:pPr>
            <a:r>
              <a:rPr lang="ru-RU" sz="2500" i="1" dirty="0" smtClean="0">
                <a:solidFill>
                  <a:srgbClr val="FF0000"/>
                </a:solidFill>
              </a:rPr>
              <a:t>Если это химическая реакция, участок значительный – с перестройкой электронной структуры</a:t>
            </a:r>
            <a:endParaRPr lang="ru-RU" sz="2500" i="1" dirty="0">
              <a:solidFill>
                <a:srgbClr val="FF0000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555837" y="3501008"/>
            <a:ext cx="1181100" cy="2924175"/>
            <a:chOff x="1555864" y="3203957"/>
            <a:chExt cx="1181100" cy="2924175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864" y="3203957"/>
              <a:ext cx="1181100" cy="2924175"/>
            </a:xfrm>
            <a:prstGeom prst="rect">
              <a:avLst/>
            </a:prstGeom>
          </p:spPr>
        </p:pic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2020912" y="5727476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V="1">
              <a:off x="2020912" y="535123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2020912" y="500198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2170137" y="576081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2170137" y="537346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2181250" y="5013101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" name="Правая фигурная скобка 23"/>
          <p:cNvSpPr/>
          <p:nvPr/>
        </p:nvSpPr>
        <p:spPr>
          <a:xfrm>
            <a:off x="1518578" y="4402431"/>
            <a:ext cx="288032" cy="151216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907704" y="5013176"/>
            <a:ext cx="7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-МО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64440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Исходный бутадиен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04" y="396778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Symbol" panose="05050102010706020507" pitchFamily="18" charset="2"/>
              </a:rPr>
              <a:t>Почти «просто» и симметрия в помощь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6126907" y="3501007"/>
            <a:ext cx="1181100" cy="2924175"/>
            <a:chOff x="1555864" y="3203957"/>
            <a:chExt cx="1181100" cy="2924175"/>
          </a:xfrm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864" y="3203957"/>
              <a:ext cx="1181100" cy="2924175"/>
            </a:xfrm>
            <a:prstGeom prst="rect">
              <a:avLst/>
            </a:prstGeom>
          </p:spPr>
        </p:pic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2020912" y="5727476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V="1">
              <a:off x="2020912" y="535123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2020912" y="500198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V="1">
              <a:off x="2170137" y="576081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V="1">
              <a:off x="2170137" y="537346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181250" y="5013101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7" name="Правая фигурная скобка 36"/>
          <p:cNvSpPr/>
          <p:nvPr/>
        </p:nvSpPr>
        <p:spPr>
          <a:xfrm>
            <a:off x="7089648" y="4445682"/>
            <a:ext cx="288032" cy="151216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7468344" y="4429451"/>
            <a:ext cx="991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*-</a:t>
            </a:r>
            <a:r>
              <a:rPr lang="ru-RU" dirty="0">
                <a:sym typeface="Symbol" panose="05050102010706020507" pitchFamily="18" charset="2"/>
              </a:rPr>
              <a:t>МО</a:t>
            </a:r>
            <a:endParaRPr lang="ru-RU" dirty="0"/>
          </a:p>
          <a:p>
            <a:r>
              <a:rPr lang="ru-RU" dirty="0" smtClean="0">
                <a:sym typeface="Symbol" panose="05050102010706020507" pitchFamily="18" charset="2"/>
              </a:rPr>
              <a:t>*-МО</a:t>
            </a:r>
          </a:p>
          <a:p>
            <a:r>
              <a:rPr lang="ru-RU" dirty="0" smtClean="0">
                <a:sym typeface="Symbol" panose="05050102010706020507" pitchFamily="18" charset="2"/>
              </a:rPr>
              <a:t>  -</a:t>
            </a:r>
            <a:r>
              <a:rPr lang="ru-RU" dirty="0">
                <a:sym typeface="Symbol" panose="05050102010706020507" pitchFamily="18" charset="2"/>
              </a:rPr>
              <a:t>МО</a:t>
            </a:r>
            <a:endParaRPr lang="ru-RU" dirty="0"/>
          </a:p>
          <a:p>
            <a:r>
              <a:rPr lang="ru-RU" dirty="0" smtClean="0">
                <a:sym typeface="Symbol" panose="05050102010706020507" pitchFamily="18" charset="2"/>
              </a:rPr>
              <a:t>  -</a:t>
            </a:r>
            <a:r>
              <a:rPr lang="ru-RU" dirty="0">
                <a:sym typeface="Symbol" panose="05050102010706020507" pitchFamily="18" charset="2"/>
              </a:rPr>
              <a:t>МО</a:t>
            </a:r>
            <a:endParaRPr lang="ru-RU" dirty="0"/>
          </a:p>
          <a:p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652119" y="6453336"/>
            <a:ext cx="29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Конечный </a:t>
            </a:r>
            <a:r>
              <a:rPr lang="ru-RU" dirty="0" err="1" smtClean="0">
                <a:sym typeface="Symbol" panose="05050102010706020507" pitchFamily="18" charset="2"/>
              </a:rPr>
              <a:t>циклобутен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71358" y="485753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Symbol" panose="05050102010706020507" pitchFamily="18" charset="2"/>
              </a:rPr>
              <a:t>Пара </a:t>
            </a:r>
            <a:r>
              <a:rPr lang="en-US" dirty="0" smtClean="0">
                <a:sym typeface="Symbol" panose="05050102010706020507" pitchFamily="18" charset="2"/>
              </a:rPr>
              <a:t>-</a:t>
            </a:r>
            <a:r>
              <a:rPr lang="ru-RU" dirty="0" smtClean="0">
                <a:sym typeface="Symbol" panose="05050102010706020507" pitchFamily="18" charset="2"/>
              </a:rPr>
              <a:t>МО вообще не выделена среди прочих</a:t>
            </a:r>
            <a:r>
              <a:rPr lang="ru-RU" dirty="0" smtClean="0">
                <a:sym typeface="Wingdings" panose="05000000000000000000" pitchFamily="2" charset="2"/>
              </a:rPr>
              <a:t>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51520" y="2916041"/>
            <a:ext cx="3740128" cy="360765"/>
          </a:xfrm>
          <a:prstGeom prst="rect">
            <a:avLst/>
          </a:prstGeom>
          <a:solidFill>
            <a:srgbClr val="2AC4FA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444208" y="1700808"/>
            <a:ext cx="2304256" cy="2664296"/>
          </a:xfrm>
          <a:prstGeom prst="rect">
            <a:avLst/>
          </a:prstGeom>
          <a:solidFill>
            <a:srgbClr val="2AC4FA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36496" cy="1476201"/>
          </a:xfrm>
        </p:spPr>
        <p:txBody>
          <a:bodyPr/>
          <a:lstStyle/>
          <a:p>
            <a:pPr algn="ctr"/>
            <a:r>
              <a:rPr lang="ru-RU" sz="3600" dirty="0" smtClean="0"/>
              <a:t>Будем решать проблемы в порядке поступления (</a:t>
            </a:r>
            <a:r>
              <a:rPr lang="en-US" sz="3600" dirty="0" smtClean="0"/>
              <a:t>means Appendix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700808"/>
            <a:ext cx="4603160" cy="2242884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/>
              <a:t>Сначала бутадиен и трудности «на словах»:</a:t>
            </a:r>
          </a:p>
          <a:p>
            <a:pPr marL="0" indent="0" algn="ctr">
              <a:buNone/>
            </a:pPr>
            <a:r>
              <a:rPr lang="ru-RU" sz="2400" dirty="0" smtClean="0"/>
              <a:t>Такие МО только в минимальном базисе</a:t>
            </a:r>
            <a:r>
              <a:rPr lang="ru-RU" sz="2400" dirty="0" smtClean="0">
                <a:sym typeface="Wingdings" panose="05000000000000000000" pitchFamily="2" charset="2"/>
              </a:rPr>
              <a:t>, а кто будет считать задачу в минимальном базисе?!</a:t>
            </a:r>
            <a:endParaRPr lang="ru-RU" sz="24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4058" y="4002453"/>
            <a:ext cx="4752528" cy="886697"/>
          </a:xfrm>
          <a:solidFill>
            <a:srgbClr val="2AC4FA"/>
          </a:solidFill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Ок</a:t>
            </a:r>
            <a:r>
              <a:rPr lang="ru-RU" sz="2400" dirty="0" smtClean="0">
                <a:solidFill>
                  <a:srgbClr val="FF0000"/>
                </a:solidFill>
              </a:rPr>
              <a:t>, какие проблемы в </a:t>
            </a:r>
            <a:r>
              <a:rPr lang="ru-RU" sz="2400" b="1" u="sng" dirty="0" err="1" smtClean="0">
                <a:solidFill>
                  <a:srgbClr val="FF0000"/>
                </a:solidFill>
              </a:rPr>
              <a:t>неминимальном</a:t>
            </a:r>
            <a:r>
              <a:rPr lang="ru-RU" sz="2400" b="1" u="sng" dirty="0" smtClean="0">
                <a:solidFill>
                  <a:srgbClr val="FF0000"/>
                </a:solidFill>
              </a:rPr>
              <a:t> базисе?</a:t>
            </a:r>
            <a:endParaRPr lang="ru-RU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6516216" y="1713966"/>
            <a:ext cx="2173567" cy="2519719"/>
            <a:chOff x="2785127" y="1700808"/>
            <a:chExt cx="3960440" cy="503652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785127" y="5590285"/>
              <a:ext cx="3960440" cy="1147051"/>
              <a:chOff x="2166818" y="4797152"/>
              <a:chExt cx="3960440" cy="114705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276128" y="5373216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2166818" y="4797152"/>
                <a:ext cx="3960440" cy="1147051"/>
                <a:chOff x="2166818" y="4797152"/>
                <a:chExt cx="3960440" cy="1147051"/>
              </a:xfrm>
            </p:grpSpPr>
            <p:sp>
              <p:nvSpPr>
                <p:cNvPr id="10" name="Овал 9"/>
                <p:cNvSpPr/>
                <p:nvPr/>
              </p:nvSpPr>
              <p:spPr>
                <a:xfrm>
                  <a:off x="2166818" y="5368139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2166818" y="4797152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Овал 11"/>
                <p:cNvSpPr/>
                <p:nvPr/>
              </p:nvSpPr>
              <p:spPr>
                <a:xfrm>
                  <a:off x="3345527" y="5368139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3345527" y="4797152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4616477" y="5368139"/>
                  <a:ext cx="237626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Овал 14"/>
                <p:cNvSpPr/>
                <p:nvPr/>
              </p:nvSpPr>
              <p:spPr>
                <a:xfrm>
                  <a:off x="4616477" y="4797152"/>
                  <a:ext cx="237626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Овал 15"/>
                <p:cNvSpPr/>
                <p:nvPr/>
              </p:nvSpPr>
              <p:spPr>
                <a:xfrm>
                  <a:off x="5911234" y="5368139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5911234" y="4797152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8" name="Группа 17"/>
            <p:cNvGrpSpPr/>
            <p:nvPr/>
          </p:nvGrpSpPr>
          <p:grpSpPr>
            <a:xfrm>
              <a:off x="2788318" y="4287768"/>
              <a:ext cx="3914160" cy="1158500"/>
              <a:chOff x="2788318" y="4287768"/>
              <a:chExt cx="3914160" cy="1158500"/>
            </a:xfrm>
          </p:grpSpPr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2894437" y="4870205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Группа 19"/>
              <p:cNvGrpSpPr/>
              <p:nvPr/>
            </p:nvGrpSpPr>
            <p:grpSpPr>
              <a:xfrm>
                <a:off x="2788318" y="4294141"/>
                <a:ext cx="216024" cy="1147051"/>
                <a:chOff x="2170009" y="3789040"/>
                <a:chExt cx="216024" cy="1147051"/>
              </a:xfrm>
            </p:grpSpPr>
            <p:sp>
              <p:nvSpPr>
                <p:cNvPr id="29" name="Овал 28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1" name="Группа 20"/>
              <p:cNvGrpSpPr/>
              <p:nvPr/>
            </p:nvGrpSpPr>
            <p:grpSpPr>
              <a:xfrm rot="10800000">
                <a:off x="5256388" y="4291602"/>
                <a:ext cx="216024" cy="1147051"/>
                <a:chOff x="1664060" y="2823408"/>
                <a:chExt cx="216024" cy="1147051"/>
              </a:xfrm>
            </p:grpSpPr>
            <p:sp>
              <p:nvSpPr>
                <p:cNvPr id="27" name="Овал 26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 rot="10800000">
                <a:off x="6486454" y="4299217"/>
                <a:ext cx="216024" cy="1147051"/>
                <a:chOff x="1664060" y="2823408"/>
                <a:chExt cx="216024" cy="1147051"/>
              </a:xfrm>
            </p:grpSpPr>
            <p:sp>
              <p:nvSpPr>
                <p:cNvPr id="25" name="Овал 24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3" name="Овал 22"/>
              <p:cNvSpPr/>
              <p:nvPr/>
            </p:nvSpPr>
            <p:spPr>
              <a:xfrm>
                <a:off x="3966173" y="485875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3966173" y="428776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814045" y="2925989"/>
              <a:ext cx="3897141" cy="1154666"/>
              <a:chOff x="2814045" y="2925989"/>
              <a:chExt cx="3897141" cy="1154666"/>
            </a:xfrm>
          </p:grpSpPr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2894437" y="3502053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>
              <a:xfrm>
                <a:off x="2814045" y="2925989"/>
                <a:ext cx="216024" cy="1147051"/>
                <a:chOff x="2170009" y="3789040"/>
                <a:chExt cx="216024" cy="1147051"/>
              </a:xfrm>
            </p:grpSpPr>
            <p:sp>
              <p:nvSpPr>
                <p:cNvPr id="43" name="Овал 42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Овал 43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>
                <a:off x="6495162" y="2925989"/>
                <a:ext cx="216024" cy="1147051"/>
                <a:chOff x="2170009" y="3789040"/>
                <a:chExt cx="216024" cy="1147051"/>
              </a:xfrm>
            </p:grpSpPr>
            <p:sp>
              <p:nvSpPr>
                <p:cNvPr id="41" name="Овал 40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Овал 41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" name="Группа 34"/>
              <p:cNvGrpSpPr/>
              <p:nvPr/>
            </p:nvGrpSpPr>
            <p:grpSpPr>
              <a:xfrm rot="10800000">
                <a:off x="3966174" y="2925989"/>
                <a:ext cx="216024" cy="1147051"/>
                <a:chOff x="1664060" y="2823408"/>
                <a:chExt cx="216024" cy="1147051"/>
              </a:xfrm>
            </p:grpSpPr>
            <p:sp>
              <p:nvSpPr>
                <p:cNvPr id="39" name="Овал 38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Овал 39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 rot="10800000">
                <a:off x="5239785" y="2933604"/>
                <a:ext cx="216024" cy="1147051"/>
                <a:chOff x="1664060" y="2823408"/>
                <a:chExt cx="216024" cy="1147051"/>
              </a:xfrm>
            </p:grpSpPr>
            <p:sp>
              <p:nvSpPr>
                <p:cNvPr id="37" name="Овал 36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5" name="Группа 44"/>
            <p:cNvGrpSpPr/>
            <p:nvPr/>
          </p:nvGrpSpPr>
          <p:grpSpPr>
            <a:xfrm>
              <a:off x="2843808" y="1700808"/>
              <a:ext cx="3888432" cy="1152128"/>
              <a:chOff x="2843808" y="1700808"/>
              <a:chExt cx="3888432" cy="1152128"/>
            </a:xfrm>
          </p:grpSpPr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2922057" y="2276872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>
              <a:xfrm>
                <a:off x="2843808" y="1705885"/>
                <a:ext cx="216024" cy="1147051"/>
                <a:chOff x="2170009" y="3789040"/>
                <a:chExt cx="216024" cy="1147051"/>
              </a:xfrm>
            </p:grpSpPr>
            <p:sp>
              <p:nvSpPr>
                <p:cNvPr id="57" name="Овал 56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Овал 57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" name="Группа 47"/>
              <p:cNvGrpSpPr/>
              <p:nvPr/>
            </p:nvGrpSpPr>
            <p:grpSpPr>
              <a:xfrm>
                <a:off x="5237490" y="1700808"/>
                <a:ext cx="216024" cy="1147051"/>
                <a:chOff x="2170009" y="3789040"/>
                <a:chExt cx="216024" cy="1147051"/>
              </a:xfrm>
            </p:grpSpPr>
            <p:sp>
              <p:nvSpPr>
                <p:cNvPr id="55" name="Овал 54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9" name="Группа 48"/>
              <p:cNvGrpSpPr/>
              <p:nvPr/>
            </p:nvGrpSpPr>
            <p:grpSpPr>
              <a:xfrm rot="10800000">
                <a:off x="3958764" y="1700808"/>
                <a:ext cx="216024" cy="1147051"/>
                <a:chOff x="1664060" y="2823408"/>
                <a:chExt cx="216024" cy="1147051"/>
              </a:xfrm>
            </p:grpSpPr>
            <p:sp>
              <p:nvSpPr>
                <p:cNvPr id="53" name="Овал 52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Овал 53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0" name="Группа 49"/>
              <p:cNvGrpSpPr/>
              <p:nvPr/>
            </p:nvGrpSpPr>
            <p:grpSpPr>
              <a:xfrm rot="10800000">
                <a:off x="6516216" y="1700808"/>
                <a:ext cx="216024" cy="1147051"/>
                <a:chOff x="1664060" y="2823408"/>
                <a:chExt cx="216024" cy="1147051"/>
              </a:xfrm>
            </p:grpSpPr>
            <p:sp>
              <p:nvSpPr>
                <p:cNvPr id="51" name="Овал 50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Овал 51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sp>
        <p:nvSpPr>
          <p:cNvPr id="61" name="Объект 3"/>
          <p:cNvSpPr txBox="1">
            <a:spLocks/>
          </p:cNvSpPr>
          <p:nvPr/>
        </p:nvSpPr>
        <p:spPr bwMode="auto">
          <a:xfrm>
            <a:off x="0" y="5105474"/>
            <a:ext cx="9144000" cy="1491878"/>
          </a:xfrm>
          <a:prstGeom prst="rect">
            <a:avLst/>
          </a:prstGeom>
          <a:solidFill>
            <a:srgbClr val="2AC4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Например, </a:t>
            </a:r>
            <a:r>
              <a:rPr lang="ru-RU" sz="2400" dirty="0" smtClean="0"/>
              <a:t>вакантные </a:t>
            </a:r>
            <a:r>
              <a:rPr lang="ru-RU" sz="2400" dirty="0"/>
              <a:t>МО(</a:t>
            </a:r>
            <a:r>
              <a:rPr lang="en-US" sz="2400" dirty="0"/>
              <a:t>RHF</a:t>
            </a:r>
            <a:r>
              <a:rPr lang="ru-RU" sz="2400" dirty="0" smtClean="0"/>
              <a:t>) часто  </a:t>
            </a:r>
            <a:r>
              <a:rPr lang="ru-RU" sz="2400" dirty="0" err="1" smtClean="0"/>
              <a:t>Ридберговы</a:t>
            </a:r>
            <a:r>
              <a:rPr lang="ru-RU" sz="2400" dirty="0" smtClean="0"/>
              <a:t>, описывают удаление электрона на бесконечность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2400" dirty="0" smtClean="0"/>
              <a:t>(имеют другое распределение и нарушен порядок МО)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24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Хорошо, а когда заместители Итак, смотрим исходные МО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3176" y="1567137"/>
            <a:ext cx="8028186" cy="720080"/>
          </a:xfrm>
        </p:spPr>
        <p:txBody>
          <a:bodyPr/>
          <a:lstStyle/>
          <a:p>
            <a:r>
              <a:rPr lang="ru-RU" dirty="0" smtClean="0"/>
              <a:t>Сколько там МО занятых </a:t>
            </a:r>
            <a:r>
              <a:rPr lang="ru-RU" dirty="0" smtClean="0">
                <a:solidFill>
                  <a:srgbClr val="FF0000"/>
                </a:solidFill>
              </a:rPr>
              <a:t>– да, 15.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30262"/>
            <a:ext cx="3024336" cy="19013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35696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№14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248"/>
            <a:ext cx="809625" cy="361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2514739"/>
            <a:ext cx="2989213" cy="163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67744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№15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49" y="3068960"/>
            <a:ext cx="809625" cy="361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51920" y="495046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Есть такая партия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07904" y="292494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 такая есть</a:t>
            </a:r>
            <a:endParaRPr lang="ru-RU" sz="16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858139"/>
            <a:ext cx="2056464" cy="12624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40152" y="49962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№16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312" y="5465985"/>
            <a:ext cx="790575" cy="39052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875" y="3473437"/>
            <a:ext cx="2098874" cy="11932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2552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342055" y="5763418"/>
            <a:ext cx="126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ОК! </a:t>
            </a:r>
            <a:r>
              <a:rPr lang="en-US" sz="1600" dirty="0" smtClean="0"/>
              <a:t>LUMO</a:t>
            </a:r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369748" y="4335138"/>
            <a:ext cx="170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Ой! Не наша</a:t>
            </a:r>
            <a:r>
              <a:rPr lang="ru-RU" sz="1600" dirty="0" smtClean="0">
                <a:sym typeface="Wingdings" panose="05000000000000000000" pitchFamily="2" charset="2"/>
              </a:rPr>
              <a:t>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320" y="3916288"/>
            <a:ext cx="781050" cy="304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56825" y="24972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№18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417612" y="2843878"/>
            <a:ext cx="196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Опять не наша</a:t>
            </a:r>
            <a:endParaRPr lang="ru-RU" sz="1600" dirty="0" smtClean="0">
              <a:sym typeface="Wingdings" panose="05000000000000000000" pitchFamily="2" charset="2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957" y="2118886"/>
            <a:ext cx="2071179" cy="13240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84168" y="21955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</a:t>
            </a:r>
            <a:r>
              <a:rPr lang="ru-RU" dirty="0"/>
              <a:t>9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69" y="2432973"/>
            <a:ext cx="790575" cy="3905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80312" y="2730406"/>
            <a:ext cx="164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ОК! Нашлась</a:t>
            </a:r>
            <a:r>
              <a:rPr lang="ru-RU" sz="1600" dirty="0" smtClean="0">
                <a:sym typeface="Wingdings" panose="05000000000000000000" pitchFamily="2" charset="2"/>
              </a:rPr>
              <a:t>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55444" y="6381328"/>
            <a:ext cx="76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Порядок МО для </a:t>
            </a:r>
            <a:r>
              <a:rPr lang="en-US" dirty="0" smtClean="0"/>
              <a:t>CASSCF </a:t>
            </a:r>
            <a:r>
              <a:rPr lang="en-US" dirty="0" smtClean="0">
                <a:solidFill>
                  <a:srgbClr val="FF0000"/>
                </a:solidFill>
              </a:rPr>
              <a:t>14,15,16,19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u="sng" dirty="0" smtClean="0"/>
              <a:t>Вот </a:t>
            </a:r>
            <a:r>
              <a:rPr lang="en-US" b="1" u="sng" dirty="0" smtClean="0"/>
              <a:t>CAS </a:t>
            </a:r>
            <a:r>
              <a:rPr lang="ru-RU" b="1" u="sng" dirty="0" smtClean="0"/>
              <a:t>и собрали!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8013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Инструкции </a:t>
            </a:r>
            <a:r>
              <a:rPr lang="en-US" dirty="0" smtClean="0"/>
              <a:t>input-a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305675" cy="647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" y="4509120"/>
            <a:ext cx="7515225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0826" y="404235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 и, разумеется, сами </a:t>
            </a:r>
            <a:r>
              <a:rPr lang="ru-RU" dirty="0" err="1" smtClean="0"/>
              <a:t>орбитали</a:t>
            </a:r>
            <a:r>
              <a:rPr lang="ru-RU" dirty="0" smtClean="0"/>
              <a:t> </a:t>
            </a:r>
            <a:r>
              <a:rPr lang="en-US" dirty="0" smtClean="0"/>
              <a:t>$VEC … $END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9044" y="2890494"/>
            <a:ext cx="68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умолчанию </a:t>
            </a:r>
            <a:r>
              <a:rPr lang="en-US" dirty="0" err="1" smtClean="0"/>
              <a:t>iorder</a:t>
            </a:r>
            <a:r>
              <a:rPr lang="en-US" dirty="0" smtClean="0"/>
              <a:t>(1)=1, </a:t>
            </a:r>
            <a:r>
              <a:rPr lang="en-US" dirty="0" err="1" smtClean="0"/>
              <a:t>iorder</a:t>
            </a:r>
            <a:r>
              <a:rPr lang="en-US" dirty="0" smtClean="0"/>
              <a:t>(2)=2 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др. </a:t>
            </a:r>
          </a:p>
          <a:p>
            <a:r>
              <a:rPr lang="ru-RU" dirty="0" smtClean="0"/>
              <a:t>Нумерацию надо менять с 17(!) МО, 16-я еще на месте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5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8137</TotalTime>
  <Words>726</Words>
  <Application>Microsoft Office PowerPoint</Application>
  <PresentationFormat>Экран (4:3)</PresentationFormat>
  <Paragraphs>136</Paragraphs>
  <Slides>19</Slides>
  <Notes>0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Symbol</vt:lpstr>
      <vt:lpstr>Verdana</vt:lpstr>
      <vt:lpstr>Wingdings</vt:lpstr>
      <vt:lpstr>Профиль</vt:lpstr>
      <vt:lpstr>Уравнение</vt:lpstr>
      <vt:lpstr>Аппендикс</vt:lpstr>
      <vt:lpstr>Пусть CASSCF – это хорошо</vt:lpstr>
      <vt:lpstr>CASSCF: что это такое? </vt:lpstr>
      <vt:lpstr>MCSCF versus CI</vt:lpstr>
      <vt:lpstr>Инвариантность CASSCF  в пределах Активного Пространства</vt:lpstr>
      <vt:lpstr>Как донести(сохранить) Активное Пространство</vt:lpstr>
      <vt:lpstr>Будем решать проблемы в порядке поступления (means Appendix)</vt:lpstr>
      <vt:lpstr>Хорошо, а когда заместители Итак, смотрим исходные МО</vt:lpstr>
      <vt:lpstr>Инструкции input-a</vt:lpstr>
      <vt:lpstr>Посмотрим CASSCF(in ChemCraft)</vt:lpstr>
      <vt:lpstr>Презентация PowerPoint</vt:lpstr>
      <vt:lpstr>Смотрю натуральные МО</vt:lpstr>
      <vt:lpstr>Расскажу, что такое натуральные обитали…</vt:lpstr>
      <vt:lpstr>Матрица(оператор) плотности</vt:lpstr>
      <vt:lpstr>Матрица плотности в методе ХФ</vt:lpstr>
      <vt:lpstr>Матрица плотности для КВ</vt:lpstr>
      <vt:lpstr>GUGA и ALDET – что лучше</vt:lpstr>
      <vt:lpstr>Так как это делать в CASSCF?</vt:lpstr>
      <vt:lpstr>…\\\C4H6-cyclization-C2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306</cp:revision>
  <dcterms:created xsi:type="dcterms:W3CDTF">2012-05-17T07:28:31Z</dcterms:created>
  <dcterms:modified xsi:type="dcterms:W3CDTF">2021-11-08T13:46:11Z</dcterms:modified>
</cp:coreProperties>
</file>