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sldIdLst>
    <p:sldId id="329" r:id="rId2"/>
    <p:sldId id="407" r:id="rId3"/>
    <p:sldId id="408" r:id="rId4"/>
    <p:sldId id="428" r:id="rId5"/>
    <p:sldId id="429" r:id="rId6"/>
    <p:sldId id="430" r:id="rId7"/>
    <p:sldId id="431" r:id="rId8"/>
    <p:sldId id="432" r:id="rId9"/>
    <p:sldId id="434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25" r:id="rId22"/>
    <p:sldId id="447" r:id="rId23"/>
    <p:sldId id="451" r:id="rId24"/>
    <p:sldId id="452" r:id="rId25"/>
    <p:sldId id="456" r:id="rId26"/>
    <p:sldId id="453" r:id="rId27"/>
    <p:sldId id="457" r:id="rId28"/>
    <p:sldId id="454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75" r:id="rId47"/>
    <p:sldId id="476" r:id="rId48"/>
    <p:sldId id="477" r:id="rId49"/>
    <p:sldId id="478" r:id="rId5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8FC"/>
    <a:srgbClr val="2AC4FA"/>
    <a:srgbClr val="022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3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E376EA-D7E1-4194-A0E7-F90CD898B1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BFC7-61C6-40E3-A708-3B0E2D9197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96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7214B-B4EE-4FA8-9FB9-148A49FBD7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0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972F5-CF1D-4EA2-B398-A5C44C1963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7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34730-A472-493C-A061-2B5446667C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66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09DE0-0AB7-4514-A5F9-5C7B7FD0A2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5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4B31C-4F12-41D5-9841-6447EC49B5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6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87FBD-7A45-4A69-8F2B-7E96C8FEF7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A982F-6DBE-491E-9ACA-441DAF04EB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6A33-282E-4320-990A-9D97CBE259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8A8D-D7C0-4108-8220-433805B183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18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8C127-3FEE-4A5D-9DFB-C4307B41F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24C95-A930-464F-98F5-C625A4436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5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A7A1-9866-475D-93A6-2DDAB48CBF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6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7183D-368F-4FA2-82FD-8EEB4AF01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0635BF-3B89-45B9-B0E0-1574CBD56C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png"/><Relationship Id="rId4" Type="http://schemas.openxmlformats.org/officeDocument/2006/relationships/image" Target="../media/image12.wmf"/><Relationship Id="rId9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2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0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30.png"/><Relationship Id="rId7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0.png"/><Relationship Id="rId10" Type="http://schemas.openxmlformats.org/officeDocument/2006/relationships/image" Target="../media/image380.png"/><Relationship Id="rId9" Type="http://schemas.openxmlformats.org/officeDocument/2006/relationships/image" Target="../media/image37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png"/><Relationship Id="rId5" Type="http://schemas.openxmlformats.org/officeDocument/2006/relationships/image" Target="../media/image390.png"/><Relationship Id="rId4" Type="http://schemas.openxmlformats.org/officeDocument/2006/relationships/image" Target="../media/image12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395536" y="516730"/>
            <a:ext cx="8136904" cy="1760141"/>
          </a:xfrm>
        </p:spPr>
        <p:txBody>
          <a:bodyPr/>
          <a:lstStyle/>
          <a:p>
            <a:pPr algn="ctr"/>
            <a:r>
              <a:rPr lang="ru-RU" dirty="0" smtClean="0"/>
              <a:t>Лекция </a:t>
            </a:r>
            <a:r>
              <a:rPr lang="en-US" dirty="0" smtClean="0"/>
              <a:t>5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Поиск переходных состояний</a:t>
            </a:r>
            <a:br>
              <a:rPr lang="ru-RU" dirty="0" smtClean="0"/>
            </a:br>
            <a:r>
              <a:rPr lang="ru-RU" sz="2800" i="1" dirty="0" smtClean="0"/>
              <a:t>(продолжение)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951162" y="150018"/>
            <a:ext cx="61928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ym typeface="Symbol" panose="05050102010706020507" pitchFamily="18" charset="2"/>
              </a:rPr>
              <a:t></a:t>
            </a:r>
            <a:r>
              <a:rPr lang="en-US">
                <a:sym typeface="Symbol" panose="05050102010706020507" pitchFamily="18" charset="2"/>
              </a:rPr>
              <a:t>Ermilov A.Yu. E-mail: sanchik-u@yandex.ru</a:t>
            </a:r>
            <a:endParaRPr lang="ru-RU">
              <a:sym typeface="Symbol" panose="05050102010706020507" pitchFamily="18" charset="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24944"/>
            <a:ext cx="4905375" cy="3429000"/>
          </a:xfrm>
          <a:prstGeom prst="rect">
            <a:avLst/>
          </a:prstGeom>
        </p:spPr>
      </p:pic>
      <p:sp>
        <p:nvSpPr>
          <p:cNvPr id="6" name="7-конечная звезда 5"/>
          <p:cNvSpPr/>
          <p:nvPr/>
        </p:nvSpPr>
        <p:spPr>
          <a:xfrm>
            <a:off x="2414099" y="3528989"/>
            <a:ext cx="141680" cy="107326"/>
          </a:xfrm>
          <a:prstGeom prst="star7">
            <a:avLst/>
          </a:prstGeom>
          <a:solidFill>
            <a:srgbClr val="3A68F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99266" y="3589952"/>
            <a:ext cx="2304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23054" y="4555001"/>
            <a:ext cx="2304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2483771" y="3598011"/>
            <a:ext cx="0" cy="983117"/>
          </a:xfrm>
          <a:prstGeom prst="straightConnector1">
            <a:avLst/>
          </a:prstGeom>
          <a:ln w="952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14461" y="3948372"/>
            <a:ext cx="43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E</a:t>
            </a:r>
            <a:r>
              <a:rPr lang="en-US" i="1" baseline="-25000" dirty="0" err="1" smtClean="0"/>
              <a:t>a</a:t>
            </a:r>
            <a:endParaRPr lang="ru-RU" i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41032" y="4264317"/>
            <a:ext cx="3887397" cy="923330"/>
          </a:xfrm>
          <a:prstGeom prst="rect">
            <a:avLst/>
          </a:prstGeom>
          <a:solidFill>
            <a:srgbClr val="2AC4FA"/>
          </a:solidFill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Квази</a:t>
            </a:r>
            <a:r>
              <a:rPr lang="ru-RU" dirty="0" smtClean="0"/>
              <a:t>-Аппендикс:</a:t>
            </a:r>
          </a:p>
          <a:p>
            <a:pPr algn="ctr"/>
            <a:r>
              <a:rPr lang="ru-RU" dirty="0" smtClean="0"/>
              <a:t>Задача называется сделаем, как надо!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Главное: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74675" y="1988840"/>
            <a:ext cx="8469758" cy="1172344"/>
          </a:xfrm>
        </p:spPr>
        <p:txBody>
          <a:bodyPr/>
          <a:lstStyle/>
          <a:p>
            <a:r>
              <a:rPr lang="ru-RU" dirty="0" smtClean="0"/>
              <a:t>Мы хотим эти 4-е МО записать в </a:t>
            </a:r>
            <a:r>
              <a:rPr lang="ru-RU" b="1" i="1" dirty="0" smtClean="0"/>
              <a:t>активное пространство </a:t>
            </a:r>
            <a:r>
              <a:rPr lang="en-US" dirty="0" smtClean="0"/>
              <a:t>CASSCF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3568" y="3717032"/>
            <a:ext cx="7884170" cy="2302768"/>
          </a:xfrm>
        </p:spPr>
        <p:txBody>
          <a:bodyPr/>
          <a:lstStyle/>
          <a:p>
            <a:r>
              <a:rPr lang="ru-RU" dirty="0" smtClean="0"/>
              <a:t>Конечно, </a:t>
            </a:r>
            <a:r>
              <a:rPr lang="en-US" dirty="0" smtClean="0">
                <a:sym typeface="Symbol" panose="05050102010706020507" pitchFamily="18" charset="2"/>
              </a:rPr>
              <a:t>-</a:t>
            </a:r>
            <a:r>
              <a:rPr lang="ru-RU" dirty="0" smtClean="0">
                <a:sym typeface="Symbol" panose="05050102010706020507" pitchFamily="18" charset="2"/>
              </a:rPr>
              <a:t>МО </a:t>
            </a:r>
            <a:r>
              <a:rPr lang="ru-RU" dirty="0" err="1" smtClean="0">
                <a:sym typeface="Symbol" panose="05050102010706020507" pitchFamily="18" charset="2"/>
              </a:rPr>
              <a:t>циклобутена</a:t>
            </a:r>
            <a:r>
              <a:rPr lang="ru-RU" dirty="0" smtClean="0">
                <a:sym typeface="Symbol" panose="05050102010706020507" pitchFamily="18" charset="2"/>
              </a:rPr>
              <a:t> состоят не только из «повернутых» </a:t>
            </a:r>
            <a:r>
              <a:rPr lang="en-US" i="1" dirty="0" err="1" smtClean="0">
                <a:sym typeface="Symbol" panose="05050102010706020507" pitchFamily="18" charset="2"/>
              </a:rPr>
              <a:t>p</a:t>
            </a:r>
            <a:r>
              <a:rPr lang="en-US" i="1" baseline="-25000" dirty="0" err="1" smtClean="0">
                <a:sym typeface="Symbol" panose="05050102010706020507" pitchFamily="18" charset="2"/>
              </a:rPr>
              <a:t>z</a:t>
            </a:r>
            <a:r>
              <a:rPr lang="en-US" dirty="0" smtClean="0">
                <a:sym typeface="Symbol" panose="05050102010706020507" pitchFamily="18" charset="2"/>
              </a:rPr>
              <a:t>-AO </a:t>
            </a:r>
            <a:r>
              <a:rPr lang="ru-RU" dirty="0" smtClean="0">
                <a:sym typeface="Symbol" panose="05050102010706020507" pitchFamily="18" charset="2"/>
              </a:rPr>
              <a:t>углерода, но они с ними </a:t>
            </a:r>
            <a:r>
              <a:rPr lang="ru-RU" b="1" dirty="0" smtClean="0">
                <a:sym typeface="Symbol" panose="05050102010706020507" pitchFamily="18" charset="2"/>
              </a:rPr>
              <a:t>коррелируют</a:t>
            </a:r>
            <a:r>
              <a:rPr lang="ru-RU" dirty="0" smtClean="0">
                <a:sym typeface="Symbol" panose="05050102010706020507" pitchFamily="18" charset="2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6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4800"/>
            <a:ext cx="8964487" cy="1216025"/>
          </a:xfrm>
        </p:spPr>
        <p:txBody>
          <a:bodyPr/>
          <a:lstStyle/>
          <a:p>
            <a:r>
              <a:rPr lang="ru-RU" dirty="0" smtClean="0"/>
              <a:t>План: Корреляционная диаграмма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469758" cy="1964432"/>
          </a:xfrm>
        </p:spPr>
        <p:txBody>
          <a:bodyPr/>
          <a:lstStyle/>
          <a:p>
            <a:r>
              <a:rPr lang="ru-RU" dirty="0" smtClean="0"/>
              <a:t>Расклассифицируем эти МО реагента и продукта по группам</a:t>
            </a:r>
            <a:r>
              <a:rPr lang="en-US" dirty="0" smtClean="0"/>
              <a:t> C</a:t>
            </a:r>
            <a:r>
              <a:rPr lang="en-US" baseline="-25000" dirty="0" smtClean="0"/>
              <a:t>s</a:t>
            </a:r>
            <a:r>
              <a:rPr lang="en-US" dirty="0" smtClean="0"/>
              <a:t>(</a:t>
            </a:r>
            <a:r>
              <a:rPr lang="ru-RU" dirty="0" err="1" smtClean="0"/>
              <a:t>дисротаторный</a:t>
            </a:r>
            <a:r>
              <a:rPr lang="ru-RU" dirty="0" smtClean="0"/>
              <a:t> механизм</a:t>
            </a:r>
            <a:r>
              <a:rPr lang="en-US" dirty="0" smtClean="0"/>
              <a:t>)</a:t>
            </a:r>
            <a:r>
              <a:rPr lang="ru-RU" dirty="0" smtClean="0"/>
              <a:t> и С</a:t>
            </a:r>
            <a:r>
              <a:rPr lang="ru-RU" baseline="-25000" dirty="0" smtClean="0"/>
              <a:t>2</a:t>
            </a:r>
            <a:r>
              <a:rPr lang="ru-RU" dirty="0" smtClean="0"/>
              <a:t>(</a:t>
            </a:r>
            <a:r>
              <a:rPr lang="ru-RU" dirty="0" err="1" smtClean="0"/>
              <a:t>конротаторный</a:t>
            </a:r>
            <a:r>
              <a:rPr lang="ru-RU" dirty="0" smtClean="0"/>
              <a:t> механизм)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aseline="-25000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3568" y="3717032"/>
            <a:ext cx="7884170" cy="2302768"/>
          </a:xfrm>
        </p:spPr>
        <p:txBody>
          <a:bodyPr/>
          <a:lstStyle/>
          <a:p>
            <a:r>
              <a:rPr lang="ru-RU" dirty="0" smtClean="0"/>
              <a:t>Соединим МО одного типа симметрии линиями и </a:t>
            </a:r>
            <a:r>
              <a:rPr lang="ru-RU" dirty="0" smtClean="0">
                <a:solidFill>
                  <a:srgbClr val="FF0000"/>
                </a:solidFill>
              </a:rPr>
              <a:t>будем думать</a:t>
            </a:r>
            <a:r>
              <a:rPr lang="ru-RU" dirty="0" smtClean="0"/>
              <a:t>(применять правило </a:t>
            </a:r>
            <a:r>
              <a:rPr lang="ru-RU" dirty="0" err="1" smtClean="0"/>
              <a:t>Вудворда-Хофмана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4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640960" cy="828129"/>
          </a:xfrm>
        </p:spPr>
        <p:txBody>
          <a:bodyPr/>
          <a:lstStyle/>
          <a:p>
            <a:r>
              <a:rPr lang="ru-RU" dirty="0" smtClean="0"/>
              <a:t>МО Бутадиена (</a:t>
            </a:r>
            <a:r>
              <a:rPr lang="en-US" dirty="0"/>
              <a:t>Cs </a:t>
            </a:r>
            <a:r>
              <a:rPr lang="ru-RU" dirty="0" smtClean="0"/>
              <a:t>проще)</a:t>
            </a:r>
            <a:endParaRPr lang="ru-RU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2785127" y="5590285"/>
            <a:ext cx="3960440" cy="1147051"/>
            <a:chOff x="2166818" y="4797152"/>
            <a:chExt cx="3960440" cy="1147051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2276128" y="5373216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Группа 17"/>
            <p:cNvGrpSpPr/>
            <p:nvPr/>
          </p:nvGrpSpPr>
          <p:grpSpPr>
            <a:xfrm>
              <a:off x="2166818" y="4797152"/>
              <a:ext cx="3960440" cy="1147051"/>
              <a:chOff x="2166818" y="4797152"/>
              <a:chExt cx="3960440" cy="1147051"/>
            </a:xfrm>
          </p:grpSpPr>
          <p:sp>
            <p:nvSpPr>
              <p:cNvPr id="10" name="Овал 9"/>
              <p:cNvSpPr/>
              <p:nvPr/>
            </p:nvSpPr>
            <p:spPr>
              <a:xfrm>
                <a:off x="2166818" y="5368139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2166818" y="4797152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3345527" y="5368139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3345527" y="4797152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4616477" y="5368139"/>
                <a:ext cx="237626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14"/>
              <p:cNvSpPr/>
              <p:nvPr/>
            </p:nvSpPr>
            <p:spPr>
              <a:xfrm>
                <a:off x="4616477" y="4797152"/>
                <a:ext cx="237626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5911234" y="5368139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5911234" y="4797152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7" name="Группа 56"/>
          <p:cNvGrpSpPr/>
          <p:nvPr/>
        </p:nvGrpSpPr>
        <p:grpSpPr>
          <a:xfrm>
            <a:off x="2788318" y="4287768"/>
            <a:ext cx="3914160" cy="1158500"/>
            <a:chOff x="2788318" y="4287768"/>
            <a:chExt cx="3914160" cy="1158500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2894437" y="4870205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Группа 31"/>
            <p:cNvGrpSpPr/>
            <p:nvPr/>
          </p:nvGrpSpPr>
          <p:grpSpPr>
            <a:xfrm>
              <a:off x="2788318" y="4294141"/>
              <a:ext cx="216024" cy="1147051"/>
              <a:chOff x="2170009" y="3789040"/>
              <a:chExt cx="216024" cy="1147051"/>
            </a:xfrm>
          </p:grpSpPr>
          <p:sp>
            <p:nvSpPr>
              <p:cNvPr id="19" name="Овал 18"/>
              <p:cNvSpPr/>
              <p:nvPr/>
            </p:nvSpPr>
            <p:spPr>
              <a:xfrm>
                <a:off x="2170009" y="4360027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2170009" y="3789040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6" name="Группа 25"/>
            <p:cNvGrpSpPr/>
            <p:nvPr/>
          </p:nvGrpSpPr>
          <p:grpSpPr>
            <a:xfrm rot="10800000">
              <a:off x="5256388" y="4291602"/>
              <a:ext cx="216024" cy="1147051"/>
              <a:chOff x="1664060" y="2823408"/>
              <a:chExt cx="216024" cy="1147051"/>
            </a:xfrm>
          </p:grpSpPr>
          <p:sp>
            <p:nvSpPr>
              <p:cNvPr id="24" name="Овал 23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Овал 24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 rot="10800000">
              <a:off x="6486454" y="4299217"/>
              <a:ext cx="216024" cy="1147051"/>
              <a:chOff x="1664060" y="2823408"/>
              <a:chExt cx="216024" cy="1147051"/>
            </a:xfrm>
          </p:grpSpPr>
          <p:sp>
            <p:nvSpPr>
              <p:cNvPr id="28" name="Овал 27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Овал 28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Овал 29"/>
            <p:cNvSpPr/>
            <p:nvPr/>
          </p:nvSpPr>
          <p:spPr>
            <a:xfrm>
              <a:off x="3966173" y="4858755"/>
              <a:ext cx="21602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3966173" y="4287768"/>
              <a:ext cx="216024" cy="5760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2814045" y="2925989"/>
            <a:ext cx="3897141" cy="1154666"/>
            <a:chOff x="2814045" y="2925989"/>
            <a:chExt cx="3897141" cy="1154666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2894437" y="3502053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Группа 32"/>
            <p:cNvGrpSpPr/>
            <p:nvPr/>
          </p:nvGrpSpPr>
          <p:grpSpPr>
            <a:xfrm>
              <a:off x="2814045" y="2925989"/>
              <a:ext cx="216024" cy="1147051"/>
              <a:chOff x="2170009" y="3789040"/>
              <a:chExt cx="216024" cy="1147051"/>
            </a:xfrm>
          </p:grpSpPr>
          <p:sp>
            <p:nvSpPr>
              <p:cNvPr id="34" name="Овал 33"/>
              <p:cNvSpPr/>
              <p:nvPr/>
            </p:nvSpPr>
            <p:spPr>
              <a:xfrm>
                <a:off x="2170009" y="4360027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170009" y="3789040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6" name="Группа 35"/>
            <p:cNvGrpSpPr/>
            <p:nvPr/>
          </p:nvGrpSpPr>
          <p:grpSpPr>
            <a:xfrm>
              <a:off x="6495162" y="2925989"/>
              <a:ext cx="216024" cy="1147051"/>
              <a:chOff x="2170009" y="3789040"/>
              <a:chExt cx="216024" cy="1147051"/>
            </a:xfrm>
          </p:grpSpPr>
          <p:sp>
            <p:nvSpPr>
              <p:cNvPr id="37" name="Овал 36"/>
              <p:cNvSpPr/>
              <p:nvPr/>
            </p:nvSpPr>
            <p:spPr>
              <a:xfrm>
                <a:off x="2170009" y="4360027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2170009" y="3789040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9" name="Группа 38"/>
            <p:cNvGrpSpPr/>
            <p:nvPr/>
          </p:nvGrpSpPr>
          <p:grpSpPr>
            <a:xfrm rot="10800000">
              <a:off x="3966174" y="2925989"/>
              <a:ext cx="216024" cy="1147051"/>
              <a:chOff x="1664060" y="2823408"/>
              <a:chExt cx="216024" cy="1147051"/>
            </a:xfrm>
          </p:grpSpPr>
          <p:sp>
            <p:nvSpPr>
              <p:cNvPr id="40" name="Овал 39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Овал 40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2" name="Группа 41"/>
            <p:cNvGrpSpPr/>
            <p:nvPr/>
          </p:nvGrpSpPr>
          <p:grpSpPr>
            <a:xfrm rot="10800000">
              <a:off x="5239785" y="2933604"/>
              <a:ext cx="216024" cy="1147051"/>
              <a:chOff x="1664060" y="2823408"/>
              <a:chExt cx="216024" cy="1147051"/>
            </a:xfrm>
          </p:grpSpPr>
          <p:sp>
            <p:nvSpPr>
              <p:cNvPr id="43" name="Овал 42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Овал 43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76" name="Группа 75"/>
          <p:cNvGrpSpPr/>
          <p:nvPr/>
        </p:nvGrpSpPr>
        <p:grpSpPr>
          <a:xfrm>
            <a:off x="2814045" y="5752440"/>
            <a:ext cx="3897141" cy="253722"/>
            <a:chOff x="2814045" y="5752440"/>
            <a:chExt cx="3897141" cy="253722"/>
          </a:xfrm>
        </p:grpSpPr>
        <p:sp>
          <p:nvSpPr>
            <p:cNvPr id="60" name="Плюс 59"/>
            <p:cNvSpPr/>
            <p:nvPr/>
          </p:nvSpPr>
          <p:spPr>
            <a:xfrm>
              <a:off x="6567170" y="5757223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люс 60"/>
            <p:cNvSpPr/>
            <p:nvPr/>
          </p:nvSpPr>
          <p:spPr>
            <a:xfrm>
              <a:off x="5271245" y="5760150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люс 61"/>
            <p:cNvSpPr/>
            <p:nvPr/>
          </p:nvSpPr>
          <p:spPr>
            <a:xfrm>
              <a:off x="2814045" y="5790138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люс 62"/>
            <p:cNvSpPr/>
            <p:nvPr/>
          </p:nvSpPr>
          <p:spPr>
            <a:xfrm>
              <a:off x="4002177" y="5752440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5" name="Плюс 64"/>
          <p:cNvSpPr/>
          <p:nvPr/>
        </p:nvSpPr>
        <p:spPr>
          <a:xfrm>
            <a:off x="4002177" y="4446570"/>
            <a:ext cx="144016" cy="216024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/>
          <p:cNvGrpSpPr/>
          <p:nvPr/>
        </p:nvGrpSpPr>
        <p:grpSpPr>
          <a:xfrm>
            <a:off x="2821456" y="4438994"/>
            <a:ext cx="3841092" cy="301188"/>
            <a:chOff x="2821456" y="4438994"/>
            <a:chExt cx="3841092" cy="301188"/>
          </a:xfrm>
        </p:grpSpPr>
        <p:sp>
          <p:nvSpPr>
            <p:cNvPr id="64" name="Плюс 63"/>
            <p:cNvSpPr/>
            <p:nvPr/>
          </p:nvSpPr>
          <p:spPr>
            <a:xfrm>
              <a:off x="2821456" y="4446570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Минус 69"/>
            <p:cNvSpPr/>
            <p:nvPr/>
          </p:nvSpPr>
          <p:spPr>
            <a:xfrm>
              <a:off x="5292392" y="4438994"/>
              <a:ext cx="144016" cy="252824"/>
            </a:xfrm>
            <a:prstGeom prst="mathMinu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Минус 70"/>
            <p:cNvSpPr/>
            <p:nvPr/>
          </p:nvSpPr>
          <p:spPr>
            <a:xfrm>
              <a:off x="6518532" y="4487358"/>
              <a:ext cx="144016" cy="252824"/>
            </a:xfrm>
            <a:prstGeom prst="mathMinu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2836579" y="3083716"/>
            <a:ext cx="3845661" cy="268754"/>
            <a:chOff x="2836579" y="3083716"/>
            <a:chExt cx="3845661" cy="268754"/>
          </a:xfrm>
        </p:grpSpPr>
        <p:sp>
          <p:nvSpPr>
            <p:cNvPr id="67" name="Плюс 66"/>
            <p:cNvSpPr/>
            <p:nvPr/>
          </p:nvSpPr>
          <p:spPr>
            <a:xfrm>
              <a:off x="6538224" y="3083716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8" name="Группа 77"/>
            <p:cNvGrpSpPr/>
            <p:nvPr/>
          </p:nvGrpSpPr>
          <p:grpSpPr>
            <a:xfrm>
              <a:off x="2836579" y="3091751"/>
              <a:ext cx="2577873" cy="260719"/>
              <a:chOff x="2836579" y="3091751"/>
              <a:chExt cx="2577873" cy="260719"/>
            </a:xfrm>
          </p:grpSpPr>
          <p:sp>
            <p:nvSpPr>
              <p:cNvPr id="66" name="Плюс 65"/>
              <p:cNvSpPr/>
              <p:nvPr/>
            </p:nvSpPr>
            <p:spPr>
              <a:xfrm>
                <a:off x="2836579" y="3100932"/>
                <a:ext cx="144016" cy="216024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" name="Минус 71"/>
              <p:cNvSpPr/>
              <p:nvPr/>
            </p:nvSpPr>
            <p:spPr>
              <a:xfrm>
                <a:off x="3993061" y="3099646"/>
                <a:ext cx="144016" cy="252824"/>
              </a:xfrm>
              <a:prstGeom prst="mathMinu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" name="Минус 73"/>
              <p:cNvSpPr/>
              <p:nvPr/>
            </p:nvSpPr>
            <p:spPr>
              <a:xfrm>
                <a:off x="5270436" y="3091751"/>
                <a:ext cx="144016" cy="252824"/>
              </a:xfrm>
              <a:prstGeom prst="mathMinu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9" name="Группа 58"/>
          <p:cNvGrpSpPr/>
          <p:nvPr/>
        </p:nvGrpSpPr>
        <p:grpSpPr>
          <a:xfrm>
            <a:off x="2843808" y="1700808"/>
            <a:ext cx="3888432" cy="1152128"/>
            <a:chOff x="2843808" y="1700808"/>
            <a:chExt cx="3888432" cy="1152128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>
              <a:off x="2922057" y="2276872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Группа 44"/>
            <p:cNvGrpSpPr/>
            <p:nvPr/>
          </p:nvGrpSpPr>
          <p:grpSpPr>
            <a:xfrm>
              <a:off x="2843808" y="1705885"/>
              <a:ext cx="216024" cy="1147051"/>
              <a:chOff x="2170009" y="3789040"/>
              <a:chExt cx="216024" cy="1147051"/>
            </a:xfrm>
          </p:grpSpPr>
          <p:sp>
            <p:nvSpPr>
              <p:cNvPr id="46" name="Овал 45"/>
              <p:cNvSpPr/>
              <p:nvPr/>
            </p:nvSpPr>
            <p:spPr>
              <a:xfrm>
                <a:off x="2170009" y="4360027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2170009" y="3789040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8" name="Группа 47"/>
            <p:cNvGrpSpPr/>
            <p:nvPr/>
          </p:nvGrpSpPr>
          <p:grpSpPr>
            <a:xfrm>
              <a:off x="5237490" y="1700808"/>
              <a:ext cx="216024" cy="1147051"/>
              <a:chOff x="2170009" y="3789040"/>
              <a:chExt cx="216024" cy="1147051"/>
            </a:xfrm>
          </p:grpSpPr>
          <p:sp>
            <p:nvSpPr>
              <p:cNvPr id="49" name="Овал 48"/>
              <p:cNvSpPr/>
              <p:nvPr/>
            </p:nvSpPr>
            <p:spPr>
              <a:xfrm>
                <a:off x="2170009" y="4360027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2170009" y="3789040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1" name="Группа 50"/>
            <p:cNvGrpSpPr/>
            <p:nvPr/>
          </p:nvGrpSpPr>
          <p:grpSpPr>
            <a:xfrm rot="10800000">
              <a:off x="3958764" y="1700808"/>
              <a:ext cx="216024" cy="1147051"/>
              <a:chOff x="1664060" y="2823408"/>
              <a:chExt cx="216024" cy="1147051"/>
            </a:xfrm>
          </p:grpSpPr>
          <p:sp>
            <p:nvSpPr>
              <p:cNvPr id="52" name="Овал 51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Овал 52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4" name="Группа 53"/>
            <p:cNvGrpSpPr/>
            <p:nvPr/>
          </p:nvGrpSpPr>
          <p:grpSpPr>
            <a:xfrm rot="10800000">
              <a:off x="6516216" y="1700808"/>
              <a:ext cx="216024" cy="1147051"/>
              <a:chOff x="1664060" y="2823408"/>
              <a:chExt cx="216024" cy="1147051"/>
            </a:xfrm>
          </p:grpSpPr>
          <p:sp>
            <p:nvSpPr>
              <p:cNvPr id="55" name="Овал 54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" name="Овал 55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82" name="Группа 81"/>
          <p:cNvGrpSpPr/>
          <p:nvPr/>
        </p:nvGrpSpPr>
        <p:grpSpPr>
          <a:xfrm>
            <a:off x="2879812" y="1854771"/>
            <a:ext cx="3813956" cy="256674"/>
            <a:chOff x="2879812" y="1854771"/>
            <a:chExt cx="3813956" cy="256674"/>
          </a:xfrm>
        </p:grpSpPr>
        <p:sp>
          <p:nvSpPr>
            <p:cNvPr id="68" name="Плюс 67"/>
            <p:cNvSpPr/>
            <p:nvPr/>
          </p:nvSpPr>
          <p:spPr>
            <a:xfrm>
              <a:off x="2879812" y="1854771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люс 68"/>
            <p:cNvSpPr/>
            <p:nvPr/>
          </p:nvSpPr>
          <p:spPr>
            <a:xfrm>
              <a:off x="5271245" y="1873595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Минус 72"/>
            <p:cNvSpPr/>
            <p:nvPr/>
          </p:nvSpPr>
          <p:spPr>
            <a:xfrm>
              <a:off x="3990889" y="1858621"/>
              <a:ext cx="144016" cy="252824"/>
            </a:xfrm>
            <a:prstGeom prst="mathMinu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Минус 74"/>
            <p:cNvSpPr/>
            <p:nvPr/>
          </p:nvSpPr>
          <p:spPr>
            <a:xfrm>
              <a:off x="6549752" y="1854771"/>
              <a:ext cx="144016" cy="252824"/>
            </a:xfrm>
            <a:prstGeom prst="mathMinu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7504" y="1873595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3A68FC"/>
                </a:solidFill>
              </a:rPr>
              <a:t>C</a:t>
            </a:r>
            <a:r>
              <a:rPr lang="en-US" sz="4000" baseline="-25000" dirty="0" smtClean="0">
                <a:solidFill>
                  <a:srgbClr val="3A68FC"/>
                </a:solidFill>
              </a:rPr>
              <a:t>s</a:t>
            </a:r>
            <a:endParaRPr lang="ru-RU" sz="4000" baseline="-25000" dirty="0">
              <a:solidFill>
                <a:srgbClr val="3A68FC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661426" y="1700808"/>
            <a:ext cx="0" cy="4896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87950" y="56612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07704" y="299695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7704" y="436510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07704" y="191683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9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3" grpId="0"/>
      <p:bldP spid="84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640960" cy="828129"/>
          </a:xfrm>
        </p:spPr>
        <p:txBody>
          <a:bodyPr/>
          <a:lstStyle/>
          <a:p>
            <a:r>
              <a:rPr lang="ru-RU" dirty="0" smtClean="0"/>
              <a:t>МО Бутадиена (теперь </a:t>
            </a:r>
            <a:r>
              <a:rPr lang="ru-RU" dirty="0"/>
              <a:t>С</a:t>
            </a:r>
            <a:r>
              <a:rPr lang="ru-RU" baseline="-25000" dirty="0"/>
              <a:t>2</a:t>
            </a:r>
            <a:r>
              <a:rPr lang="ru-RU" dirty="0" smtClean="0"/>
              <a:t>)</a:t>
            </a:r>
            <a:endParaRPr lang="ru-RU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2785127" y="5590285"/>
            <a:ext cx="3960440" cy="1147051"/>
            <a:chOff x="2166818" y="4797152"/>
            <a:chExt cx="3960440" cy="1147051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2276128" y="5373216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Группа 17"/>
            <p:cNvGrpSpPr/>
            <p:nvPr/>
          </p:nvGrpSpPr>
          <p:grpSpPr>
            <a:xfrm>
              <a:off x="2166818" y="4797152"/>
              <a:ext cx="3960440" cy="1147051"/>
              <a:chOff x="2166818" y="4797152"/>
              <a:chExt cx="3960440" cy="1147051"/>
            </a:xfrm>
          </p:grpSpPr>
          <p:sp>
            <p:nvSpPr>
              <p:cNvPr id="10" name="Овал 9"/>
              <p:cNvSpPr/>
              <p:nvPr/>
            </p:nvSpPr>
            <p:spPr>
              <a:xfrm>
                <a:off x="2166818" y="5368139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2166818" y="4797152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3345527" y="5368139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3345527" y="4797152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4616477" y="5368139"/>
                <a:ext cx="237626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14"/>
              <p:cNvSpPr/>
              <p:nvPr/>
            </p:nvSpPr>
            <p:spPr>
              <a:xfrm>
                <a:off x="4616477" y="4797152"/>
                <a:ext cx="237626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5911234" y="5368139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5911234" y="4797152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7" name="Группа 56"/>
          <p:cNvGrpSpPr/>
          <p:nvPr/>
        </p:nvGrpSpPr>
        <p:grpSpPr>
          <a:xfrm>
            <a:off x="2788318" y="4287768"/>
            <a:ext cx="3914160" cy="1158500"/>
            <a:chOff x="2788318" y="4287768"/>
            <a:chExt cx="3914160" cy="1158500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2894437" y="4870205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Группа 31"/>
            <p:cNvGrpSpPr/>
            <p:nvPr/>
          </p:nvGrpSpPr>
          <p:grpSpPr>
            <a:xfrm>
              <a:off x="2788318" y="4294141"/>
              <a:ext cx="216024" cy="1147051"/>
              <a:chOff x="2170009" y="3789040"/>
              <a:chExt cx="216024" cy="1147051"/>
            </a:xfrm>
          </p:grpSpPr>
          <p:sp>
            <p:nvSpPr>
              <p:cNvPr id="19" name="Овал 18"/>
              <p:cNvSpPr/>
              <p:nvPr/>
            </p:nvSpPr>
            <p:spPr>
              <a:xfrm>
                <a:off x="2170009" y="4360027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2170009" y="3789040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6" name="Группа 25"/>
            <p:cNvGrpSpPr/>
            <p:nvPr/>
          </p:nvGrpSpPr>
          <p:grpSpPr>
            <a:xfrm rot="10800000">
              <a:off x="5256388" y="4291602"/>
              <a:ext cx="216024" cy="1147051"/>
              <a:chOff x="1664060" y="2823408"/>
              <a:chExt cx="216024" cy="1147051"/>
            </a:xfrm>
          </p:grpSpPr>
          <p:sp>
            <p:nvSpPr>
              <p:cNvPr id="24" name="Овал 23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Овал 24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 rot="10800000">
              <a:off x="6486454" y="4299217"/>
              <a:ext cx="216024" cy="1147051"/>
              <a:chOff x="1664060" y="2823408"/>
              <a:chExt cx="216024" cy="1147051"/>
            </a:xfrm>
          </p:grpSpPr>
          <p:sp>
            <p:nvSpPr>
              <p:cNvPr id="28" name="Овал 27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Овал 28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Овал 29"/>
            <p:cNvSpPr/>
            <p:nvPr/>
          </p:nvSpPr>
          <p:spPr>
            <a:xfrm>
              <a:off x="3966173" y="4858755"/>
              <a:ext cx="21602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3966173" y="4287768"/>
              <a:ext cx="216024" cy="5760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2814045" y="2925989"/>
            <a:ext cx="3897141" cy="1154666"/>
            <a:chOff x="2814045" y="2925989"/>
            <a:chExt cx="3897141" cy="1154666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2894437" y="3502053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Группа 32"/>
            <p:cNvGrpSpPr/>
            <p:nvPr/>
          </p:nvGrpSpPr>
          <p:grpSpPr>
            <a:xfrm>
              <a:off x="2814045" y="2925989"/>
              <a:ext cx="216024" cy="1147051"/>
              <a:chOff x="2170009" y="3789040"/>
              <a:chExt cx="216024" cy="1147051"/>
            </a:xfrm>
          </p:grpSpPr>
          <p:sp>
            <p:nvSpPr>
              <p:cNvPr id="34" name="Овал 33"/>
              <p:cNvSpPr/>
              <p:nvPr/>
            </p:nvSpPr>
            <p:spPr>
              <a:xfrm>
                <a:off x="2170009" y="4360027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170009" y="3789040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6" name="Группа 35"/>
            <p:cNvGrpSpPr/>
            <p:nvPr/>
          </p:nvGrpSpPr>
          <p:grpSpPr>
            <a:xfrm>
              <a:off x="6495162" y="2925989"/>
              <a:ext cx="216024" cy="1147051"/>
              <a:chOff x="2170009" y="3789040"/>
              <a:chExt cx="216024" cy="1147051"/>
            </a:xfrm>
          </p:grpSpPr>
          <p:sp>
            <p:nvSpPr>
              <p:cNvPr id="37" name="Овал 36"/>
              <p:cNvSpPr/>
              <p:nvPr/>
            </p:nvSpPr>
            <p:spPr>
              <a:xfrm>
                <a:off x="2170009" y="4360027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2170009" y="3789040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9" name="Группа 38"/>
            <p:cNvGrpSpPr/>
            <p:nvPr/>
          </p:nvGrpSpPr>
          <p:grpSpPr>
            <a:xfrm rot="10800000">
              <a:off x="3966174" y="2925989"/>
              <a:ext cx="216024" cy="1147051"/>
              <a:chOff x="1664060" y="2823408"/>
              <a:chExt cx="216024" cy="1147051"/>
            </a:xfrm>
          </p:grpSpPr>
          <p:sp>
            <p:nvSpPr>
              <p:cNvPr id="40" name="Овал 39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Овал 40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2" name="Группа 41"/>
            <p:cNvGrpSpPr/>
            <p:nvPr/>
          </p:nvGrpSpPr>
          <p:grpSpPr>
            <a:xfrm rot="10800000">
              <a:off x="5239785" y="2933604"/>
              <a:ext cx="216024" cy="1147051"/>
              <a:chOff x="1664060" y="2823408"/>
              <a:chExt cx="216024" cy="1147051"/>
            </a:xfrm>
          </p:grpSpPr>
          <p:sp>
            <p:nvSpPr>
              <p:cNvPr id="43" name="Овал 42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Овал 43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76" name="Группа 75"/>
          <p:cNvGrpSpPr/>
          <p:nvPr/>
        </p:nvGrpSpPr>
        <p:grpSpPr>
          <a:xfrm>
            <a:off x="2814045" y="5752440"/>
            <a:ext cx="3897141" cy="253722"/>
            <a:chOff x="2814045" y="5752440"/>
            <a:chExt cx="3897141" cy="253722"/>
          </a:xfrm>
        </p:grpSpPr>
        <p:sp>
          <p:nvSpPr>
            <p:cNvPr id="60" name="Плюс 59"/>
            <p:cNvSpPr/>
            <p:nvPr/>
          </p:nvSpPr>
          <p:spPr>
            <a:xfrm>
              <a:off x="6567170" y="5757223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люс 60"/>
            <p:cNvSpPr/>
            <p:nvPr/>
          </p:nvSpPr>
          <p:spPr>
            <a:xfrm>
              <a:off x="5271245" y="5760150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люс 61"/>
            <p:cNvSpPr/>
            <p:nvPr/>
          </p:nvSpPr>
          <p:spPr>
            <a:xfrm>
              <a:off x="2814045" y="5790138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люс 62"/>
            <p:cNvSpPr/>
            <p:nvPr/>
          </p:nvSpPr>
          <p:spPr>
            <a:xfrm>
              <a:off x="4002177" y="5752440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5" name="Плюс 64"/>
          <p:cNvSpPr/>
          <p:nvPr/>
        </p:nvSpPr>
        <p:spPr>
          <a:xfrm>
            <a:off x="4002177" y="4446570"/>
            <a:ext cx="144016" cy="216024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/>
          <p:cNvGrpSpPr/>
          <p:nvPr/>
        </p:nvGrpSpPr>
        <p:grpSpPr>
          <a:xfrm>
            <a:off x="2821456" y="4438994"/>
            <a:ext cx="3841092" cy="301188"/>
            <a:chOff x="2821456" y="4438994"/>
            <a:chExt cx="3841092" cy="301188"/>
          </a:xfrm>
        </p:grpSpPr>
        <p:sp>
          <p:nvSpPr>
            <p:cNvPr id="64" name="Плюс 63"/>
            <p:cNvSpPr/>
            <p:nvPr/>
          </p:nvSpPr>
          <p:spPr>
            <a:xfrm>
              <a:off x="2821456" y="4446570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Минус 69"/>
            <p:cNvSpPr/>
            <p:nvPr/>
          </p:nvSpPr>
          <p:spPr>
            <a:xfrm>
              <a:off x="5292392" y="4438994"/>
              <a:ext cx="144016" cy="252824"/>
            </a:xfrm>
            <a:prstGeom prst="mathMinu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Минус 70"/>
            <p:cNvSpPr/>
            <p:nvPr/>
          </p:nvSpPr>
          <p:spPr>
            <a:xfrm>
              <a:off x="6518532" y="4487358"/>
              <a:ext cx="144016" cy="252824"/>
            </a:xfrm>
            <a:prstGeom prst="mathMinu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2836579" y="3083716"/>
            <a:ext cx="3845661" cy="268754"/>
            <a:chOff x="2836579" y="3083716"/>
            <a:chExt cx="3845661" cy="268754"/>
          </a:xfrm>
        </p:grpSpPr>
        <p:sp>
          <p:nvSpPr>
            <p:cNvPr id="67" name="Плюс 66"/>
            <p:cNvSpPr/>
            <p:nvPr/>
          </p:nvSpPr>
          <p:spPr>
            <a:xfrm>
              <a:off x="6538224" y="3083716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8" name="Группа 77"/>
            <p:cNvGrpSpPr/>
            <p:nvPr/>
          </p:nvGrpSpPr>
          <p:grpSpPr>
            <a:xfrm>
              <a:off x="2836579" y="3091751"/>
              <a:ext cx="2577873" cy="260719"/>
              <a:chOff x="2836579" y="3091751"/>
              <a:chExt cx="2577873" cy="260719"/>
            </a:xfrm>
          </p:grpSpPr>
          <p:sp>
            <p:nvSpPr>
              <p:cNvPr id="66" name="Плюс 65"/>
              <p:cNvSpPr/>
              <p:nvPr/>
            </p:nvSpPr>
            <p:spPr>
              <a:xfrm>
                <a:off x="2836579" y="3100932"/>
                <a:ext cx="144016" cy="216024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" name="Минус 71"/>
              <p:cNvSpPr/>
              <p:nvPr/>
            </p:nvSpPr>
            <p:spPr>
              <a:xfrm>
                <a:off x="3993061" y="3099646"/>
                <a:ext cx="144016" cy="252824"/>
              </a:xfrm>
              <a:prstGeom prst="mathMinu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" name="Минус 73"/>
              <p:cNvSpPr/>
              <p:nvPr/>
            </p:nvSpPr>
            <p:spPr>
              <a:xfrm>
                <a:off x="5270436" y="3091751"/>
                <a:ext cx="144016" cy="252824"/>
              </a:xfrm>
              <a:prstGeom prst="mathMinu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9" name="Группа 58"/>
          <p:cNvGrpSpPr/>
          <p:nvPr/>
        </p:nvGrpSpPr>
        <p:grpSpPr>
          <a:xfrm>
            <a:off x="2843808" y="1700808"/>
            <a:ext cx="3888432" cy="1152128"/>
            <a:chOff x="2843808" y="1700808"/>
            <a:chExt cx="3888432" cy="1152128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>
              <a:off x="2922057" y="2276872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Группа 44"/>
            <p:cNvGrpSpPr/>
            <p:nvPr/>
          </p:nvGrpSpPr>
          <p:grpSpPr>
            <a:xfrm>
              <a:off x="2843808" y="1705885"/>
              <a:ext cx="216024" cy="1147051"/>
              <a:chOff x="2170009" y="3789040"/>
              <a:chExt cx="216024" cy="1147051"/>
            </a:xfrm>
          </p:grpSpPr>
          <p:sp>
            <p:nvSpPr>
              <p:cNvPr id="46" name="Овал 45"/>
              <p:cNvSpPr/>
              <p:nvPr/>
            </p:nvSpPr>
            <p:spPr>
              <a:xfrm>
                <a:off x="2170009" y="4360027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2170009" y="3789040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8" name="Группа 47"/>
            <p:cNvGrpSpPr/>
            <p:nvPr/>
          </p:nvGrpSpPr>
          <p:grpSpPr>
            <a:xfrm>
              <a:off x="5237490" y="1700808"/>
              <a:ext cx="216024" cy="1147051"/>
              <a:chOff x="2170009" y="3789040"/>
              <a:chExt cx="216024" cy="1147051"/>
            </a:xfrm>
          </p:grpSpPr>
          <p:sp>
            <p:nvSpPr>
              <p:cNvPr id="49" name="Овал 48"/>
              <p:cNvSpPr/>
              <p:nvPr/>
            </p:nvSpPr>
            <p:spPr>
              <a:xfrm>
                <a:off x="2170009" y="4360027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2170009" y="3789040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1" name="Группа 50"/>
            <p:cNvGrpSpPr/>
            <p:nvPr/>
          </p:nvGrpSpPr>
          <p:grpSpPr>
            <a:xfrm rot="10800000">
              <a:off x="3958764" y="1700808"/>
              <a:ext cx="216024" cy="1147051"/>
              <a:chOff x="1664060" y="2823408"/>
              <a:chExt cx="216024" cy="1147051"/>
            </a:xfrm>
          </p:grpSpPr>
          <p:sp>
            <p:nvSpPr>
              <p:cNvPr id="52" name="Овал 51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Овал 52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4" name="Группа 53"/>
            <p:cNvGrpSpPr/>
            <p:nvPr/>
          </p:nvGrpSpPr>
          <p:grpSpPr>
            <a:xfrm rot="10800000">
              <a:off x="6516216" y="1700808"/>
              <a:ext cx="216024" cy="1147051"/>
              <a:chOff x="1664060" y="2823408"/>
              <a:chExt cx="216024" cy="1147051"/>
            </a:xfrm>
          </p:grpSpPr>
          <p:sp>
            <p:nvSpPr>
              <p:cNvPr id="55" name="Овал 54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" name="Овал 55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82" name="Группа 81"/>
          <p:cNvGrpSpPr/>
          <p:nvPr/>
        </p:nvGrpSpPr>
        <p:grpSpPr>
          <a:xfrm>
            <a:off x="2879812" y="1854771"/>
            <a:ext cx="3813956" cy="256674"/>
            <a:chOff x="2879812" y="1854771"/>
            <a:chExt cx="3813956" cy="256674"/>
          </a:xfrm>
        </p:grpSpPr>
        <p:sp>
          <p:nvSpPr>
            <p:cNvPr id="68" name="Плюс 67"/>
            <p:cNvSpPr/>
            <p:nvPr/>
          </p:nvSpPr>
          <p:spPr>
            <a:xfrm>
              <a:off x="2879812" y="1854771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люс 68"/>
            <p:cNvSpPr/>
            <p:nvPr/>
          </p:nvSpPr>
          <p:spPr>
            <a:xfrm>
              <a:off x="5271245" y="1873595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Минус 72"/>
            <p:cNvSpPr/>
            <p:nvPr/>
          </p:nvSpPr>
          <p:spPr>
            <a:xfrm>
              <a:off x="3990889" y="1858621"/>
              <a:ext cx="144016" cy="252824"/>
            </a:xfrm>
            <a:prstGeom prst="mathMinu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Минус 74"/>
            <p:cNvSpPr/>
            <p:nvPr/>
          </p:nvSpPr>
          <p:spPr>
            <a:xfrm>
              <a:off x="6549752" y="1854771"/>
              <a:ext cx="144016" cy="252824"/>
            </a:xfrm>
            <a:prstGeom prst="mathMinu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7504" y="1873595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3A68FC"/>
                </a:solidFill>
              </a:rPr>
              <a:t>C</a:t>
            </a:r>
            <a:r>
              <a:rPr lang="en-US" sz="4000" baseline="-25000" dirty="0" smtClean="0">
                <a:solidFill>
                  <a:srgbClr val="3A68FC"/>
                </a:solidFill>
              </a:rPr>
              <a:t>s</a:t>
            </a:r>
            <a:endParaRPr lang="ru-RU" sz="4000" baseline="-25000" dirty="0">
              <a:solidFill>
                <a:srgbClr val="3A68F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87950" y="56612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07704" y="299695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7704" y="436510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07704" y="191683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028384" y="1753652"/>
            <a:ext cx="7601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00B050"/>
                </a:solidFill>
              </a:rPr>
              <a:t>С</a:t>
            </a:r>
            <a:r>
              <a:rPr lang="ru-RU" sz="4000" baseline="-25000" dirty="0">
                <a:solidFill>
                  <a:srgbClr val="00B050"/>
                </a:solidFill>
              </a:rPr>
              <a:t>2</a:t>
            </a:r>
            <a:endParaRPr lang="ru-RU" sz="4000" dirty="0">
              <a:solidFill>
                <a:srgbClr val="00B050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4644008" y="2070795"/>
            <a:ext cx="45719" cy="4541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4644008" y="3273881"/>
            <a:ext cx="45719" cy="4541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4644008" y="4630988"/>
            <a:ext cx="45719" cy="4541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4644008" y="5946886"/>
            <a:ext cx="45719" cy="4541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7226634" y="564321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91" name="Выгнутая вверх стрелка 90"/>
          <p:cNvSpPr/>
          <p:nvPr/>
        </p:nvSpPr>
        <p:spPr>
          <a:xfrm rot="2002410">
            <a:off x="4013816" y="5685879"/>
            <a:ext cx="1683669" cy="569332"/>
          </a:xfrm>
          <a:prstGeom prst="curvedDownArrow">
            <a:avLst>
              <a:gd name="adj1" fmla="val 10031"/>
              <a:gd name="adj2" fmla="val 24749"/>
              <a:gd name="adj3" fmla="val 25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93779" y="5760150"/>
            <a:ext cx="134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«+»</a:t>
            </a:r>
            <a:r>
              <a:rPr lang="ru-RU" dirty="0" smtClean="0">
                <a:sym typeface="Symbol" panose="05050102010706020507" pitchFamily="18" charset="2"/>
              </a:rPr>
              <a:t>«-»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7236296" y="436510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64288" y="1718226"/>
            <a:ext cx="576064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64288" y="299695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7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 animBg="1"/>
      <p:bldP spid="86" grpId="0" animBg="1"/>
      <p:bldP spid="87" grpId="0" animBg="1"/>
      <p:bldP spid="88" grpId="0" animBg="1"/>
      <p:bldP spid="89" grpId="0"/>
      <p:bldP spid="91" grpId="0" animBg="1"/>
      <p:bldP spid="92" grpId="0"/>
      <p:bldP spid="93" grpId="0"/>
      <p:bldP spid="94" grpId="0"/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Теперь </a:t>
            </a:r>
            <a:r>
              <a:rPr lang="ru-RU" dirty="0" err="1" smtClean="0"/>
              <a:t>циклобутен</a:t>
            </a:r>
            <a:r>
              <a:rPr lang="ru-RU" dirty="0" smtClean="0"/>
              <a:t> (С</a:t>
            </a:r>
            <a:r>
              <a:rPr lang="en-US" baseline="-25000" dirty="0" smtClean="0"/>
              <a:t>s</a:t>
            </a:r>
            <a:r>
              <a:rPr lang="en-US" dirty="0" smtClean="0"/>
              <a:t>,</a:t>
            </a:r>
            <a:r>
              <a:rPr lang="ru-RU" dirty="0" smtClean="0"/>
              <a:t> С</a:t>
            </a:r>
            <a:r>
              <a:rPr lang="ru-RU" baseline="-25000" dirty="0" smtClean="0"/>
              <a:t>2</a:t>
            </a:r>
            <a:r>
              <a:rPr lang="ru-RU" dirty="0" smtClean="0"/>
              <a:t>)</a:t>
            </a:r>
            <a:endParaRPr lang="ru-RU" sz="2800" i="1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925719" y="4077072"/>
            <a:ext cx="2160240" cy="1872208"/>
            <a:chOff x="925719" y="4077072"/>
            <a:chExt cx="2160240" cy="187220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54003" y="4653136"/>
              <a:ext cx="1944216" cy="1296144"/>
              <a:chOff x="827584" y="4653136"/>
              <a:chExt cx="1944216" cy="1296144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827584" y="4653136"/>
                <a:ext cx="1944216" cy="1296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899592" y="4725144"/>
                <a:ext cx="1800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Овал 17"/>
            <p:cNvSpPr/>
            <p:nvPr/>
          </p:nvSpPr>
          <p:spPr>
            <a:xfrm>
              <a:off x="925719" y="4648059"/>
              <a:ext cx="21602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925719" y="4077072"/>
              <a:ext cx="216024" cy="5760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2" name="Группа 21"/>
            <p:cNvGrpSpPr/>
            <p:nvPr/>
          </p:nvGrpSpPr>
          <p:grpSpPr>
            <a:xfrm>
              <a:off x="2869935" y="4077072"/>
              <a:ext cx="216024" cy="1147051"/>
              <a:chOff x="2869935" y="4077072"/>
              <a:chExt cx="216024" cy="1147051"/>
            </a:xfrm>
          </p:grpSpPr>
          <p:sp>
            <p:nvSpPr>
              <p:cNvPr id="20" name="Овал 19"/>
              <p:cNvSpPr/>
              <p:nvPr/>
            </p:nvSpPr>
            <p:spPr>
              <a:xfrm>
                <a:off x="2869935" y="4648059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2869935" y="4077072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1" name="Группа 50"/>
          <p:cNvGrpSpPr/>
          <p:nvPr/>
        </p:nvGrpSpPr>
        <p:grpSpPr>
          <a:xfrm>
            <a:off x="936764" y="1716930"/>
            <a:ext cx="2169467" cy="1879183"/>
            <a:chOff x="936764" y="1716930"/>
            <a:chExt cx="2169467" cy="1879183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8804" y="2299969"/>
              <a:ext cx="1944216" cy="1296144"/>
              <a:chOff x="827584" y="4653136"/>
              <a:chExt cx="1944216" cy="1296144"/>
            </a:xfrm>
          </p:grpSpPr>
          <p:sp>
            <p:nvSpPr>
              <p:cNvPr id="10" name="Прямоугольник 9"/>
              <p:cNvSpPr/>
              <p:nvPr/>
            </p:nvSpPr>
            <p:spPr>
              <a:xfrm>
                <a:off x="827584" y="4653136"/>
                <a:ext cx="1944216" cy="1296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899592" y="4725144"/>
                <a:ext cx="1800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/>
          </p:nvGrpSpPr>
          <p:grpSpPr>
            <a:xfrm rot="10800000">
              <a:off x="2890207" y="1726443"/>
              <a:ext cx="216024" cy="1147051"/>
              <a:chOff x="2785127" y="5590285"/>
              <a:chExt cx="216024" cy="1147051"/>
            </a:xfrm>
          </p:grpSpPr>
          <p:sp>
            <p:nvSpPr>
              <p:cNvPr id="23" name="Овал 22"/>
              <p:cNvSpPr/>
              <p:nvPr/>
            </p:nvSpPr>
            <p:spPr>
              <a:xfrm>
                <a:off x="2785127" y="6161272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2785127" y="5590285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>
              <a:off x="936764" y="1716930"/>
              <a:ext cx="216024" cy="1147051"/>
              <a:chOff x="2869935" y="4077072"/>
              <a:chExt cx="216024" cy="1147051"/>
            </a:xfrm>
          </p:grpSpPr>
          <p:sp>
            <p:nvSpPr>
              <p:cNvPr id="28" name="Овал 27"/>
              <p:cNvSpPr/>
              <p:nvPr/>
            </p:nvSpPr>
            <p:spPr>
              <a:xfrm>
                <a:off x="2869935" y="4648059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2869935" y="4077072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1856493" y="5013176"/>
            <a:ext cx="69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ym typeface="Symbol" panose="05050102010706020507" pitchFamily="18" charset="2"/>
              </a:rPr>
              <a:t></a:t>
            </a:r>
            <a:endParaRPr lang="ru-RU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1835696" y="2420888"/>
            <a:ext cx="931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ym typeface="Symbol" panose="05050102010706020507" pitchFamily="18" charset="2"/>
              </a:rPr>
              <a:t>*</a:t>
            </a:r>
            <a:endParaRPr lang="ru-RU" sz="4000" dirty="0"/>
          </a:p>
        </p:txBody>
      </p:sp>
      <p:grpSp>
        <p:nvGrpSpPr>
          <p:cNvPr id="53" name="Группа 52"/>
          <p:cNvGrpSpPr/>
          <p:nvPr/>
        </p:nvGrpSpPr>
        <p:grpSpPr>
          <a:xfrm>
            <a:off x="4925547" y="2350573"/>
            <a:ext cx="3106790" cy="1404156"/>
            <a:chOff x="4925547" y="2350573"/>
            <a:chExt cx="3106790" cy="1404156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5508104" y="2350573"/>
              <a:ext cx="1944216" cy="1296144"/>
              <a:chOff x="827584" y="4653136"/>
              <a:chExt cx="1944216" cy="1296144"/>
            </a:xfrm>
          </p:grpSpPr>
          <p:sp>
            <p:nvSpPr>
              <p:cNvPr id="16" name="Прямоугольник 15"/>
              <p:cNvSpPr/>
              <p:nvPr/>
            </p:nvSpPr>
            <p:spPr>
              <a:xfrm>
                <a:off x="827584" y="4653136"/>
                <a:ext cx="1944216" cy="1296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899592" y="4725144"/>
                <a:ext cx="1800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 rot="16200000">
              <a:off x="7350800" y="3073191"/>
              <a:ext cx="216024" cy="1147051"/>
              <a:chOff x="2785127" y="5590285"/>
              <a:chExt cx="216024" cy="1147051"/>
            </a:xfrm>
          </p:grpSpPr>
          <p:sp>
            <p:nvSpPr>
              <p:cNvPr id="39" name="Овал 38"/>
              <p:cNvSpPr/>
              <p:nvPr/>
            </p:nvSpPr>
            <p:spPr>
              <a:xfrm>
                <a:off x="2785127" y="6161272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2785127" y="5590285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1" name="Группа 40"/>
            <p:cNvGrpSpPr/>
            <p:nvPr/>
          </p:nvGrpSpPr>
          <p:grpSpPr>
            <a:xfrm rot="16200000">
              <a:off x="5391061" y="3064768"/>
              <a:ext cx="216024" cy="1147051"/>
              <a:chOff x="2785127" y="5590285"/>
              <a:chExt cx="216024" cy="1147051"/>
            </a:xfrm>
          </p:grpSpPr>
          <p:sp>
            <p:nvSpPr>
              <p:cNvPr id="42" name="Овал 41"/>
              <p:cNvSpPr/>
              <p:nvPr/>
            </p:nvSpPr>
            <p:spPr>
              <a:xfrm>
                <a:off x="2785127" y="6161272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2785127" y="5590285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2" name="Группа 51"/>
          <p:cNvGrpSpPr/>
          <p:nvPr/>
        </p:nvGrpSpPr>
        <p:grpSpPr>
          <a:xfrm>
            <a:off x="4934577" y="4653136"/>
            <a:ext cx="3099977" cy="1395447"/>
            <a:chOff x="4934577" y="4653136"/>
            <a:chExt cx="3099977" cy="1395447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5508104" y="4653136"/>
              <a:ext cx="1944216" cy="1296144"/>
              <a:chOff x="827584" y="4653136"/>
              <a:chExt cx="1944216" cy="1296144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827584" y="4653136"/>
                <a:ext cx="1944216" cy="1296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899592" y="4725144"/>
                <a:ext cx="1800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Группа 31"/>
            <p:cNvGrpSpPr/>
            <p:nvPr/>
          </p:nvGrpSpPr>
          <p:grpSpPr>
            <a:xfrm rot="16200000">
              <a:off x="7353017" y="5367045"/>
              <a:ext cx="216024" cy="1147051"/>
              <a:chOff x="2785127" y="5590285"/>
              <a:chExt cx="216024" cy="1147051"/>
            </a:xfrm>
          </p:grpSpPr>
          <p:sp>
            <p:nvSpPr>
              <p:cNvPr id="33" name="Овал 32"/>
              <p:cNvSpPr/>
              <p:nvPr/>
            </p:nvSpPr>
            <p:spPr>
              <a:xfrm>
                <a:off x="2785127" y="6161272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2785127" y="5590285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4" name="Группа 43"/>
            <p:cNvGrpSpPr/>
            <p:nvPr/>
          </p:nvGrpSpPr>
          <p:grpSpPr>
            <a:xfrm rot="5400000">
              <a:off x="5400091" y="5367043"/>
              <a:ext cx="216024" cy="1147051"/>
              <a:chOff x="2785127" y="5590285"/>
              <a:chExt cx="216024" cy="1147051"/>
            </a:xfrm>
          </p:grpSpPr>
          <p:sp>
            <p:nvSpPr>
              <p:cNvPr id="45" name="Овал 44"/>
              <p:cNvSpPr/>
              <p:nvPr/>
            </p:nvSpPr>
            <p:spPr>
              <a:xfrm>
                <a:off x="2785127" y="6161272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2785127" y="5590285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6289030" y="4991810"/>
            <a:ext cx="69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ym typeface="Symbol" panose="05050102010706020507" pitchFamily="18" charset="2"/>
              </a:rPr>
              <a:t></a:t>
            </a:r>
            <a:endParaRPr lang="ru-RU" sz="4000" dirty="0"/>
          </a:p>
        </p:txBody>
      </p:sp>
      <p:sp>
        <p:nvSpPr>
          <p:cNvPr id="49" name="TextBox 48"/>
          <p:cNvSpPr txBox="1"/>
          <p:nvPr/>
        </p:nvSpPr>
        <p:spPr>
          <a:xfrm>
            <a:off x="6186004" y="2541438"/>
            <a:ext cx="1050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ym typeface="Symbol" panose="05050102010706020507" pitchFamily="18" charset="2"/>
              </a:rPr>
              <a:t>*</a:t>
            </a:r>
            <a:endParaRPr lang="ru-RU" sz="4000" dirty="0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3851920" y="1993917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3851920" y="3208944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3851920" y="587324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3851920" y="4570723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31938" y="5712605"/>
            <a:ext cx="3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Symbol" panose="05050102010706020507" pitchFamily="18" charset="2"/>
              </a:rPr>
              <a:t>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4506484" y="1844824"/>
            <a:ext cx="56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Symbol" panose="05050102010706020507" pitchFamily="18" charset="2"/>
              </a:rPr>
              <a:t>*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572000" y="4365104"/>
            <a:ext cx="3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Symbol" panose="05050102010706020507" pitchFamily="18" charset="2"/>
              </a:rPr>
              <a:t>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4572000" y="3068960"/>
            <a:ext cx="4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Symbol" panose="05050102010706020507" pitchFamily="18" charset="2"/>
              </a:rPr>
              <a:t>*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005839" y="1726443"/>
            <a:ext cx="0" cy="21346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2005839" y="4156820"/>
            <a:ext cx="0" cy="21346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6444208" y="4156820"/>
            <a:ext cx="0" cy="21346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6444208" y="2001657"/>
            <a:ext cx="0" cy="21346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791" y="1692855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3A68FC"/>
                </a:solidFill>
              </a:rPr>
              <a:t>C</a:t>
            </a:r>
            <a:r>
              <a:rPr lang="en-US" sz="4000" baseline="-25000" dirty="0" smtClean="0">
                <a:solidFill>
                  <a:srgbClr val="3A68FC"/>
                </a:solidFill>
              </a:rPr>
              <a:t>s</a:t>
            </a:r>
            <a:endParaRPr lang="ru-RU" sz="4000" baseline="-25000" dirty="0">
              <a:solidFill>
                <a:srgbClr val="3A68FC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7864" y="558924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19872" y="42930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19872" y="29249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19872" y="177281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071619" y="1656998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C</a:t>
            </a:r>
            <a:r>
              <a:rPr lang="en-US" sz="4000" baseline="-25000" dirty="0" smtClean="0">
                <a:solidFill>
                  <a:srgbClr val="00B050"/>
                </a:solidFill>
              </a:rPr>
              <a:t>2</a:t>
            </a:r>
            <a:endParaRPr lang="ru-RU" sz="4000" baseline="-25000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68001" y="558924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71600" y="295927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91614" y="171913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17535" y="428450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0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Корреляционная диаграмма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51920" y="1993917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3851920" y="3208944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851920" y="587324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851920" y="4570723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067944" y="5680432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4067944" y="4365104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4177255" y="5688142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177449" y="4391231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49381" y="5600285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9135" y="2935989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69135" y="430414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9381" y="17264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0330" y="5625795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9992" y="434768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7984" y="1700808"/>
            <a:ext cx="576064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7984" y="297953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7864" y="621166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Исходный бутадиен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53791" y="6170763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3A68FC"/>
                </a:solidFill>
              </a:rPr>
              <a:t>C</a:t>
            </a:r>
            <a:r>
              <a:rPr lang="en-US" sz="4000" baseline="-25000" dirty="0" smtClean="0">
                <a:solidFill>
                  <a:srgbClr val="3A68FC"/>
                </a:solidFill>
              </a:rPr>
              <a:t>s</a:t>
            </a:r>
            <a:endParaRPr lang="ru-RU" sz="4000" baseline="-25000" dirty="0">
              <a:solidFill>
                <a:srgbClr val="3A68FC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749783" y="6102297"/>
            <a:ext cx="7601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00B050"/>
                </a:solidFill>
              </a:rPr>
              <a:t>С</a:t>
            </a:r>
            <a:r>
              <a:rPr lang="ru-RU" sz="4000" baseline="-25000" dirty="0">
                <a:solidFill>
                  <a:srgbClr val="00B050"/>
                </a:solidFill>
              </a:rPr>
              <a:t>2</a:t>
            </a:r>
            <a:endParaRPr lang="ru-RU" sz="4000" dirty="0">
              <a:solidFill>
                <a:srgbClr val="00B050"/>
              </a:solidFill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55576" y="1993917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55576" y="3208944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755576" y="587324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55576" y="4570723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520" y="558924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42930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3528" y="29249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528" y="177281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44408" y="558924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24394" y="295927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44408" y="171913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28450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7613754" y="198884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7613754" y="3203867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613754" y="5868163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613754" y="4565646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107504" y="6315455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rgbClr val="3A68FC"/>
                </a:solidFill>
              </a:rPr>
              <a:t>Циклобутен</a:t>
            </a:r>
            <a:r>
              <a:rPr lang="ru-RU" b="1" dirty="0" smtClean="0">
                <a:solidFill>
                  <a:srgbClr val="3A68FC"/>
                </a:solidFill>
              </a:rPr>
              <a:t> </a:t>
            </a:r>
            <a:endParaRPr lang="ru-RU" b="1" dirty="0">
              <a:solidFill>
                <a:srgbClr val="3A68FC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7020272" y="6308487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rgbClr val="00B050"/>
                </a:solidFill>
              </a:rPr>
              <a:t>Циклобутен</a:t>
            </a: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 flipH="1">
            <a:off x="1403648" y="5875457"/>
            <a:ext cx="2101757" cy="0"/>
          </a:xfrm>
          <a:prstGeom prst="line">
            <a:avLst/>
          </a:prstGeom>
          <a:ln w="15875">
            <a:solidFill>
              <a:srgbClr val="3A68FC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 flipV="1">
            <a:off x="1367643" y="3195206"/>
            <a:ext cx="2200855" cy="1321239"/>
          </a:xfrm>
          <a:prstGeom prst="line">
            <a:avLst/>
          </a:prstGeom>
          <a:ln w="15875">
            <a:solidFill>
              <a:srgbClr val="3A68FC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1403649" y="3284984"/>
            <a:ext cx="2101756" cy="1269722"/>
          </a:xfrm>
          <a:prstGeom prst="line">
            <a:avLst/>
          </a:prstGeom>
          <a:ln w="15875">
            <a:solidFill>
              <a:srgbClr val="3A68FC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1417191" y="1988054"/>
            <a:ext cx="2101757" cy="0"/>
          </a:xfrm>
          <a:prstGeom prst="line">
            <a:avLst/>
          </a:prstGeom>
          <a:ln w="15875">
            <a:solidFill>
              <a:srgbClr val="3A68FC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V="1">
            <a:off x="4788024" y="4600292"/>
            <a:ext cx="2808351" cy="1287113"/>
          </a:xfrm>
          <a:prstGeom prst="line">
            <a:avLst/>
          </a:prstGeom>
          <a:ln w="15875">
            <a:solidFill>
              <a:srgbClr val="00B050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4742515" y="1978392"/>
            <a:ext cx="2808351" cy="1287113"/>
          </a:xfrm>
          <a:prstGeom prst="line">
            <a:avLst/>
          </a:prstGeom>
          <a:ln w="15875">
            <a:solidFill>
              <a:srgbClr val="00B050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4830523" y="4653811"/>
            <a:ext cx="2765852" cy="1197039"/>
          </a:xfrm>
          <a:prstGeom prst="line">
            <a:avLst/>
          </a:prstGeom>
          <a:ln w="15875">
            <a:solidFill>
              <a:srgbClr val="00B050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4788024" y="1988840"/>
            <a:ext cx="2765852" cy="1197039"/>
          </a:xfrm>
          <a:prstGeom prst="line">
            <a:avLst/>
          </a:prstGeom>
          <a:ln w="15875">
            <a:solidFill>
              <a:srgbClr val="00B050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Корреляционная диаграмма</a:t>
            </a:r>
            <a:br>
              <a:rPr lang="ru-RU" dirty="0" smtClean="0"/>
            </a:br>
            <a:r>
              <a:rPr lang="ru-RU" dirty="0" smtClean="0">
                <a:solidFill>
                  <a:srgbClr val="3A68FC"/>
                </a:solidFill>
              </a:rPr>
              <a:t>реакция </a:t>
            </a:r>
            <a:r>
              <a:rPr lang="en-US" dirty="0" smtClean="0">
                <a:solidFill>
                  <a:srgbClr val="3A68FC"/>
                </a:solidFill>
              </a:rPr>
              <a:t>Cs</a:t>
            </a:r>
            <a:endParaRPr lang="ru-RU" dirty="0">
              <a:solidFill>
                <a:srgbClr val="3A68FC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51920" y="1993917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3851920" y="3208944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851920" y="587324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851920" y="4570723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067944" y="5680432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4067944" y="4365104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4177255" y="5688142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177449" y="4391231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49381" y="5600285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9135" y="2935989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69135" y="430414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9381" y="17264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0330" y="5625795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9992" y="434768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7984" y="1700808"/>
            <a:ext cx="576064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7984" y="297953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7864" y="621166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Исходный бутадиен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53791" y="6170763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3A68FC"/>
                </a:solidFill>
              </a:rPr>
              <a:t>C</a:t>
            </a:r>
            <a:r>
              <a:rPr lang="en-US" sz="4000" baseline="-25000" dirty="0" smtClean="0">
                <a:solidFill>
                  <a:srgbClr val="3A68FC"/>
                </a:solidFill>
              </a:rPr>
              <a:t>s</a:t>
            </a:r>
            <a:endParaRPr lang="ru-RU" sz="4000" baseline="-25000" dirty="0">
              <a:solidFill>
                <a:srgbClr val="3A68FC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749783" y="6102297"/>
            <a:ext cx="7601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00B050"/>
                </a:solidFill>
              </a:rPr>
              <a:t>С</a:t>
            </a:r>
            <a:r>
              <a:rPr lang="ru-RU" sz="4000" baseline="-25000" dirty="0">
                <a:solidFill>
                  <a:srgbClr val="00B050"/>
                </a:solidFill>
              </a:rPr>
              <a:t>2</a:t>
            </a:r>
            <a:endParaRPr lang="ru-RU" sz="4000" dirty="0">
              <a:solidFill>
                <a:srgbClr val="00B050"/>
              </a:solidFill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55576" y="1993917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55576" y="3208944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755576" y="587324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55576" y="4570723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520" y="558924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42930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3528" y="29249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528" y="177281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44408" y="558924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24394" y="295927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44408" y="171913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28450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7613754" y="198884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7613754" y="3203867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613754" y="5868163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613754" y="4565646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107504" y="6315455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rgbClr val="3A68FC"/>
                </a:solidFill>
              </a:rPr>
              <a:t>Циклобутен</a:t>
            </a:r>
            <a:r>
              <a:rPr lang="ru-RU" b="1" dirty="0" smtClean="0">
                <a:solidFill>
                  <a:srgbClr val="3A68FC"/>
                </a:solidFill>
              </a:rPr>
              <a:t> </a:t>
            </a:r>
            <a:endParaRPr lang="ru-RU" b="1" dirty="0">
              <a:solidFill>
                <a:srgbClr val="3A68FC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7020272" y="6308487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rgbClr val="00B050"/>
                </a:solidFill>
              </a:rPr>
              <a:t>Циклобутен</a:t>
            </a: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 flipH="1">
            <a:off x="1403648" y="5875457"/>
            <a:ext cx="2101757" cy="0"/>
          </a:xfrm>
          <a:prstGeom prst="line">
            <a:avLst/>
          </a:prstGeom>
          <a:ln w="15875">
            <a:solidFill>
              <a:srgbClr val="3A68FC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 flipV="1">
            <a:off x="1367643" y="3195206"/>
            <a:ext cx="2200855" cy="1321239"/>
          </a:xfrm>
          <a:prstGeom prst="line">
            <a:avLst/>
          </a:prstGeom>
          <a:ln w="15875">
            <a:solidFill>
              <a:srgbClr val="3A68FC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1403649" y="3284984"/>
            <a:ext cx="2101756" cy="1269722"/>
          </a:xfrm>
          <a:prstGeom prst="line">
            <a:avLst/>
          </a:prstGeom>
          <a:ln w="15875">
            <a:solidFill>
              <a:srgbClr val="3A68FC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1417191" y="1988054"/>
            <a:ext cx="2101757" cy="0"/>
          </a:xfrm>
          <a:prstGeom prst="line">
            <a:avLst/>
          </a:prstGeom>
          <a:ln w="15875">
            <a:solidFill>
              <a:srgbClr val="3A68FC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V="1">
            <a:off x="4788024" y="4600292"/>
            <a:ext cx="2808351" cy="1287113"/>
          </a:xfrm>
          <a:prstGeom prst="line">
            <a:avLst/>
          </a:prstGeom>
          <a:ln w="15875">
            <a:solidFill>
              <a:srgbClr val="00B050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4742515" y="1978392"/>
            <a:ext cx="2808351" cy="1287113"/>
          </a:xfrm>
          <a:prstGeom prst="line">
            <a:avLst/>
          </a:prstGeom>
          <a:ln w="15875">
            <a:solidFill>
              <a:srgbClr val="00B050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4830523" y="4653811"/>
            <a:ext cx="2765852" cy="1197039"/>
          </a:xfrm>
          <a:prstGeom prst="line">
            <a:avLst/>
          </a:prstGeom>
          <a:ln w="15875">
            <a:solidFill>
              <a:srgbClr val="00B050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4788024" y="1988840"/>
            <a:ext cx="2765852" cy="1197039"/>
          </a:xfrm>
          <a:prstGeom prst="line">
            <a:avLst/>
          </a:prstGeom>
          <a:ln w="15875">
            <a:solidFill>
              <a:srgbClr val="00B050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V="1">
            <a:off x="899592" y="5589240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1008903" y="5596950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V="1">
            <a:off x="899592" y="3001751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1009097" y="3027878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4490330" y="1710150"/>
            <a:ext cx="4391349" cy="4451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973264" y="2505143"/>
            <a:ext cx="3693529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Дырочное состояние:</a:t>
            </a:r>
          </a:p>
          <a:p>
            <a:pPr algn="ctr"/>
            <a:r>
              <a:rPr lang="ru-RU" sz="2800" dirty="0" smtClean="0">
                <a:solidFill>
                  <a:srgbClr val="3A68FC"/>
                </a:solidFill>
              </a:rPr>
              <a:t>Реакция не идет</a:t>
            </a:r>
          </a:p>
          <a:p>
            <a:pPr algn="ctr"/>
            <a:r>
              <a:rPr lang="ru-RU" sz="2800" dirty="0" smtClean="0">
                <a:solidFill>
                  <a:srgbClr val="3A68FC"/>
                </a:solidFill>
              </a:rPr>
              <a:t>(огромный барьер)</a:t>
            </a:r>
            <a:endParaRPr lang="ru-RU" sz="2800" dirty="0">
              <a:solidFill>
                <a:srgbClr val="3A68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Корреляционная диаграмма</a:t>
            </a:r>
            <a:br>
              <a:rPr lang="ru-RU" dirty="0" smtClean="0"/>
            </a:br>
            <a:r>
              <a:rPr lang="ru-RU" dirty="0" smtClean="0">
                <a:solidFill>
                  <a:srgbClr val="3A68FC"/>
                </a:solidFill>
              </a:rPr>
              <a:t>реакция </a:t>
            </a:r>
            <a:r>
              <a:rPr lang="en-US" dirty="0" smtClean="0">
                <a:solidFill>
                  <a:srgbClr val="3A68FC"/>
                </a:solidFill>
              </a:rPr>
              <a:t>Cs</a:t>
            </a:r>
            <a:endParaRPr lang="ru-RU" dirty="0">
              <a:solidFill>
                <a:srgbClr val="3A68FC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51920" y="1993917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3851920" y="3208944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851920" y="587324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851920" y="4570723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067944" y="5680432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4067944" y="4365104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4177255" y="5688142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177449" y="4391231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49381" y="5600285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9135" y="2935989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69135" y="430414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9381" y="17264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0330" y="5625795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9992" y="434768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7984" y="1700808"/>
            <a:ext cx="576064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7984" y="297953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7864" y="621166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Исходный бутадиен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53791" y="6170763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3A68FC"/>
                </a:solidFill>
              </a:rPr>
              <a:t>C</a:t>
            </a:r>
            <a:r>
              <a:rPr lang="en-US" sz="4000" baseline="-25000" dirty="0" smtClean="0">
                <a:solidFill>
                  <a:srgbClr val="3A68FC"/>
                </a:solidFill>
              </a:rPr>
              <a:t>s</a:t>
            </a:r>
            <a:endParaRPr lang="ru-RU" sz="4000" baseline="-25000" dirty="0">
              <a:solidFill>
                <a:srgbClr val="3A68FC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749783" y="6102297"/>
            <a:ext cx="7601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00B050"/>
                </a:solidFill>
              </a:rPr>
              <a:t>С</a:t>
            </a:r>
            <a:r>
              <a:rPr lang="ru-RU" sz="4000" baseline="-25000" dirty="0">
                <a:solidFill>
                  <a:srgbClr val="00B050"/>
                </a:solidFill>
              </a:rPr>
              <a:t>2</a:t>
            </a:r>
            <a:endParaRPr lang="ru-RU" sz="4000" dirty="0">
              <a:solidFill>
                <a:srgbClr val="00B050"/>
              </a:solidFill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55576" y="1993917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55576" y="3208944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755576" y="587324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55576" y="4570723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520" y="558924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42930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3528" y="29249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528" y="177281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44408" y="558924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24394" y="295927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44408" y="171913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28450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7613754" y="198884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7613754" y="3203867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613754" y="5868163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613754" y="4565646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107504" y="6315455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rgbClr val="3A68FC"/>
                </a:solidFill>
              </a:rPr>
              <a:t>Циклобутен</a:t>
            </a:r>
            <a:r>
              <a:rPr lang="ru-RU" b="1" dirty="0" smtClean="0">
                <a:solidFill>
                  <a:srgbClr val="3A68FC"/>
                </a:solidFill>
              </a:rPr>
              <a:t> </a:t>
            </a:r>
            <a:endParaRPr lang="ru-RU" b="1" dirty="0">
              <a:solidFill>
                <a:srgbClr val="3A68FC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7020272" y="6308487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rgbClr val="00B050"/>
                </a:solidFill>
              </a:rPr>
              <a:t>Циклобутен</a:t>
            </a: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 flipH="1">
            <a:off x="1403648" y="5875457"/>
            <a:ext cx="2101757" cy="0"/>
          </a:xfrm>
          <a:prstGeom prst="line">
            <a:avLst/>
          </a:prstGeom>
          <a:ln w="15875">
            <a:solidFill>
              <a:srgbClr val="3A68FC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 flipV="1">
            <a:off x="1367643" y="3195206"/>
            <a:ext cx="2200855" cy="1321239"/>
          </a:xfrm>
          <a:prstGeom prst="line">
            <a:avLst/>
          </a:prstGeom>
          <a:ln w="15875">
            <a:solidFill>
              <a:srgbClr val="3A68FC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1403649" y="3284984"/>
            <a:ext cx="2101756" cy="1269722"/>
          </a:xfrm>
          <a:prstGeom prst="line">
            <a:avLst/>
          </a:prstGeom>
          <a:ln w="15875">
            <a:solidFill>
              <a:srgbClr val="3A68FC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1417191" y="1988054"/>
            <a:ext cx="2101757" cy="0"/>
          </a:xfrm>
          <a:prstGeom prst="line">
            <a:avLst/>
          </a:prstGeom>
          <a:ln w="15875">
            <a:solidFill>
              <a:srgbClr val="3A68FC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V="1">
            <a:off x="4788024" y="4600292"/>
            <a:ext cx="2808351" cy="1287113"/>
          </a:xfrm>
          <a:prstGeom prst="line">
            <a:avLst/>
          </a:prstGeom>
          <a:ln w="15875">
            <a:solidFill>
              <a:srgbClr val="00B050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4742515" y="1978392"/>
            <a:ext cx="2808351" cy="1287113"/>
          </a:xfrm>
          <a:prstGeom prst="line">
            <a:avLst/>
          </a:prstGeom>
          <a:ln w="15875">
            <a:solidFill>
              <a:srgbClr val="00B050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4830523" y="4653811"/>
            <a:ext cx="2765852" cy="1197039"/>
          </a:xfrm>
          <a:prstGeom prst="line">
            <a:avLst/>
          </a:prstGeom>
          <a:ln w="15875">
            <a:solidFill>
              <a:srgbClr val="00B050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4788024" y="1988840"/>
            <a:ext cx="2765852" cy="1197039"/>
          </a:xfrm>
          <a:prstGeom prst="line">
            <a:avLst/>
          </a:prstGeom>
          <a:ln w="15875">
            <a:solidFill>
              <a:srgbClr val="00B050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V="1">
            <a:off x="899592" y="5589240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1008903" y="5596950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V="1">
            <a:off x="899592" y="3001751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1009097" y="3027878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43003" y="1659050"/>
            <a:ext cx="3753785" cy="4451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1657" y="1852268"/>
            <a:ext cx="3693529" cy="2369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Почувствуйте разницу:</a:t>
            </a:r>
          </a:p>
          <a:p>
            <a:pPr algn="ctr"/>
            <a:r>
              <a:rPr lang="ru-RU" sz="2800" dirty="0" smtClean="0">
                <a:solidFill>
                  <a:srgbClr val="00B050"/>
                </a:solidFill>
              </a:rPr>
              <a:t>Перестановка занятых МО </a:t>
            </a:r>
            <a:r>
              <a:rPr lang="en-US" sz="2800" dirty="0" smtClean="0">
                <a:solidFill>
                  <a:srgbClr val="00B050"/>
                </a:solidFill>
              </a:rPr>
              <a:t>only</a:t>
            </a:r>
            <a:endParaRPr lang="ru-RU" sz="2800" dirty="0" smtClean="0">
              <a:solidFill>
                <a:srgbClr val="00B050"/>
              </a:solidFill>
            </a:endParaRPr>
          </a:p>
          <a:p>
            <a:pPr algn="ctr"/>
            <a:r>
              <a:rPr lang="ru-RU" dirty="0" smtClean="0">
                <a:solidFill>
                  <a:srgbClr val="00B050"/>
                </a:solidFill>
              </a:rPr>
              <a:t>Что такое перестановка столбцов в определителе?!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56" name="Прямая со стрелкой 55"/>
          <p:cNvCxnSpPr/>
          <p:nvPr/>
        </p:nvCxnSpPr>
        <p:spPr>
          <a:xfrm flipV="1">
            <a:off x="7884368" y="4365104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7993679" y="4372814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7812360" y="5661248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H="1">
            <a:off x="7921671" y="5668958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9328" y="4493169"/>
            <a:ext cx="369352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B050"/>
                </a:solidFill>
              </a:rPr>
              <a:t>Реакция идет</a:t>
            </a:r>
            <a:r>
              <a:rPr lang="en-US" sz="2800" dirty="0">
                <a:solidFill>
                  <a:srgbClr val="00B050"/>
                </a:solidFill>
              </a:rPr>
              <a:t> c </a:t>
            </a:r>
            <a:endParaRPr lang="ru-RU" sz="2800" dirty="0">
              <a:solidFill>
                <a:srgbClr val="00B050"/>
              </a:solidFill>
            </a:endParaRPr>
          </a:p>
          <a:p>
            <a:pPr algn="ctr"/>
            <a:r>
              <a:rPr lang="ru-RU" sz="2800" dirty="0">
                <a:solidFill>
                  <a:srgbClr val="00B050"/>
                </a:solidFill>
              </a:rPr>
              <a:t>незначительным барьером</a:t>
            </a:r>
          </a:p>
        </p:txBody>
      </p:sp>
    </p:spTree>
    <p:extLst>
      <p:ext uri="{BB962C8B-B14F-4D97-AF65-F5344CB8AC3E}">
        <p14:creationId xmlns:p14="http://schemas.microsoft.com/office/powerpoint/2010/main" val="180640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 animBg="1"/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409" y="332656"/>
            <a:ext cx="8964487" cy="1100336"/>
          </a:xfrm>
        </p:spPr>
        <p:txBody>
          <a:bodyPr/>
          <a:lstStyle/>
          <a:p>
            <a:pPr algn="ctr"/>
            <a:r>
              <a:rPr lang="ru-RU" dirty="0" smtClean="0"/>
              <a:t>Прогноз подтверждается экспериментом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90773" y="2708920"/>
            <a:ext cx="8469758" cy="1964432"/>
          </a:xfrm>
        </p:spPr>
        <p:txBody>
          <a:bodyPr/>
          <a:lstStyle/>
          <a:p>
            <a:pPr algn="ctr"/>
            <a:r>
              <a:rPr lang="ru-RU" dirty="0" smtClean="0"/>
              <a:t>Правила </a:t>
            </a:r>
            <a:r>
              <a:rPr lang="ru-RU" dirty="0"/>
              <a:t>сохранения </a:t>
            </a:r>
            <a:r>
              <a:rPr lang="ru-RU" dirty="0" err="1"/>
              <a:t>обитальной</a:t>
            </a:r>
            <a:r>
              <a:rPr lang="ru-RU" dirty="0"/>
              <a:t> симметрии установлены </a:t>
            </a:r>
            <a:r>
              <a:rPr lang="ru-RU" b="1" dirty="0"/>
              <a:t>экспериментально</a:t>
            </a:r>
            <a:r>
              <a:rPr lang="ru-RU" b="1" dirty="0" smtClean="0"/>
              <a:t>!</a:t>
            </a:r>
          </a:p>
          <a:p>
            <a:pPr marL="0" indent="0" algn="ctr">
              <a:buNone/>
            </a:pPr>
            <a:r>
              <a:rPr lang="ru-RU" i="1" dirty="0" smtClean="0"/>
              <a:t>Обобщение опытных данных</a:t>
            </a:r>
            <a:r>
              <a:rPr lang="ru-RU" i="1" dirty="0" smtClean="0">
                <a:sym typeface="Wingdings" panose="05000000000000000000" pitchFamily="2" charset="2"/>
              </a:rPr>
              <a:t>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209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Корреляционная диаграмма</a:t>
            </a:r>
            <a:br>
              <a:rPr lang="ru-RU" dirty="0" smtClean="0"/>
            </a:br>
            <a:r>
              <a:rPr lang="ru-RU" dirty="0" smtClean="0"/>
              <a:t>к фотохимическим процессам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51920" y="1993917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3851920" y="3208944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851920" y="587324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851920" y="4570723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067944" y="5680432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4067944" y="4365104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4177255" y="5688142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177449" y="4391231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49381" y="5600285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9135" y="2935989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69135" y="430414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9381" y="17264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0330" y="5625795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9992" y="434768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7984" y="1700808"/>
            <a:ext cx="576064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7984" y="297953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7864" y="621166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Исходный бутадиен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53791" y="6170763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3A68FC"/>
                </a:solidFill>
              </a:rPr>
              <a:t>C</a:t>
            </a:r>
            <a:r>
              <a:rPr lang="en-US" sz="4000" baseline="-25000" dirty="0" smtClean="0">
                <a:solidFill>
                  <a:srgbClr val="3A68FC"/>
                </a:solidFill>
              </a:rPr>
              <a:t>s</a:t>
            </a:r>
            <a:endParaRPr lang="ru-RU" sz="4000" baseline="-25000" dirty="0">
              <a:solidFill>
                <a:srgbClr val="3A68FC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749783" y="6102297"/>
            <a:ext cx="7601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00B050"/>
                </a:solidFill>
              </a:rPr>
              <a:t>С</a:t>
            </a:r>
            <a:r>
              <a:rPr lang="ru-RU" sz="4000" baseline="-25000" dirty="0">
                <a:solidFill>
                  <a:srgbClr val="00B050"/>
                </a:solidFill>
              </a:rPr>
              <a:t>2</a:t>
            </a:r>
            <a:endParaRPr lang="ru-RU" sz="4000" dirty="0">
              <a:solidFill>
                <a:srgbClr val="00B050"/>
              </a:solidFill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55576" y="1993917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55576" y="3208944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755576" y="587324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55576" y="4570723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520" y="558924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42930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s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3528" y="29249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528" y="177281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A68FC"/>
                </a:solidFill>
              </a:rPr>
              <a:t>a</a:t>
            </a:r>
            <a:endParaRPr lang="ru-RU" sz="2800" dirty="0">
              <a:solidFill>
                <a:srgbClr val="3A68F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44408" y="558924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24394" y="295927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44408" y="171913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28450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a</a:t>
            </a:r>
            <a:endParaRPr lang="ru-RU" sz="2800" dirty="0">
              <a:solidFill>
                <a:srgbClr val="00B050"/>
              </a:solidFill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7613754" y="198884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7613754" y="3203867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613754" y="5868163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613754" y="4565646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107504" y="6315455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rgbClr val="3A68FC"/>
                </a:solidFill>
              </a:rPr>
              <a:t>Циклобутен</a:t>
            </a:r>
            <a:r>
              <a:rPr lang="ru-RU" b="1" dirty="0" smtClean="0">
                <a:solidFill>
                  <a:srgbClr val="3A68FC"/>
                </a:solidFill>
              </a:rPr>
              <a:t> </a:t>
            </a:r>
            <a:endParaRPr lang="ru-RU" b="1" dirty="0">
              <a:solidFill>
                <a:srgbClr val="3A68FC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7020272" y="6308487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rgbClr val="00B050"/>
                </a:solidFill>
              </a:rPr>
              <a:t>Циклобутен</a:t>
            </a: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 flipH="1">
            <a:off x="1403648" y="5875457"/>
            <a:ext cx="2101757" cy="0"/>
          </a:xfrm>
          <a:prstGeom prst="line">
            <a:avLst/>
          </a:prstGeom>
          <a:ln w="15875">
            <a:solidFill>
              <a:srgbClr val="3A68FC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 flipV="1">
            <a:off x="1367643" y="3195206"/>
            <a:ext cx="2200855" cy="1321239"/>
          </a:xfrm>
          <a:prstGeom prst="line">
            <a:avLst/>
          </a:prstGeom>
          <a:ln w="15875">
            <a:solidFill>
              <a:srgbClr val="3A68FC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1403649" y="3284984"/>
            <a:ext cx="2101756" cy="1269722"/>
          </a:xfrm>
          <a:prstGeom prst="line">
            <a:avLst/>
          </a:prstGeom>
          <a:ln w="15875">
            <a:solidFill>
              <a:srgbClr val="3A68FC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1417191" y="1988054"/>
            <a:ext cx="2101757" cy="0"/>
          </a:xfrm>
          <a:prstGeom prst="line">
            <a:avLst/>
          </a:prstGeom>
          <a:ln w="15875">
            <a:solidFill>
              <a:srgbClr val="3A68FC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V="1">
            <a:off x="4788024" y="4600292"/>
            <a:ext cx="2808351" cy="1287113"/>
          </a:xfrm>
          <a:prstGeom prst="line">
            <a:avLst/>
          </a:prstGeom>
          <a:ln w="15875">
            <a:solidFill>
              <a:srgbClr val="00B050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4742515" y="1978392"/>
            <a:ext cx="2808351" cy="1287113"/>
          </a:xfrm>
          <a:prstGeom prst="line">
            <a:avLst/>
          </a:prstGeom>
          <a:ln w="15875">
            <a:solidFill>
              <a:srgbClr val="00B050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4830523" y="4653811"/>
            <a:ext cx="2765852" cy="1197039"/>
          </a:xfrm>
          <a:prstGeom prst="line">
            <a:avLst/>
          </a:prstGeom>
          <a:ln w="15875">
            <a:solidFill>
              <a:srgbClr val="00B050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4788024" y="1988840"/>
            <a:ext cx="2765852" cy="1197039"/>
          </a:xfrm>
          <a:prstGeom prst="line">
            <a:avLst/>
          </a:prstGeom>
          <a:ln w="15875">
            <a:solidFill>
              <a:srgbClr val="00B050"/>
            </a:solidFill>
            <a:prstDash val="lg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4059560" y="2996952"/>
            <a:ext cx="8384" cy="4731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Стрелка вверх 41"/>
          <p:cNvSpPr/>
          <p:nvPr/>
        </p:nvSpPr>
        <p:spPr>
          <a:xfrm>
            <a:off x="4067944" y="3502754"/>
            <a:ext cx="109311" cy="718334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 стрелкой 51"/>
          <p:cNvCxnSpPr/>
          <p:nvPr/>
        </p:nvCxnSpPr>
        <p:spPr>
          <a:xfrm flipV="1">
            <a:off x="997921" y="5589240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1107232" y="5596950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994608" y="2985210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H="1">
            <a:off x="1035224" y="4365104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7858241" y="4345350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>
            <a:off x="7967552" y="4353060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V="1">
            <a:off x="7884368" y="5608424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>
            <a:off x="7875984" y="1803742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4447" y="2084743"/>
            <a:ext cx="3320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«Обычное» дырочное состояние – однократное возбуждение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934892" y="3356971"/>
            <a:ext cx="3320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Сравните количество дырок: </a:t>
            </a:r>
            <a:r>
              <a:rPr lang="ru-RU" dirty="0" err="1" smtClean="0"/>
              <a:t>фотохимически</a:t>
            </a:r>
            <a:r>
              <a:rPr lang="ru-RU" dirty="0" smtClean="0"/>
              <a:t> реакция не идет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47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Сделаем как полагается</a:t>
            </a:r>
            <a:br>
              <a:rPr lang="ru-RU" dirty="0" smtClean="0"/>
            </a:br>
            <a:r>
              <a:rPr lang="ru-RU" sz="2400" dirty="0" smtClean="0"/>
              <a:t>(реверанс в сторону электронной задачи)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3" y="170398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 чем проблема: барьер – результат </a:t>
            </a:r>
            <a:r>
              <a:rPr lang="ru-RU" dirty="0" err="1" smtClean="0"/>
              <a:t>квазипересечения</a:t>
            </a:r>
            <a:r>
              <a:rPr lang="ru-RU" dirty="0" smtClean="0"/>
              <a:t> потенциальных поверхностей, сильная перестройка электронной структуры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6" y="2336476"/>
            <a:ext cx="5762625" cy="3476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7664" y="2533478"/>
            <a:ext cx="465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Разные ведущие конфигурации…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355977" y="3803957"/>
            <a:ext cx="4875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Нужен </a:t>
            </a:r>
            <a:r>
              <a:rPr lang="ru-RU" dirty="0" err="1" smtClean="0"/>
              <a:t>многоко</a:t>
            </a:r>
            <a:r>
              <a:rPr lang="ru-RU" dirty="0" err="1"/>
              <a:t>н</a:t>
            </a:r>
            <a:r>
              <a:rPr lang="ru-RU" dirty="0" err="1" smtClean="0"/>
              <a:t>фигурационный</a:t>
            </a:r>
            <a:r>
              <a:rPr lang="ru-RU" dirty="0" smtClean="0"/>
              <a:t> и, более того, </a:t>
            </a:r>
            <a:r>
              <a:rPr lang="ru-RU" dirty="0" err="1" smtClean="0"/>
              <a:t>мультиреференсный</a:t>
            </a:r>
            <a:r>
              <a:rPr lang="ru-RU" dirty="0" smtClean="0"/>
              <a:t> (там ведущих конфигураций не одна) расчет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95536" y="5883251"/>
            <a:ext cx="8180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Поверим, что </a:t>
            </a:r>
            <a:r>
              <a:rPr lang="en-US" dirty="0" smtClean="0"/>
              <a:t>CASSCF – </a:t>
            </a:r>
            <a:r>
              <a:rPr lang="ru-RU" dirty="0" smtClean="0"/>
              <a:t>это хорошо(далеко не так все оптимистично, </a:t>
            </a:r>
            <a:r>
              <a:rPr lang="en-US" dirty="0" smtClean="0"/>
              <a:t>CASSCF</a:t>
            </a:r>
            <a:r>
              <a:rPr lang="ru-RU" dirty="0" smtClean="0"/>
              <a:t> «расшивает» корреляцию только в активном пространстве – очень ограниченный набор МО)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74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732597" y="1804268"/>
            <a:ext cx="5173775" cy="1902929"/>
          </a:xfrm>
        </p:spPr>
        <p:txBody>
          <a:bodyPr/>
          <a:lstStyle/>
          <a:p>
            <a:r>
              <a:rPr lang="ru-RU" sz="2800" dirty="0" smtClean="0"/>
              <a:t>Термическая циклизация:</a:t>
            </a:r>
          </a:p>
          <a:p>
            <a:pPr marL="0" indent="0">
              <a:buNone/>
            </a:pPr>
            <a:r>
              <a:rPr lang="ru-RU" sz="2800" dirty="0" err="1" smtClean="0">
                <a:solidFill>
                  <a:srgbClr val="00B050"/>
                </a:solidFill>
              </a:rPr>
              <a:t>Конротаторный</a:t>
            </a:r>
            <a:r>
              <a:rPr lang="ru-RU" sz="2800" dirty="0" smtClean="0">
                <a:solidFill>
                  <a:srgbClr val="00B050"/>
                </a:solidFill>
              </a:rPr>
              <a:t> механизм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79512" y="4437112"/>
            <a:ext cx="5256584" cy="1546141"/>
          </a:xfrm>
        </p:spPr>
        <p:txBody>
          <a:bodyPr/>
          <a:lstStyle/>
          <a:p>
            <a:r>
              <a:rPr lang="ru-RU" sz="2800" dirty="0" smtClean="0"/>
              <a:t>Фотохимическая </a:t>
            </a:r>
            <a:r>
              <a:rPr lang="ru-RU" sz="2800" dirty="0"/>
              <a:t>циклизация:</a:t>
            </a:r>
          </a:p>
          <a:p>
            <a:pPr marL="0" indent="0">
              <a:buNone/>
            </a:pPr>
            <a:r>
              <a:rPr lang="ru-RU" sz="2800" dirty="0" err="1" smtClean="0">
                <a:solidFill>
                  <a:srgbClr val="3A68FC"/>
                </a:solidFill>
              </a:rPr>
              <a:t>Дисротаторный</a:t>
            </a:r>
            <a:r>
              <a:rPr lang="ru-RU" sz="2800" dirty="0" smtClean="0">
                <a:solidFill>
                  <a:srgbClr val="3A68FC"/>
                </a:solidFill>
              </a:rPr>
              <a:t> </a:t>
            </a:r>
            <a:r>
              <a:rPr lang="ru-RU" sz="2800" dirty="0">
                <a:solidFill>
                  <a:srgbClr val="3A68FC"/>
                </a:solidFill>
              </a:rPr>
              <a:t>механизм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47864" y="35058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Исходный бутадиен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53791" y="3464966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3A68FC"/>
                </a:solidFill>
              </a:rPr>
              <a:t>C</a:t>
            </a:r>
            <a:r>
              <a:rPr lang="en-US" sz="4000" baseline="-25000" dirty="0" smtClean="0">
                <a:solidFill>
                  <a:srgbClr val="3A68FC"/>
                </a:solidFill>
              </a:rPr>
              <a:t>s</a:t>
            </a:r>
            <a:endParaRPr lang="ru-RU" sz="4000" baseline="-25000" dirty="0">
              <a:solidFill>
                <a:srgbClr val="3A68F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49783" y="3396500"/>
            <a:ext cx="7601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00B050"/>
                </a:solidFill>
              </a:rPr>
              <a:t>С</a:t>
            </a:r>
            <a:r>
              <a:rPr lang="ru-RU" sz="4000" baseline="-25000" dirty="0">
                <a:solidFill>
                  <a:srgbClr val="00B050"/>
                </a:solidFill>
              </a:rPr>
              <a:t>2</a:t>
            </a:r>
            <a:endParaRPr lang="ru-RU" sz="40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3609658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rgbClr val="3A68FC"/>
                </a:solidFill>
              </a:rPr>
              <a:t>Циклобутен</a:t>
            </a:r>
            <a:r>
              <a:rPr lang="ru-RU" b="1" dirty="0" smtClean="0">
                <a:solidFill>
                  <a:srgbClr val="3A68FC"/>
                </a:solidFill>
              </a:rPr>
              <a:t> </a:t>
            </a:r>
            <a:endParaRPr lang="ru-RU" b="1" dirty="0">
              <a:solidFill>
                <a:srgbClr val="3A68F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20272" y="3602690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rgbClr val="00B050"/>
                </a:solidFill>
              </a:rPr>
              <a:t>Циклобутен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1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569325" cy="1216025"/>
          </a:xfrm>
        </p:spPr>
        <p:txBody>
          <a:bodyPr/>
          <a:lstStyle/>
          <a:p>
            <a:pPr algn="ctr"/>
            <a:r>
              <a:rPr lang="ru-RU" dirty="0" smtClean="0"/>
              <a:t>Так как это делать в </a:t>
            </a:r>
            <a:r>
              <a:rPr lang="en-US" dirty="0" smtClean="0"/>
              <a:t>CASSCF?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55672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Я разобрал поэтапно приготовление</a:t>
            </a:r>
          </a:p>
          <a:p>
            <a:pPr marL="0" indent="0" algn="ctr">
              <a:buNone/>
            </a:pPr>
            <a:r>
              <a:rPr lang="ru-RU" dirty="0" smtClean="0"/>
              <a:t>МО</a:t>
            </a:r>
            <a:r>
              <a:rPr lang="en-US" dirty="0" smtClean="0"/>
              <a:t>(RHF)</a:t>
            </a:r>
            <a:r>
              <a:rPr lang="ru-RU" dirty="0" smtClean="0"/>
              <a:t>, </a:t>
            </a:r>
          </a:p>
          <a:p>
            <a:pPr marL="0" indent="0" algn="ctr">
              <a:buNone/>
            </a:pPr>
            <a:r>
              <a:rPr lang="ru-RU" dirty="0" smtClean="0"/>
              <a:t>перестановка МО и сборка начального </a:t>
            </a:r>
            <a:r>
              <a:rPr lang="en-US" dirty="0" smtClean="0"/>
              <a:t>CASSCF</a:t>
            </a:r>
            <a:r>
              <a:rPr lang="ru-RU" dirty="0" smtClean="0"/>
              <a:t>,</a:t>
            </a:r>
          </a:p>
          <a:p>
            <a:pPr marL="0" indent="0" algn="ctr">
              <a:buNone/>
            </a:pPr>
            <a:r>
              <a:rPr lang="ru-RU" dirty="0" smtClean="0"/>
              <a:t> построение натуральных(!) </a:t>
            </a:r>
            <a:r>
              <a:rPr lang="ru-RU" dirty="0" err="1" smtClean="0"/>
              <a:t>орбиталей</a:t>
            </a:r>
            <a:r>
              <a:rPr lang="ru-RU" dirty="0" smtClean="0"/>
              <a:t> (сортировка по числам заполнения).</a:t>
            </a:r>
          </a:p>
          <a:p>
            <a:pPr marL="0" indent="0" algn="ctr">
              <a:buNone/>
            </a:pPr>
            <a:r>
              <a:rPr lang="ru-RU" dirty="0" smtClean="0"/>
              <a:t>И все это надето на процедуру </a:t>
            </a:r>
            <a:r>
              <a:rPr lang="en-US" dirty="0" smtClean="0"/>
              <a:t>SADPOINT(</a:t>
            </a:r>
            <a:r>
              <a:rPr lang="ru-RU" dirty="0" smtClean="0"/>
              <a:t>начальный гессиан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8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ru-RU" dirty="0" smtClean="0"/>
              <a:t>\</a:t>
            </a:r>
            <a:r>
              <a:rPr lang="en-US" dirty="0" smtClean="0"/>
              <a:t>...</a:t>
            </a:r>
            <a:r>
              <a:rPr lang="ru-RU" dirty="0" smtClean="0"/>
              <a:t>\\</a:t>
            </a:r>
            <a:r>
              <a:rPr lang="en-US" dirty="0" smtClean="0"/>
              <a:t>C4H6-cyclization-C2\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1_C4H6_init_MO-cis-c2</a:t>
            </a:r>
            <a:endParaRPr lang="pt-BR" dirty="0"/>
          </a:p>
          <a:p>
            <a:r>
              <a:rPr lang="pt-BR" dirty="0" smtClean="0"/>
              <a:t>2_C4H6_init-cis-c2-cas</a:t>
            </a:r>
            <a:endParaRPr lang="pt-BR" dirty="0"/>
          </a:p>
          <a:p>
            <a:r>
              <a:rPr lang="pt-BR" dirty="0" smtClean="0"/>
              <a:t>3_C4H6_init-cis-c2-cas45</a:t>
            </a:r>
            <a:endParaRPr lang="pt-BR" dirty="0"/>
          </a:p>
          <a:p>
            <a:r>
              <a:rPr lang="pt-BR" dirty="0" smtClean="0"/>
              <a:t>3a_C4H6_init-cis-c2-cas45-s</a:t>
            </a:r>
            <a:endParaRPr lang="pt-BR" dirty="0"/>
          </a:p>
          <a:p>
            <a:r>
              <a:rPr lang="pt-BR" dirty="0" smtClean="0"/>
              <a:t>4_C4H6_init-cis-c2-cas45-ih</a:t>
            </a:r>
            <a:endParaRPr lang="pt-BR" dirty="0"/>
          </a:p>
          <a:p>
            <a:r>
              <a:rPr lang="pt-BR" dirty="0" smtClean="0"/>
              <a:t>5_C4H6_init-cis-c2-cas45-sad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59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Циклизация бутадиена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"</a:t>
            </a:r>
            <a:r>
              <a:rPr lang="ru-RU" dirty="0"/>
              <a:t>Сделаем как надо</a:t>
            </a:r>
            <a:r>
              <a:rPr lang="ru-RU" dirty="0" smtClean="0"/>
              <a:t>".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Реакция </a:t>
            </a:r>
            <a:r>
              <a:rPr lang="ru-RU" dirty="0"/>
              <a:t>циклизации бутадиена </a:t>
            </a:r>
            <a:r>
              <a:rPr lang="ru-RU" dirty="0" smtClean="0"/>
              <a:t>в </a:t>
            </a:r>
            <a:r>
              <a:rPr lang="ru-RU" dirty="0" err="1" smtClean="0"/>
              <a:t>циклобутен</a:t>
            </a:r>
            <a:r>
              <a:rPr lang="ru-RU" dirty="0" smtClean="0"/>
              <a:t> по </a:t>
            </a:r>
            <a:r>
              <a:rPr lang="ru-RU" dirty="0" err="1"/>
              <a:t>конротаторному</a:t>
            </a:r>
            <a:r>
              <a:rPr lang="ru-RU" dirty="0"/>
              <a:t> механизму.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Расчет выполнен методом </a:t>
            </a:r>
            <a:r>
              <a:rPr lang="ru-RU" dirty="0"/>
              <a:t>CASSCF с активным пространством из 4-х пи-МО исходного бутадиена.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7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Цис</a:t>
            </a:r>
            <a:r>
              <a:rPr lang="ru-RU" dirty="0" smtClean="0"/>
              <a:t>-бутадиен.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6760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1.( </a:t>
            </a:r>
            <a:r>
              <a:rPr lang="en-US" sz="2400" dirty="0">
                <a:solidFill>
                  <a:srgbClr val="FF0000"/>
                </a:solidFill>
              </a:rPr>
              <a:t>1_C4H6_init_MO-cis-c2.inp</a:t>
            </a:r>
            <a:r>
              <a:rPr lang="en-US" sz="2400" dirty="0"/>
              <a:t>). </a:t>
            </a:r>
            <a:r>
              <a:rPr lang="ru-RU" sz="2400" dirty="0"/>
              <a:t>Расчет молекулы бутадиена (</a:t>
            </a:r>
            <a:r>
              <a:rPr lang="ru-RU" sz="2400" dirty="0" err="1"/>
              <a:t>цис</a:t>
            </a:r>
            <a:r>
              <a:rPr lang="ru-RU" sz="2400" dirty="0"/>
              <a:t>-) методом </a:t>
            </a:r>
            <a:r>
              <a:rPr lang="ru-RU" sz="2400" dirty="0" smtClean="0"/>
              <a:t>Хартри-</a:t>
            </a:r>
            <a:r>
              <a:rPr lang="ru-RU" sz="2400" dirty="0" err="1" smtClean="0"/>
              <a:t>Фока.Точечная</a:t>
            </a:r>
            <a:r>
              <a:rPr lang="ru-RU" sz="2400" dirty="0" smtClean="0"/>
              <a:t> </a:t>
            </a:r>
            <a:r>
              <a:rPr lang="ru-RU" sz="2400" dirty="0"/>
              <a:t>симметрия </a:t>
            </a:r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en-US" sz="2400" dirty="0"/>
              <a:t>2.(</a:t>
            </a:r>
            <a:r>
              <a:rPr lang="en-US" sz="2400" dirty="0">
                <a:solidFill>
                  <a:srgbClr val="FF0000"/>
                </a:solidFill>
              </a:rPr>
              <a:t>2_C4H6_init-cis-c2-cas.INP</a:t>
            </a:r>
            <a:r>
              <a:rPr lang="en-US" sz="2400" dirty="0"/>
              <a:t>). </a:t>
            </a:r>
            <a:r>
              <a:rPr lang="ru-RU" sz="2400" dirty="0" smtClean="0"/>
              <a:t>Формирование </a:t>
            </a:r>
            <a:r>
              <a:rPr lang="en-US" sz="2400" dirty="0"/>
              <a:t>AS(active space) </a:t>
            </a:r>
            <a:r>
              <a:rPr lang="ru-RU" sz="2400" dirty="0" smtClean="0"/>
              <a:t>МО. Перестановка </a:t>
            </a:r>
            <a:r>
              <a:rPr lang="ru-RU" sz="2400" dirty="0" err="1" smtClean="0"/>
              <a:t>хартрифоковских</a:t>
            </a:r>
            <a:r>
              <a:rPr lang="ru-RU" sz="2400" dirty="0" smtClean="0"/>
              <a:t> </a:t>
            </a:r>
            <a:r>
              <a:rPr lang="ru-RU" sz="2400" dirty="0"/>
              <a:t>МО для формирования начального приближения. Все пи-МО включаем в </a:t>
            </a:r>
            <a:r>
              <a:rPr lang="en-US" sz="2400" dirty="0"/>
              <a:t>CAS. </a:t>
            </a:r>
            <a:endParaRPr lang="ru-RU" sz="2400" dirty="0" smtClean="0"/>
          </a:p>
          <a:p>
            <a:r>
              <a:rPr lang="ru-RU" sz="2400" i="1" dirty="0" smtClean="0"/>
              <a:t>Просмотрите с </a:t>
            </a:r>
            <a:r>
              <a:rPr lang="ru-RU" sz="2400" i="1" dirty="0"/>
              <a:t>помощью </a:t>
            </a:r>
            <a:r>
              <a:rPr lang="en-US" sz="2400" i="1" dirty="0" err="1" smtClean="0"/>
              <a:t>ChemCraft</a:t>
            </a:r>
            <a:r>
              <a:rPr lang="en-US" sz="2400" i="1" dirty="0" smtClean="0"/>
              <a:t>-</a:t>
            </a:r>
            <a:r>
              <a:rPr lang="ru-RU" sz="2400" i="1" dirty="0"/>
              <a:t>а граничные МО и задайте нумерацию МО в секции $</a:t>
            </a:r>
            <a:r>
              <a:rPr lang="en-US" sz="2400" i="1" dirty="0" smtClean="0"/>
              <a:t>GUESS</a:t>
            </a:r>
            <a:r>
              <a:rPr lang="en-US" sz="2400" dirty="0" smtClean="0"/>
              <a:t>($</a:t>
            </a:r>
            <a:r>
              <a:rPr lang="en-US" sz="2400" dirty="0"/>
              <a:t>GUESS GUESS=MOREAD </a:t>
            </a:r>
            <a:r>
              <a:rPr lang="en-US" sz="2400" dirty="0" err="1"/>
              <a:t>norb</a:t>
            </a:r>
            <a:r>
              <a:rPr lang="en-US" sz="2400" dirty="0"/>
              <a:t>=... </a:t>
            </a:r>
            <a:r>
              <a:rPr lang="en-US" sz="2400" dirty="0" err="1"/>
              <a:t>Norder</a:t>
            </a:r>
            <a:r>
              <a:rPr lang="en-US" sz="2400" dirty="0"/>
              <a:t>=1 </a:t>
            </a:r>
            <a:r>
              <a:rPr lang="en-US" sz="2400" dirty="0" err="1"/>
              <a:t>iorder</a:t>
            </a:r>
            <a:r>
              <a:rPr lang="en-US" sz="2400" dirty="0"/>
              <a:t>(...)=...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0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1_C4H6_init_MO-cis-c2.inp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824" y="1700808"/>
            <a:ext cx="4645397" cy="1965071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609511" y="2322753"/>
            <a:ext cx="434097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14838" y="3675432"/>
            <a:ext cx="5844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2_C4H6_init-cis-c2-cas.INP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260207"/>
            <a:ext cx="7056784" cy="2305682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755576" y="5013176"/>
            <a:ext cx="1800200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238971" y="5004467"/>
            <a:ext cx="756965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048190" y="4995758"/>
            <a:ext cx="1867476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70620" y="6318029"/>
            <a:ext cx="540941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81703" y="5563113"/>
            <a:ext cx="4968552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Начальная структура для </a:t>
            </a:r>
            <a:r>
              <a:rPr lang="en-US" dirty="0" smtClean="0"/>
              <a:t>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8253734" cy="4412704"/>
          </a:xfrm>
        </p:spPr>
        <p:txBody>
          <a:bodyPr/>
          <a:lstStyle/>
          <a:p>
            <a:r>
              <a:rPr lang="ru-RU" sz="2200" dirty="0"/>
              <a:t>3.(</a:t>
            </a:r>
            <a:r>
              <a:rPr lang="ru-RU" sz="2200" dirty="0">
                <a:solidFill>
                  <a:srgbClr val="FF0000"/>
                </a:solidFill>
              </a:rPr>
              <a:t>3_C4H6_init-cis-c2-cas45.inp</a:t>
            </a:r>
            <a:r>
              <a:rPr lang="ru-RU" sz="2200" dirty="0" smtClean="0"/>
              <a:t>).Поверните концевые </a:t>
            </a:r>
            <a:r>
              <a:rPr lang="ru-RU" sz="2200" dirty="0"/>
              <a:t>метиленовые </a:t>
            </a:r>
            <a:r>
              <a:rPr lang="ru-RU" sz="2200" dirty="0" smtClean="0"/>
              <a:t>группы </a:t>
            </a:r>
            <a:r>
              <a:rPr lang="ru-RU" sz="2200" dirty="0"/>
              <a:t>на 45 градусов с сохранением оси симметрии C</a:t>
            </a:r>
            <a:r>
              <a:rPr lang="ru-RU" sz="2200" baseline="-25000" dirty="0"/>
              <a:t>2</a:t>
            </a:r>
            <a:r>
              <a:rPr lang="ru-RU" sz="2200" dirty="0"/>
              <a:t>(</a:t>
            </a:r>
            <a:r>
              <a:rPr lang="ru-RU" sz="2200" dirty="0" err="1"/>
              <a:t>конротаторный</a:t>
            </a:r>
            <a:r>
              <a:rPr lang="ru-RU" sz="2200" dirty="0"/>
              <a:t> механизм).</a:t>
            </a:r>
          </a:p>
          <a:p>
            <a:pPr marL="0" indent="0">
              <a:buNone/>
            </a:pPr>
            <a:r>
              <a:rPr lang="ru-RU" sz="2200" dirty="0"/>
              <a:t>Важно: Используйте для начального приближения МО </a:t>
            </a:r>
            <a:r>
              <a:rPr lang="ru-RU" sz="2200" dirty="0" err="1"/>
              <a:t>орбитали</a:t>
            </a:r>
            <a:r>
              <a:rPr lang="ru-RU" sz="2200" dirty="0"/>
              <a:t> из расчета </a:t>
            </a:r>
            <a:r>
              <a:rPr lang="ru-RU" sz="2200" dirty="0" smtClean="0"/>
              <a:t>2,</a:t>
            </a:r>
            <a:r>
              <a:rPr lang="en-US" sz="2200" dirty="0" smtClean="0"/>
              <a:t> </a:t>
            </a:r>
            <a:r>
              <a:rPr lang="ru-RU" sz="2200" dirty="0" smtClean="0"/>
              <a:t>взяв </a:t>
            </a:r>
            <a:r>
              <a:rPr lang="ru-RU" sz="2200" dirty="0"/>
              <a:t>НАТУРАЛЬНЫЕ ОРБИТАЛИ. Натуральные МО упорядочены по числам заполнения и их </a:t>
            </a:r>
            <a:r>
              <a:rPr lang="ru-RU" sz="2200" dirty="0" smtClean="0"/>
              <a:t>перестановка</a:t>
            </a:r>
            <a:r>
              <a:rPr lang="en-US" sz="2200" dirty="0" smtClean="0"/>
              <a:t> </a:t>
            </a:r>
            <a:r>
              <a:rPr lang="ru-RU" sz="2200" dirty="0" smtClean="0"/>
              <a:t>не </a:t>
            </a:r>
            <a:r>
              <a:rPr lang="ru-RU" sz="2200" dirty="0"/>
              <a:t>требуется($GUESS ... </a:t>
            </a:r>
            <a:r>
              <a:rPr lang="ru-RU" sz="2200" dirty="0" err="1"/>
              <a:t>Norder</a:t>
            </a:r>
            <a:r>
              <a:rPr lang="ru-RU" sz="2200" dirty="0"/>
              <a:t>=0</a:t>
            </a:r>
            <a:r>
              <a:rPr lang="ru-RU" sz="2200" dirty="0" smtClean="0"/>
              <a:t>)</a:t>
            </a:r>
            <a:endParaRPr lang="en-US" sz="2200" dirty="0" smtClean="0"/>
          </a:p>
          <a:p>
            <a:pPr marL="0" indent="0">
              <a:buNone/>
            </a:pPr>
            <a:endParaRPr lang="en-US" sz="800" dirty="0" smtClean="0"/>
          </a:p>
          <a:p>
            <a:r>
              <a:rPr lang="ru-RU" sz="2200" dirty="0"/>
              <a:t>3a.(</a:t>
            </a:r>
            <a:r>
              <a:rPr lang="ru-RU" sz="2200" dirty="0">
                <a:solidFill>
                  <a:srgbClr val="FF0000"/>
                </a:solidFill>
              </a:rPr>
              <a:t>3a_C4H6_init-cis-c2-cas45-s.inp</a:t>
            </a:r>
            <a:r>
              <a:rPr lang="ru-RU" sz="2200" dirty="0"/>
              <a:t>). Уточнение начальной структуры для поиска </a:t>
            </a:r>
            <a:r>
              <a:rPr lang="ru-RU" sz="2200" dirty="0" smtClean="0"/>
              <a:t>TS.</a:t>
            </a:r>
            <a:r>
              <a:rPr lang="en-US" sz="2200" dirty="0" smtClean="0"/>
              <a:t> </a:t>
            </a:r>
            <a:r>
              <a:rPr lang="ru-RU" sz="2200" dirty="0" smtClean="0"/>
              <a:t>Концевые </a:t>
            </a:r>
            <a:r>
              <a:rPr lang="ru-RU" sz="2200" dirty="0"/>
              <a:t>атомы углерода сблизим до расстояния 2.5 А.</a:t>
            </a:r>
          </a:p>
          <a:p>
            <a:pPr marL="0" indent="0">
              <a:buNone/>
            </a:pP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1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FF0000"/>
                </a:solidFill>
              </a:rPr>
              <a:t>3_C4H6_init-cis-c2-cas45.inp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13" y="1755751"/>
            <a:ext cx="4834111" cy="202165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7544" y="3777404"/>
            <a:ext cx="6914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3a_C4H6_init-cis-c2-cas45-s.inp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7" y="4332405"/>
            <a:ext cx="5976714" cy="2055484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590267" y="2852936"/>
            <a:ext cx="4125749" cy="7920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74675" y="5270633"/>
            <a:ext cx="5581501" cy="9809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357170" y="1932325"/>
            <a:ext cx="648072" cy="1475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800263" y="4330321"/>
            <a:ext cx="720080" cy="1460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0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en-US" dirty="0" smtClean="0"/>
              <a:t>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4.(</a:t>
            </a:r>
            <a:r>
              <a:rPr lang="ru-RU" sz="2400" dirty="0">
                <a:solidFill>
                  <a:srgbClr val="FF0000"/>
                </a:solidFill>
              </a:rPr>
              <a:t>4_C4H6_init-cis-c2-cas45-ih.inp</a:t>
            </a:r>
            <a:r>
              <a:rPr lang="ru-RU" sz="2400" dirty="0"/>
              <a:t>). Расчет матрицы Гессе в выбранной точке (расчет 3а</a:t>
            </a:r>
            <a:r>
              <a:rPr lang="ru-RU" sz="2400" dirty="0" smtClean="0"/>
              <a:t>).В </a:t>
            </a:r>
            <a:r>
              <a:rPr lang="ru-RU" sz="2400" dirty="0"/>
              <a:t>полученной выдаче хорошо выделена мнимая частота, вдоль моды которой следует искать TS.</a:t>
            </a:r>
          </a:p>
          <a:p>
            <a:endParaRPr lang="ru-RU" sz="1200" dirty="0"/>
          </a:p>
          <a:p>
            <a:r>
              <a:rPr lang="ru-RU" sz="2400" dirty="0"/>
              <a:t>5.(</a:t>
            </a:r>
            <a:r>
              <a:rPr lang="ru-RU" sz="2400" dirty="0" smtClean="0">
                <a:solidFill>
                  <a:srgbClr val="FF0000"/>
                </a:solidFill>
              </a:rPr>
              <a:t>5_C4H6_init-cis-c2-cas45-sad.inp</a:t>
            </a:r>
            <a:r>
              <a:rPr lang="ru-RU" sz="2400" dirty="0" smtClean="0"/>
              <a:t>). </a:t>
            </a:r>
            <a:r>
              <a:rPr lang="en-US" sz="2400" dirty="0" smtClean="0"/>
              <a:t>    </a:t>
            </a:r>
            <a:r>
              <a:rPr lang="ru-RU" sz="2400" dirty="0" smtClean="0"/>
              <a:t>Поиск </a:t>
            </a:r>
            <a:r>
              <a:rPr lang="ru-RU" sz="2400" dirty="0" err="1"/>
              <a:t>седловой</a:t>
            </a:r>
            <a:r>
              <a:rPr lang="ru-RU" sz="2400" dirty="0"/>
              <a:t> точки с начальным Гессианом, полученным в расчете </a:t>
            </a:r>
            <a:r>
              <a:rPr lang="ru-RU" sz="2400" dirty="0" smtClean="0"/>
              <a:t>4.</a:t>
            </a:r>
            <a:r>
              <a:rPr lang="en-US" sz="2400" dirty="0" smtClean="0"/>
              <a:t> </a:t>
            </a:r>
            <a:r>
              <a:rPr lang="ru-RU" sz="2400" dirty="0" smtClean="0"/>
              <a:t>Убедитесь</a:t>
            </a:r>
            <a:r>
              <a:rPr lang="ru-RU" sz="2400" dirty="0"/>
              <a:t>, что поиск приводит к </a:t>
            </a:r>
            <a:r>
              <a:rPr lang="ru-RU" sz="2400" i="1" dirty="0"/>
              <a:t>точке переходного состояния</a:t>
            </a:r>
            <a:r>
              <a:rPr lang="ru-RU" sz="2400" dirty="0"/>
              <a:t>, что подтверждается расчетом Гессианом в найденной точке.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4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FF0000"/>
                </a:solidFill>
              </a:rPr>
              <a:t>4_C4H6_init-cis-c2-cas45-ih.inp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1752600"/>
            <a:ext cx="5809456" cy="136553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66738" y="3105835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5_C4H6_init-cis-c2-cas45-sad.inp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5" y="3690610"/>
            <a:ext cx="7005285" cy="2402868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584311" y="1908123"/>
            <a:ext cx="1262909" cy="1475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91049" y="4688108"/>
            <a:ext cx="1528120" cy="1623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9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Разрыв и образование химических связей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700808"/>
            <a:ext cx="4603160" cy="2242884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dirty="0" smtClean="0"/>
              <a:t>Пример:</a:t>
            </a:r>
          </a:p>
          <a:p>
            <a:pPr marL="0" indent="0" algn="ctr">
              <a:buNone/>
            </a:pPr>
            <a:r>
              <a:rPr lang="ru-RU" sz="2400" dirty="0" smtClean="0"/>
              <a:t>Разные типы связей образуются, разные разрываются. Как перевести это на язык МО? 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79505" y="1794750"/>
            <a:ext cx="4464495" cy="1907065"/>
          </a:xfrm>
          <a:solidFill>
            <a:srgbClr val="2AC4FA"/>
          </a:solidFill>
        </p:spPr>
        <p:txBody>
          <a:bodyPr/>
          <a:lstStyle/>
          <a:p>
            <a:pPr marL="0" indent="0">
              <a:buNone/>
            </a:pPr>
            <a:r>
              <a:rPr lang="ru-RU" sz="2400" b="1" u="sng" dirty="0" smtClean="0">
                <a:solidFill>
                  <a:srgbClr val="FF0000"/>
                </a:solidFill>
              </a:rPr>
              <a:t>Циклизация бутадиена: </a:t>
            </a:r>
            <a:r>
              <a:rPr lang="ru-RU" sz="2400" dirty="0" smtClean="0">
                <a:solidFill>
                  <a:srgbClr val="FF0000"/>
                </a:solidFill>
              </a:rPr>
              <a:t>задача на иллюстрацию правил</a:t>
            </a:r>
            <a:r>
              <a:rPr lang="ru-RU" sz="2400" dirty="0">
                <a:solidFill>
                  <a:srgbClr val="FF0000"/>
                </a:solidFill>
              </a:rPr>
              <a:t>а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Вудворда-Хофмана</a:t>
            </a:r>
            <a:r>
              <a:rPr lang="ru-RU" sz="2400" dirty="0" smtClean="0">
                <a:solidFill>
                  <a:srgbClr val="FF0000"/>
                </a:solidFill>
              </a:rPr>
              <a:t> сохранения орбитальной симметрии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6" y="3943692"/>
            <a:ext cx="8112389" cy="283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2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Аппендикс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CASSCF </a:t>
            </a:r>
            <a:r>
              <a:rPr lang="ru-RU" dirty="0" smtClean="0"/>
              <a:t>и другие…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5589240"/>
            <a:ext cx="6624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CASSCF </a:t>
            </a:r>
            <a:r>
              <a:rPr lang="ru-RU" sz="2800" dirty="0"/>
              <a:t>«в трех слайдах</a:t>
            </a:r>
            <a:r>
              <a:rPr lang="ru-RU" sz="2800" dirty="0" smtClean="0"/>
              <a:t>»</a:t>
            </a:r>
            <a:r>
              <a:rPr lang="en-US" sz="2800" dirty="0" smtClean="0"/>
              <a:t>?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ru-RU" sz="2800" dirty="0" smtClean="0">
                <a:sym typeface="Wingdings" panose="05000000000000000000" pitchFamily="2" charset="2"/>
              </a:rPr>
              <a:t>Эх</a:t>
            </a:r>
            <a:r>
              <a:rPr lang="en-US" sz="4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</a:t>
            </a:r>
            <a:endParaRPr lang="ru-R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Пусть </a:t>
            </a:r>
            <a:r>
              <a:rPr lang="en-US" dirty="0"/>
              <a:t>CASSCF – </a:t>
            </a:r>
            <a:r>
              <a:rPr lang="ru-RU" dirty="0"/>
              <a:t>это </a:t>
            </a:r>
            <a:r>
              <a:rPr lang="ru-RU" dirty="0" smtClean="0"/>
              <a:t>хорошо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76872"/>
            <a:ext cx="78200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Далеко </a:t>
            </a:r>
            <a:r>
              <a:rPr lang="ru-RU" sz="3200" dirty="0"/>
              <a:t>не так все </a:t>
            </a:r>
            <a:r>
              <a:rPr lang="ru-RU" sz="3200" dirty="0" smtClean="0"/>
              <a:t>оптимистично: </a:t>
            </a:r>
            <a:r>
              <a:rPr lang="en-US" sz="3200" dirty="0"/>
              <a:t>CASSCF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«расшивает» </a:t>
            </a:r>
            <a:r>
              <a:rPr lang="ru-RU" sz="3200" dirty="0"/>
              <a:t>корреляцию только в активном пространстве – очень ограниченный набор </a:t>
            </a:r>
            <a:r>
              <a:rPr lang="ru-RU" sz="3200" dirty="0" smtClean="0"/>
              <a:t>МО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5095022"/>
            <a:ext cx="6624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CASSCF </a:t>
            </a:r>
            <a:r>
              <a:rPr lang="ru-RU" sz="2800" dirty="0"/>
              <a:t>«в трех слайдах</a:t>
            </a:r>
            <a:r>
              <a:rPr lang="ru-RU" sz="2800" dirty="0" smtClean="0"/>
              <a:t>»</a:t>
            </a:r>
            <a:r>
              <a:rPr lang="en-US" sz="2800" dirty="0" smtClean="0"/>
              <a:t>?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ru-RU" sz="2800" dirty="0" smtClean="0">
                <a:sym typeface="Wingdings" panose="05000000000000000000" pitchFamily="2" charset="2"/>
              </a:rPr>
              <a:t>Эх</a:t>
            </a:r>
            <a:r>
              <a:rPr lang="en-US" sz="4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</a:t>
            </a:r>
            <a:endParaRPr lang="ru-R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926" y="583678"/>
            <a:ext cx="8001000" cy="612254"/>
          </a:xfrm>
        </p:spPr>
        <p:txBody>
          <a:bodyPr/>
          <a:lstStyle/>
          <a:p>
            <a:pPr algn="ctr"/>
            <a:r>
              <a:rPr lang="en-US" dirty="0" smtClean="0"/>
              <a:t>CASSCF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/>
              <a:t>это </a:t>
            </a:r>
            <a:r>
              <a:rPr lang="ru-RU" dirty="0" smtClean="0"/>
              <a:t>такое</a:t>
            </a:r>
            <a:r>
              <a:rPr lang="ru-RU" dirty="0"/>
              <a:t>?</a:t>
            </a:r>
            <a:r>
              <a:rPr lang="ru-RU" dirty="0">
                <a:sym typeface="Wingdings" panose="05000000000000000000" pitchFamily="2" charset="2"/>
              </a:rPr>
              <a:t> 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58799" y="5036983"/>
            <a:ext cx="4069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МКССП с полным учетом возбуждений в активном пространстве</a:t>
            </a:r>
          </a:p>
          <a:p>
            <a:pPr algn="ctr"/>
            <a:r>
              <a:rPr lang="ru-RU" dirty="0" smtClean="0"/>
              <a:t>(утраченный русский термин…)</a:t>
            </a:r>
            <a:endParaRPr lang="ru-RU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2171700" y="1773238"/>
          <a:ext cx="571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Уравнение" r:id="rId3" imgW="3429000" imgH="342720" progId="Equation.3">
                  <p:embed/>
                </p:oleObj>
              </mc:Choice>
              <mc:Fallback>
                <p:oleObj name="Уравнение" r:id="rId3" imgW="3429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1773238"/>
                        <a:ext cx="5715000" cy="5715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257776" y="2060848"/>
            <a:ext cx="1495425" cy="3024187"/>
            <a:chOff x="527906" y="2657329"/>
            <a:chExt cx="1495425" cy="3024187"/>
          </a:xfrm>
        </p:grpSpPr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527906" y="2657329"/>
              <a:ext cx="1495425" cy="3024187"/>
              <a:chOff x="1812" y="1661"/>
              <a:chExt cx="942" cy="1905"/>
            </a:xfrm>
          </p:grpSpPr>
          <p:pic>
            <p:nvPicPr>
              <p:cNvPr id="8" name="Picture 1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2" y="1661"/>
                <a:ext cx="942" cy="19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 flipV="1">
                <a:off x="2112" y="3245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Line 20"/>
              <p:cNvSpPr>
                <a:spLocks noChangeShapeType="1"/>
              </p:cNvSpPr>
              <p:nvPr/>
            </p:nvSpPr>
            <p:spPr bwMode="auto">
              <a:xfrm flipV="1">
                <a:off x="2112" y="3008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Line 21"/>
              <p:cNvSpPr>
                <a:spLocks noChangeShapeType="1"/>
              </p:cNvSpPr>
              <p:nvPr/>
            </p:nvSpPr>
            <p:spPr bwMode="auto">
              <a:xfrm flipV="1">
                <a:off x="2112" y="2788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Line 22"/>
              <p:cNvSpPr>
                <a:spLocks noChangeShapeType="1"/>
              </p:cNvSpPr>
              <p:nvPr/>
            </p:nvSpPr>
            <p:spPr bwMode="auto">
              <a:xfrm flipV="1">
                <a:off x="2108" y="2478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Line 23"/>
              <p:cNvSpPr>
                <a:spLocks noChangeShapeType="1"/>
              </p:cNvSpPr>
              <p:nvPr/>
            </p:nvSpPr>
            <p:spPr bwMode="auto">
              <a:xfrm flipV="1">
                <a:off x="2206" y="3266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Line 24"/>
              <p:cNvSpPr>
                <a:spLocks noChangeShapeType="1"/>
              </p:cNvSpPr>
              <p:nvPr/>
            </p:nvSpPr>
            <p:spPr bwMode="auto">
              <a:xfrm flipV="1">
                <a:off x="2206" y="3022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Line 25"/>
              <p:cNvSpPr>
                <a:spLocks noChangeShapeType="1"/>
              </p:cNvSpPr>
              <p:nvPr/>
            </p:nvSpPr>
            <p:spPr bwMode="auto">
              <a:xfrm flipV="1">
                <a:off x="2213" y="2795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Line 26"/>
              <p:cNvSpPr>
                <a:spLocks noChangeShapeType="1"/>
              </p:cNvSpPr>
              <p:nvPr/>
            </p:nvSpPr>
            <p:spPr bwMode="auto">
              <a:xfrm flipV="1">
                <a:off x="2199" y="2478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sysDot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Line 27"/>
              <p:cNvSpPr>
                <a:spLocks noChangeShapeType="1"/>
              </p:cNvSpPr>
              <p:nvPr/>
            </p:nvSpPr>
            <p:spPr bwMode="auto">
              <a:xfrm flipV="1">
                <a:off x="2203" y="1791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AutoShape 30"/>
              <p:cNvSpPr>
                <a:spLocks noChangeArrowheads="1"/>
              </p:cNvSpPr>
              <p:nvPr/>
            </p:nvSpPr>
            <p:spPr bwMode="auto">
              <a:xfrm flipV="1">
                <a:off x="2472" y="1706"/>
                <a:ext cx="182" cy="953"/>
              </a:xfrm>
              <a:prstGeom prst="curvedLeftArrow">
                <a:avLst>
                  <a:gd name="adj1" fmla="val 104725"/>
                  <a:gd name="adj2" fmla="val 209451"/>
                  <a:gd name="adj3" fmla="val 33333"/>
                </a:avLst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sp>
          <p:nvSpPr>
            <p:cNvPr id="20" name="AutoShape 30"/>
            <p:cNvSpPr>
              <a:spLocks noChangeArrowheads="1"/>
            </p:cNvSpPr>
            <p:nvPr/>
          </p:nvSpPr>
          <p:spPr bwMode="auto">
            <a:xfrm flipH="1" flipV="1">
              <a:off x="628929" y="2996952"/>
              <a:ext cx="341693" cy="1604270"/>
            </a:xfrm>
            <a:prstGeom prst="curvedLeftArrow">
              <a:avLst>
                <a:gd name="adj1" fmla="val 104725"/>
                <a:gd name="adj2" fmla="val 209451"/>
                <a:gd name="adj3" fmla="val 33333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574675" y="2728766"/>
              <a:ext cx="1448656" cy="23764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23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2029380" y="2579925"/>
          <a:ext cx="3862288" cy="151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Уравнение" r:id="rId6" imgW="1904760" imgH="749160" progId="Equation.3">
                  <p:embed/>
                </p:oleObj>
              </mc:Choice>
              <mc:Fallback>
                <p:oleObj name="Уравнение" r:id="rId6" imgW="190476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380" y="2579925"/>
                        <a:ext cx="3862288" cy="151909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885498" y="4200798"/>
          <a:ext cx="36703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Уравнение" r:id="rId8" imgW="1054080" imgH="253800" progId="Equation.3">
                  <p:embed/>
                </p:oleObj>
              </mc:Choice>
              <mc:Fallback>
                <p:oleObj name="Уравнение" r:id="rId8" imgW="1054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498" y="4200798"/>
                        <a:ext cx="3670300" cy="8842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17070" y="5174000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 волновой функции варьируются и маленькие(ЛКАО) и большие коэффициенты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3027809" y="3451220"/>
            <a:ext cx="392063" cy="409853"/>
          </a:xfrm>
          <a:prstGeom prst="ellipse">
            <a:avLst/>
          </a:prstGeom>
          <a:solidFill>
            <a:srgbClr val="3A68FC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492305" y="4509120"/>
            <a:ext cx="392063" cy="409853"/>
          </a:xfrm>
          <a:prstGeom prst="ellipse">
            <a:avLst/>
          </a:prstGeom>
          <a:solidFill>
            <a:srgbClr val="3A68FC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4417133" y="1790572"/>
            <a:ext cx="392063" cy="409853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6305967" y="1811297"/>
            <a:ext cx="392063" cy="409853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5359884" y="1811298"/>
            <a:ext cx="392063" cy="409853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7949819" y="4281620"/>
            <a:ext cx="510613" cy="755363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436095" y="5759356"/>
            <a:ext cx="1104909" cy="337974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6683875" y="5466678"/>
            <a:ext cx="1301456" cy="337974"/>
          </a:xfrm>
          <a:prstGeom prst="roundRect">
            <a:avLst/>
          </a:prstGeom>
          <a:solidFill>
            <a:srgbClr val="3A68FC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2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926" y="583678"/>
            <a:ext cx="8001000" cy="612254"/>
          </a:xfrm>
        </p:spPr>
        <p:txBody>
          <a:bodyPr/>
          <a:lstStyle/>
          <a:p>
            <a:pPr algn="ctr"/>
            <a:r>
              <a:rPr lang="en-US" dirty="0" smtClean="0"/>
              <a:t>MCSCF versus CI</a:t>
            </a:r>
            <a:r>
              <a:rPr lang="ru-RU" dirty="0" smtClean="0">
                <a:sym typeface="Wingdings" panose="05000000000000000000" pitchFamily="2" charset="2"/>
              </a:rPr>
              <a:t>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327145" y="2520430"/>
            <a:ext cx="406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Это же очевидно, но</a:t>
            </a:r>
            <a:r>
              <a:rPr lang="en-US" dirty="0" smtClean="0"/>
              <a:t> </a:t>
            </a:r>
            <a:r>
              <a:rPr lang="ru-RU" dirty="0"/>
              <a:t>е</a:t>
            </a:r>
            <a:r>
              <a:rPr lang="ru-RU" dirty="0" smtClean="0"/>
              <a:t>сли:</a:t>
            </a:r>
            <a:endParaRPr lang="ru-RU" dirty="0"/>
          </a:p>
        </p:txBody>
      </p:sp>
      <p:graphicFrame>
        <p:nvGraphicFramePr>
          <p:cNvPr id="24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668926" y="4747015"/>
          <a:ext cx="23955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Уравнение" r:id="rId3" imgW="1066680" imgH="393480" progId="Equation.3">
                  <p:embed/>
                </p:oleObj>
              </mc:Choice>
              <mc:Fallback>
                <p:oleObj name="Уравнение" r:id="rId3" imgW="1066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26" y="4747015"/>
                        <a:ext cx="2395537" cy="8842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0" y="4042851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Полное КВ и в Африке полное КВ: </a:t>
            </a:r>
          </a:p>
          <a:p>
            <a:pPr algn="ctr"/>
            <a:r>
              <a:rPr lang="ru-RU" dirty="0" smtClean="0"/>
              <a:t>варьирование маленьких коэффициентов энергию не понижает</a:t>
            </a:r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2174582" y="4339581"/>
            <a:ext cx="3315766" cy="337974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1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2192338" y="1817688"/>
          <a:ext cx="36258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Уравнение" r:id="rId5" imgW="1841400" imgH="253800" progId="Equation.3">
                  <p:embed/>
                </p:oleObj>
              </mc:Choice>
              <mc:Fallback>
                <p:oleObj name="Уравнение" r:id="rId5" imgW="1841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1817688"/>
                        <a:ext cx="3625850" cy="5000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2344738" y="3225800"/>
          <a:ext cx="36258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Уравнение" r:id="rId7" imgW="1917360" imgH="253800" progId="Equation.3">
                  <p:embed/>
                </p:oleObj>
              </mc:Choice>
              <mc:Fallback>
                <p:oleObj name="Уравнение" r:id="rId7" imgW="1917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3225800"/>
                        <a:ext cx="3625850" cy="4810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893598" y="4878116"/>
            <a:ext cx="406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Это когда все МО включены в активное пространство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783595" y="5606578"/>
            <a:ext cx="4069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Курьез – но это и главное достоинство и область применимости </a:t>
            </a:r>
            <a:r>
              <a:rPr lang="en-US" smtClean="0"/>
              <a:t>CASSCF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2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728888"/>
            <a:ext cx="9036496" cy="612254"/>
          </a:xfrm>
        </p:spPr>
        <p:txBody>
          <a:bodyPr/>
          <a:lstStyle/>
          <a:p>
            <a:pPr algn="ctr"/>
            <a:r>
              <a:rPr lang="ru-RU" dirty="0" smtClean="0">
                <a:sym typeface="Wingdings" panose="05000000000000000000" pitchFamily="2" charset="2"/>
              </a:rPr>
              <a:t>Инвариантность </a:t>
            </a:r>
            <a:r>
              <a:rPr lang="en-US" dirty="0" smtClean="0">
                <a:sym typeface="Wingdings" panose="05000000000000000000" pitchFamily="2" charset="2"/>
              </a:rPr>
              <a:t>CASSCF </a:t>
            </a:r>
            <a:r>
              <a:rPr lang="ru-RU" dirty="0" smtClean="0">
                <a:sym typeface="Wingdings" panose="05000000000000000000" pitchFamily="2" charset="2"/>
              </a:rPr>
              <a:t> в пределах Активного Пространства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68926" y="2769979"/>
            <a:ext cx="847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«Связывающие МО», </a:t>
            </a:r>
            <a:r>
              <a:rPr lang="ru-RU" dirty="0" err="1" smtClean="0"/>
              <a:t>химсвязь</a:t>
            </a:r>
            <a:r>
              <a:rPr lang="ru-RU" dirty="0" smtClean="0"/>
              <a:t> «образованы» из АО</a:t>
            </a:r>
          </a:p>
          <a:p>
            <a:pPr algn="ctr"/>
            <a:r>
              <a:rPr lang="en-US" dirty="0" smtClean="0"/>
              <a:t>CAS MO </a:t>
            </a:r>
            <a:r>
              <a:rPr lang="en-US" dirty="0" smtClean="0">
                <a:sym typeface="Symbol" panose="05050102010706020507" pitchFamily="18" charset="2"/>
              </a:rPr>
              <a:t></a:t>
            </a:r>
            <a:r>
              <a:rPr lang="en-US" dirty="0"/>
              <a:t> CAS </a:t>
            </a:r>
            <a:r>
              <a:rPr lang="en-US" dirty="0" smtClean="0"/>
              <a:t>AO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3528459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 «неважно в каких </a:t>
            </a:r>
            <a:r>
              <a:rPr lang="ru-RU" dirty="0" err="1" smtClean="0"/>
              <a:t>орбиталях</a:t>
            </a:r>
            <a:r>
              <a:rPr lang="ru-RU" dirty="0" smtClean="0"/>
              <a:t>»:</a:t>
            </a:r>
          </a:p>
          <a:p>
            <a:pPr algn="ctr"/>
            <a:r>
              <a:rPr lang="ru-RU" dirty="0" smtClean="0"/>
              <a:t>надо «не потерять» пространство.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115616" y="440329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Это и есть большое искусство: не каждый чувствует подпространство –</a:t>
            </a:r>
          </a:p>
          <a:p>
            <a:pPr algn="ctr"/>
            <a:r>
              <a:rPr lang="ru-RU" dirty="0" smtClean="0"/>
              <a:t> даже пару </a:t>
            </a:r>
            <a:r>
              <a:rPr lang="ru-RU" dirty="0" smtClean="0">
                <a:solidFill>
                  <a:srgbClr val="FF0000"/>
                </a:solidFill>
              </a:rPr>
              <a:t>связывающая-разрыхляющая</a:t>
            </a:r>
            <a:r>
              <a:rPr lang="ru-RU" dirty="0" smtClean="0"/>
              <a:t> МО не всегда легко </a:t>
            </a:r>
            <a:r>
              <a:rPr lang="ru-RU" dirty="0" smtClean="0">
                <a:solidFill>
                  <a:srgbClr val="FF0000"/>
                </a:solidFill>
              </a:rPr>
              <a:t>опознать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863330" y="1836121"/>
          <a:ext cx="6770283" cy="912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Уравнение" r:id="rId3" imgW="3581280" imgH="482400" progId="Equation.3">
                  <p:embed/>
                </p:oleObj>
              </mc:Choice>
              <mc:Fallback>
                <p:oleObj name="Уравнение" r:id="rId3" imgW="3581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330" y="1836121"/>
                        <a:ext cx="6770283" cy="91272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50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донести(сохранить) Активное Пространство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5496" y="1752600"/>
            <a:ext cx="9108504" cy="1172344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 smtClean="0"/>
              <a:t>Поняли заголовок – от точки к точке в пределах участка ППЭ</a:t>
            </a:r>
          </a:p>
          <a:p>
            <a:pPr marL="0" indent="0" algn="ctr">
              <a:buNone/>
            </a:pPr>
            <a:r>
              <a:rPr lang="ru-RU" sz="2500" i="1" dirty="0" smtClean="0">
                <a:solidFill>
                  <a:srgbClr val="FF0000"/>
                </a:solidFill>
              </a:rPr>
              <a:t>Если это химическая реакция, участок значительный – с перестройкой электронной структуры</a:t>
            </a:r>
            <a:endParaRPr lang="ru-RU" sz="2500" i="1" dirty="0">
              <a:solidFill>
                <a:srgbClr val="FF0000"/>
              </a:solidFill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555837" y="3501008"/>
            <a:ext cx="1181100" cy="2924175"/>
            <a:chOff x="1555864" y="3203957"/>
            <a:chExt cx="1181100" cy="2924175"/>
          </a:xfrm>
        </p:grpSpPr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5864" y="3203957"/>
              <a:ext cx="1181100" cy="2924175"/>
            </a:xfrm>
            <a:prstGeom prst="rect">
              <a:avLst/>
            </a:prstGeom>
          </p:spPr>
        </p:pic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2020912" y="5727476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 flipV="1">
              <a:off x="2020912" y="5351238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V="1">
              <a:off x="2020912" y="5001988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V="1">
              <a:off x="2170137" y="5760813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 flipV="1">
              <a:off x="2170137" y="5373463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2181250" y="5013101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4" name="Правая фигурная скобка 23"/>
          <p:cNvSpPr/>
          <p:nvPr/>
        </p:nvSpPr>
        <p:spPr>
          <a:xfrm>
            <a:off x="1518578" y="4402431"/>
            <a:ext cx="288032" cy="1512168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1907704" y="5013176"/>
            <a:ext cx="79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Symbol" panose="05050102010706020507" pitchFamily="18" charset="2"/>
              </a:rPr>
              <a:t>-МО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64440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Symbol" panose="05050102010706020507" pitchFamily="18" charset="2"/>
              </a:rPr>
              <a:t>Исходный бутадиен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1907704" y="3967786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ym typeface="Symbol" panose="05050102010706020507" pitchFamily="18" charset="2"/>
              </a:rPr>
              <a:t>Почти «просто» и симметрия в помощь</a:t>
            </a:r>
            <a:endParaRPr lang="ru-RU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6126907" y="3501007"/>
            <a:ext cx="1181100" cy="2924175"/>
            <a:chOff x="1555864" y="3203957"/>
            <a:chExt cx="1181100" cy="2924175"/>
          </a:xfrm>
        </p:grpSpPr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5864" y="3203957"/>
              <a:ext cx="1181100" cy="2924175"/>
            </a:xfrm>
            <a:prstGeom prst="rect">
              <a:avLst/>
            </a:prstGeom>
          </p:spPr>
        </p:pic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V="1">
              <a:off x="2020912" y="5727476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flipV="1">
              <a:off x="2020912" y="5351238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2020912" y="5001988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V="1">
              <a:off x="2170137" y="5760813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 flipV="1">
              <a:off x="2170137" y="5373463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V="1">
              <a:off x="2181250" y="5013101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7" name="Правая фигурная скобка 36"/>
          <p:cNvSpPr/>
          <p:nvPr/>
        </p:nvSpPr>
        <p:spPr>
          <a:xfrm>
            <a:off x="7089648" y="4445682"/>
            <a:ext cx="288032" cy="1512168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7468344" y="4429451"/>
            <a:ext cx="991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Symbol" panose="05050102010706020507" pitchFamily="18" charset="2"/>
              </a:rPr>
              <a:t>*-</a:t>
            </a:r>
            <a:r>
              <a:rPr lang="ru-RU" dirty="0">
                <a:sym typeface="Symbol" panose="05050102010706020507" pitchFamily="18" charset="2"/>
              </a:rPr>
              <a:t>МО</a:t>
            </a:r>
            <a:endParaRPr lang="ru-RU" dirty="0"/>
          </a:p>
          <a:p>
            <a:r>
              <a:rPr lang="ru-RU" dirty="0" smtClean="0">
                <a:sym typeface="Symbol" panose="05050102010706020507" pitchFamily="18" charset="2"/>
              </a:rPr>
              <a:t>*-МО</a:t>
            </a:r>
          </a:p>
          <a:p>
            <a:r>
              <a:rPr lang="ru-RU" dirty="0" smtClean="0">
                <a:sym typeface="Symbol" panose="05050102010706020507" pitchFamily="18" charset="2"/>
              </a:rPr>
              <a:t>  -</a:t>
            </a:r>
            <a:r>
              <a:rPr lang="ru-RU" dirty="0">
                <a:sym typeface="Symbol" panose="05050102010706020507" pitchFamily="18" charset="2"/>
              </a:rPr>
              <a:t>МО</a:t>
            </a:r>
            <a:endParaRPr lang="ru-RU" dirty="0"/>
          </a:p>
          <a:p>
            <a:r>
              <a:rPr lang="ru-RU" dirty="0" smtClean="0">
                <a:sym typeface="Symbol" panose="05050102010706020507" pitchFamily="18" charset="2"/>
              </a:rPr>
              <a:t>  -</a:t>
            </a:r>
            <a:r>
              <a:rPr lang="ru-RU" dirty="0">
                <a:sym typeface="Symbol" panose="05050102010706020507" pitchFamily="18" charset="2"/>
              </a:rPr>
              <a:t>МО</a:t>
            </a:r>
            <a:endParaRPr lang="ru-RU" dirty="0"/>
          </a:p>
          <a:p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652119" y="6453336"/>
            <a:ext cx="292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Symbol" panose="05050102010706020507" pitchFamily="18" charset="2"/>
              </a:rPr>
              <a:t>Конечный </a:t>
            </a:r>
            <a:r>
              <a:rPr lang="ru-RU" dirty="0" err="1" smtClean="0">
                <a:sym typeface="Symbol" panose="05050102010706020507" pitchFamily="18" charset="2"/>
              </a:rPr>
              <a:t>циклобутен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71358" y="485753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ym typeface="Symbol" panose="05050102010706020507" pitchFamily="18" charset="2"/>
              </a:rPr>
              <a:t>Пара </a:t>
            </a:r>
            <a:r>
              <a:rPr lang="en-US" dirty="0" smtClean="0">
                <a:sym typeface="Symbol" panose="05050102010706020507" pitchFamily="18" charset="2"/>
              </a:rPr>
              <a:t>-</a:t>
            </a:r>
            <a:r>
              <a:rPr lang="ru-RU" dirty="0" smtClean="0">
                <a:sym typeface="Symbol" panose="05050102010706020507" pitchFamily="18" charset="2"/>
              </a:rPr>
              <a:t>МО вообще не выделена среди прочих</a:t>
            </a:r>
            <a:r>
              <a:rPr lang="ru-RU" dirty="0" smtClean="0">
                <a:sym typeface="Wingdings" panose="05000000000000000000" pitchFamily="2" charset="2"/>
              </a:rPr>
              <a:t>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55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51520" y="2916041"/>
            <a:ext cx="3740128" cy="360765"/>
          </a:xfrm>
          <a:prstGeom prst="rect">
            <a:avLst/>
          </a:prstGeom>
          <a:solidFill>
            <a:srgbClr val="2AC4FA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444208" y="1700808"/>
            <a:ext cx="2304256" cy="2664296"/>
          </a:xfrm>
          <a:prstGeom prst="rect">
            <a:avLst/>
          </a:prstGeom>
          <a:solidFill>
            <a:srgbClr val="2AC4FA">
              <a:alpha val="9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4624"/>
            <a:ext cx="9036496" cy="1476201"/>
          </a:xfrm>
        </p:spPr>
        <p:txBody>
          <a:bodyPr/>
          <a:lstStyle/>
          <a:p>
            <a:pPr algn="ctr"/>
            <a:r>
              <a:rPr lang="ru-RU" sz="3600" dirty="0" smtClean="0"/>
              <a:t>Будем решать проблемы в порядке поступления (</a:t>
            </a:r>
            <a:r>
              <a:rPr lang="en-US" sz="3600" dirty="0" smtClean="0"/>
              <a:t>means Appendix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700808"/>
            <a:ext cx="4603160" cy="2242884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dirty="0" smtClean="0"/>
              <a:t>Сначала бутадиен и трудности «на словах»:</a:t>
            </a:r>
          </a:p>
          <a:p>
            <a:pPr marL="0" indent="0" algn="ctr">
              <a:buNone/>
            </a:pPr>
            <a:r>
              <a:rPr lang="ru-RU" sz="2400" dirty="0" smtClean="0"/>
              <a:t>Такие МО только в минимальном базисе</a:t>
            </a:r>
            <a:r>
              <a:rPr lang="ru-RU" sz="2400" dirty="0" smtClean="0">
                <a:sym typeface="Wingdings" panose="05000000000000000000" pitchFamily="2" charset="2"/>
              </a:rPr>
              <a:t>, а кто будет считать задачу в минимальном базисе?!</a:t>
            </a:r>
            <a:endParaRPr lang="ru-RU" sz="2400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4058" y="4002453"/>
            <a:ext cx="4752528" cy="886697"/>
          </a:xfrm>
          <a:solidFill>
            <a:srgbClr val="2AC4FA"/>
          </a:solidFill>
        </p:spPr>
        <p:txBody>
          <a:bodyPr/>
          <a:lstStyle/>
          <a:p>
            <a:pPr marL="0" indent="0">
              <a:buNone/>
            </a:pPr>
            <a:r>
              <a:rPr lang="ru-RU" sz="2400" b="1" dirty="0" smtClean="0">
                <a:solidFill>
                  <a:srgbClr val="FF0000"/>
                </a:solidFill>
              </a:rPr>
              <a:t>Ок</a:t>
            </a:r>
            <a:r>
              <a:rPr lang="ru-RU" sz="2400" dirty="0" smtClean="0">
                <a:solidFill>
                  <a:srgbClr val="FF0000"/>
                </a:solidFill>
              </a:rPr>
              <a:t>, какие проблемы в </a:t>
            </a:r>
            <a:r>
              <a:rPr lang="ru-RU" sz="2400" b="1" u="sng" dirty="0" err="1" smtClean="0">
                <a:solidFill>
                  <a:srgbClr val="FF0000"/>
                </a:solidFill>
              </a:rPr>
              <a:t>неминимальном</a:t>
            </a:r>
            <a:r>
              <a:rPr lang="ru-RU" sz="2400" b="1" u="sng" dirty="0" smtClean="0">
                <a:solidFill>
                  <a:srgbClr val="FF0000"/>
                </a:solidFill>
              </a:rPr>
              <a:t> базисе?</a:t>
            </a:r>
            <a:endParaRPr lang="ru-RU" sz="2400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6516216" y="1713966"/>
            <a:ext cx="2173567" cy="2519719"/>
            <a:chOff x="2785127" y="1700808"/>
            <a:chExt cx="3960440" cy="503652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2785127" y="5590285"/>
              <a:ext cx="3960440" cy="1147051"/>
              <a:chOff x="2166818" y="4797152"/>
              <a:chExt cx="3960440" cy="1147051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2276128" y="5373216"/>
                <a:ext cx="37444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Группа 8"/>
              <p:cNvGrpSpPr/>
              <p:nvPr/>
            </p:nvGrpSpPr>
            <p:grpSpPr>
              <a:xfrm>
                <a:off x="2166818" y="4797152"/>
                <a:ext cx="3960440" cy="1147051"/>
                <a:chOff x="2166818" y="4797152"/>
                <a:chExt cx="3960440" cy="1147051"/>
              </a:xfrm>
            </p:grpSpPr>
            <p:sp>
              <p:nvSpPr>
                <p:cNvPr id="10" name="Овал 9"/>
                <p:cNvSpPr/>
                <p:nvPr/>
              </p:nvSpPr>
              <p:spPr>
                <a:xfrm>
                  <a:off x="2166818" y="5368139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" name="Овал 10"/>
                <p:cNvSpPr/>
                <p:nvPr/>
              </p:nvSpPr>
              <p:spPr>
                <a:xfrm>
                  <a:off x="2166818" y="4797152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" name="Овал 11"/>
                <p:cNvSpPr/>
                <p:nvPr/>
              </p:nvSpPr>
              <p:spPr>
                <a:xfrm>
                  <a:off x="3345527" y="5368139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" name="Овал 12"/>
                <p:cNvSpPr/>
                <p:nvPr/>
              </p:nvSpPr>
              <p:spPr>
                <a:xfrm>
                  <a:off x="3345527" y="4797152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Овал 13"/>
                <p:cNvSpPr/>
                <p:nvPr/>
              </p:nvSpPr>
              <p:spPr>
                <a:xfrm>
                  <a:off x="4616477" y="5368139"/>
                  <a:ext cx="237626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" name="Овал 14"/>
                <p:cNvSpPr/>
                <p:nvPr/>
              </p:nvSpPr>
              <p:spPr>
                <a:xfrm>
                  <a:off x="4616477" y="4797152"/>
                  <a:ext cx="237626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" name="Овал 15"/>
                <p:cNvSpPr/>
                <p:nvPr/>
              </p:nvSpPr>
              <p:spPr>
                <a:xfrm>
                  <a:off x="5911234" y="5368139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Овал 16"/>
                <p:cNvSpPr/>
                <p:nvPr/>
              </p:nvSpPr>
              <p:spPr>
                <a:xfrm>
                  <a:off x="5911234" y="4797152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8" name="Группа 17"/>
            <p:cNvGrpSpPr/>
            <p:nvPr/>
          </p:nvGrpSpPr>
          <p:grpSpPr>
            <a:xfrm>
              <a:off x="2788318" y="4287768"/>
              <a:ext cx="3914160" cy="1158500"/>
              <a:chOff x="2788318" y="4287768"/>
              <a:chExt cx="3914160" cy="1158500"/>
            </a:xfrm>
          </p:grpSpPr>
          <p:cxnSp>
            <p:nvCxnSpPr>
              <p:cNvPr id="19" name="Прямая соединительная линия 18"/>
              <p:cNvCxnSpPr/>
              <p:nvPr/>
            </p:nvCxnSpPr>
            <p:spPr>
              <a:xfrm>
                <a:off x="2894437" y="4870205"/>
                <a:ext cx="37444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Группа 19"/>
              <p:cNvGrpSpPr/>
              <p:nvPr/>
            </p:nvGrpSpPr>
            <p:grpSpPr>
              <a:xfrm>
                <a:off x="2788318" y="4294141"/>
                <a:ext cx="216024" cy="1147051"/>
                <a:chOff x="2170009" y="3789040"/>
                <a:chExt cx="216024" cy="1147051"/>
              </a:xfrm>
            </p:grpSpPr>
            <p:sp>
              <p:nvSpPr>
                <p:cNvPr id="29" name="Овал 28"/>
                <p:cNvSpPr/>
                <p:nvPr/>
              </p:nvSpPr>
              <p:spPr>
                <a:xfrm>
                  <a:off x="2170009" y="4360027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Овал 29"/>
                <p:cNvSpPr/>
                <p:nvPr/>
              </p:nvSpPr>
              <p:spPr>
                <a:xfrm>
                  <a:off x="2170009" y="3789040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1" name="Группа 20"/>
              <p:cNvGrpSpPr/>
              <p:nvPr/>
            </p:nvGrpSpPr>
            <p:grpSpPr>
              <a:xfrm rot="10800000">
                <a:off x="5256388" y="4291602"/>
                <a:ext cx="216024" cy="1147051"/>
                <a:chOff x="1664060" y="2823408"/>
                <a:chExt cx="216024" cy="1147051"/>
              </a:xfrm>
            </p:grpSpPr>
            <p:sp>
              <p:nvSpPr>
                <p:cNvPr id="27" name="Овал 26"/>
                <p:cNvSpPr/>
                <p:nvPr/>
              </p:nvSpPr>
              <p:spPr>
                <a:xfrm rot="10800000">
                  <a:off x="1664060" y="3394395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Овал 27"/>
                <p:cNvSpPr/>
                <p:nvPr/>
              </p:nvSpPr>
              <p:spPr>
                <a:xfrm rot="10800000">
                  <a:off x="1664060" y="2823408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2" name="Группа 21"/>
              <p:cNvGrpSpPr/>
              <p:nvPr/>
            </p:nvGrpSpPr>
            <p:grpSpPr>
              <a:xfrm rot="10800000">
                <a:off x="6486454" y="4299217"/>
                <a:ext cx="216024" cy="1147051"/>
                <a:chOff x="1664060" y="2823408"/>
                <a:chExt cx="216024" cy="1147051"/>
              </a:xfrm>
            </p:grpSpPr>
            <p:sp>
              <p:nvSpPr>
                <p:cNvPr id="25" name="Овал 24"/>
                <p:cNvSpPr/>
                <p:nvPr/>
              </p:nvSpPr>
              <p:spPr>
                <a:xfrm rot="10800000">
                  <a:off x="1664060" y="3394395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Овал 25"/>
                <p:cNvSpPr/>
                <p:nvPr/>
              </p:nvSpPr>
              <p:spPr>
                <a:xfrm rot="10800000">
                  <a:off x="1664060" y="2823408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3" name="Овал 22"/>
              <p:cNvSpPr/>
              <p:nvPr/>
            </p:nvSpPr>
            <p:spPr>
              <a:xfrm>
                <a:off x="3966173" y="485875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3966173" y="428776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814045" y="2925989"/>
              <a:ext cx="3897141" cy="1154666"/>
              <a:chOff x="2814045" y="2925989"/>
              <a:chExt cx="3897141" cy="1154666"/>
            </a:xfrm>
          </p:grpSpPr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2894437" y="3502053"/>
                <a:ext cx="37444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>
              <a:xfrm>
                <a:off x="2814045" y="2925989"/>
                <a:ext cx="216024" cy="1147051"/>
                <a:chOff x="2170009" y="3789040"/>
                <a:chExt cx="216024" cy="1147051"/>
              </a:xfrm>
            </p:grpSpPr>
            <p:sp>
              <p:nvSpPr>
                <p:cNvPr id="43" name="Овал 42"/>
                <p:cNvSpPr/>
                <p:nvPr/>
              </p:nvSpPr>
              <p:spPr>
                <a:xfrm>
                  <a:off x="2170009" y="4360027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Овал 43"/>
                <p:cNvSpPr/>
                <p:nvPr/>
              </p:nvSpPr>
              <p:spPr>
                <a:xfrm>
                  <a:off x="2170009" y="3789040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4" name="Группа 33"/>
              <p:cNvGrpSpPr/>
              <p:nvPr/>
            </p:nvGrpSpPr>
            <p:grpSpPr>
              <a:xfrm>
                <a:off x="6495162" y="2925989"/>
                <a:ext cx="216024" cy="1147051"/>
                <a:chOff x="2170009" y="3789040"/>
                <a:chExt cx="216024" cy="1147051"/>
              </a:xfrm>
            </p:grpSpPr>
            <p:sp>
              <p:nvSpPr>
                <p:cNvPr id="41" name="Овал 40"/>
                <p:cNvSpPr/>
                <p:nvPr/>
              </p:nvSpPr>
              <p:spPr>
                <a:xfrm>
                  <a:off x="2170009" y="4360027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Овал 41"/>
                <p:cNvSpPr/>
                <p:nvPr/>
              </p:nvSpPr>
              <p:spPr>
                <a:xfrm>
                  <a:off x="2170009" y="3789040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5" name="Группа 34"/>
              <p:cNvGrpSpPr/>
              <p:nvPr/>
            </p:nvGrpSpPr>
            <p:grpSpPr>
              <a:xfrm rot="10800000">
                <a:off x="3966174" y="2925989"/>
                <a:ext cx="216024" cy="1147051"/>
                <a:chOff x="1664060" y="2823408"/>
                <a:chExt cx="216024" cy="1147051"/>
              </a:xfrm>
            </p:grpSpPr>
            <p:sp>
              <p:nvSpPr>
                <p:cNvPr id="39" name="Овал 38"/>
                <p:cNvSpPr/>
                <p:nvPr/>
              </p:nvSpPr>
              <p:spPr>
                <a:xfrm rot="10800000">
                  <a:off x="1664060" y="3394395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Овал 39"/>
                <p:cNvSpPr/>
                <p:nvPr/>
              </p:nvSpPr>
              <p:spPr>
                <a:xfrm rot="10800000">
                  <a:off x="1664060" y="2823408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6" name="Группа 35"/>
              <p:cNvGrpSpPr/>
              <p:nvPr/>
            </p:nvGrpSpPr>
            <p:grpSpPr>
              <a:xfrm rot="10800000">
                <a:off x="5239785" y="2933604"/>
                <a:ext cx="216024" cy="1147051"/>
                <a:chOff x="1664060" y="2823408"/>
                <a:chExt cx="216024" cy="1147051"/>
              </a:xfrm>
            </p:grpSpPr>
            <p:sp>
              <p:nvSpPr>
                <p:cNvPr id="37" name="Овал 36"/>
                <p:cNvSpPr/>
                <p:nvPr/>
              </p:nvSpPr>
              <p:spPr>
                <a:xfrm rot="10800000">
                  <a:off x="1664060" y="3394395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Овал 37"/>
                <p:cNvSpPr/>
                <p:nvPr/>
              </p:nvSpPr>
              <p:spPr>
                <a:xfrm rot="10800000">
                  <a:off x="1664060" y="2823408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45" name="Группа 44"/>
            <p:cNvGrpSpPr/>
            <p:nvPr/>
          </p:nvGrpSpPr>
          <p:grpSpPr>
            <a:xfrm>
              <a:off x="2843808" y="1700808"/>
              <a:ext cx="3888432" cy="1152128"/>
              <a:chOff x="2843808" y="1700808"/>
              <a:chExt cx="3888432" cy="1152128"/>
            </a:xfrm>
          </p:grpSpPr>
          <p:cxnSp>
            <p:nvCxnSpPr>
              <p:cNvPr id="46" name="Прямая соединительная линия 45"/>
              <p:cNvCxnSpPr/>
              <p:nvPr/>
            </p:nvCxnSpPr>
            <p:spPr>
              <a:xfrm>
                <a:off x="2922057" y="2276872"/>
                <a:ext cx="37444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>
              <a:xfrm>
                <a:off x="2843808" y="1705885"/>
                <a:ext cx="216024" cy="1147051"/>
                <a:chOff x="2170009" y="3789040"/>
                <a:chExt cx="216024" cy="1147051"/>
              </a:xfrm>
            </p:grpSpPr>
            <p:sp>
              <p:nvSpPr>
                <p:cNvPr id="57" name="Овал 56"/>
                <p:cNvSpPr/>
                <p:nvPr/>
              </p:nvSpPr>
              <p:spPr>
                <a:xfrm>
                  <a:off x="2170009" y="4360027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Овал 57"/>
                <p:cNvSpPr/>
                <p:nvPr/>
              </p:nvSpPr>
              <p:spPr>
                <a:xfrm>
                  <a:off x="2170009" y="3789040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8" name="Группа 47"/>
              <p:cNvGrpSpPr/>
              <p:nvPr/>
            </p:nvGrpSpPr>
            <p:grpSpPr>
              <a:xfrm>
                <a:off x="5237490" y="1700808"/>
                <a:ext cx="216024" cy="1147051"/>
                <a:chOff x="2170009" y="3789040"/>
                <a:chExt cx="216024" cy="1147051"/>
              </a:xfrm>
            </p:grpSpPr>
            <p:sp>
              <p:nvSpPr>
                <p:cNvPr id="55" name="Овал 54"/>
                <p:cNvSpPr/>
                <p:nvPr/>
              </p:nvSpPr>
              <p:spPr>
                <a:xfrm>
                  <a:off x="2170009" y="4360027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Овал 55"/>
                <p:cNvSpPr/>
                <p:nvPr/>
              </p:nvSpPr>
              <p:spPr>
                <a:xfrm>
                  <a:off x="2170009" y="3789040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9" name="Группа 48"/>
              <p:cNvGrpSpPr/>
              <p:nvPr/>
            </p:nvGrpSpPr>
            <p:grpSpPr>
              <a:xfrm rot="10800000">
                <a:off x="3958764" y="1700808"/>
                <a:ext cx="216024" cy="1147051"/>
                <a:chOff x="1664060" y="2823408"/>
                <a:chExt cx="216024" cy="1147051"/>
              </a:xfrm>
            </p:grpSpPr>
            <p:sp>
              <p:nvSpPr>
                <p:cNvPr id="53" name="Овал 52"/>
                <p:cNvSpPr/>
                <p:nvPr/>
              </p:nvSpPr>
              <p:spPr>
                <a:xfrm rot="10800000">
                  <a:off x="1664060" y="3394395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Овал 53"/>
                <p:cNvSpPr/>
                <p:nvPr/>
              </p:nvSpPr>
              <p:spPr>
                <a:xfrm rot="10800000">
                  <a:off x="1664060" y="2823408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0" name="Группа 49"/>
              <p:cNvGrpSpPr/>
              <p:nvPr/>
            </p:nvGrpSpPr>
            <p:grpSpPr>
              <a:xfrm rot="10800000">
                <a:off x="6516216" y="1700808"/>
                <a:ext cx="216024" cy="1147051"/>
                <a:chOff x="1664060" y="2823408"/>
                <a:chExt cx="216024" cy="1147051"/>
              </a:xfrm>
            </p:grpSpPr>
            <p:sp>
              <p:nvSpPr>
                <p:cNvPr id="51" name="Овал 50"/>
                <p:cNvSpPr/>
                <p:nvPr/>
              </p:nvSpPr>
              <p:spPr>
                <a:xfrm rot="10800000">
                  <a:off x="1664060" y="3394395"/>
                  <a:ext cx="216024" cy="576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Овал 51"/>
                <p:cNvSpPr/>
                <p:nvPr/>
              </p:nvSpPr>
              <p:spPr>
                <a:xfrm rot="10800000">
                  <a:off x="1664060" y="2823408"/>
                  <a:ext cx="216024" cy="5760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</p:grpSp>
      <p:sp>
        <p:nvSpPr>
          <p:cNvPr id="61" name="Объект 3"/>
          <p:cNvSpPr txBox="1">
            <a:spLocks/>
          </p:cNvSpPr>
          <p:nvPr/>
        </p:nvSpPr>
        <p:spPr bwMode="auto">
          <a:xfrm>
            <a:off x="0" y="5105474"/>
            <a:ext cx="9144000" cy="1491878"/>
          </a:xfrm>
          <a:prstGeom prst="rect">
            <a:avLst/>
          </a:prstGeom>
          <a:solidFill>
            <a:srgbClr val="2AC4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/>
              <a:t>Например, </a:t>
            </a:r>
            <a:r>
              <a:rPr lang="ru-RU" sz="2400" dirty="0" smtClean="0"/>
              <a:t>вакантные </a:t>
            </a:r>
            <a:r>
              <a:rPr lang="ru-RU" sz="2400" dirty="0"/>
              <a:t>МО(</a:t>
            </a:r>
            <a:r>
              <a:rPr lang="en-US" sz="2400" dirty="0"/>
              <a:t>RHF</a:t>
            </a:r>
            <a:r>
              <a:rPr lang="ru-RU" sz="2400" dirty="0" smtClean="0"/>
              <a:t>) часто  </a:t>
            </a:r>
            <a:r>
              <a:rPr lang="ru-RU" sz="2400" dirty="0" err="1" smtClean="0"/>
              <a:t>Ридберговы</a:t>
            </a:r>
            <a:r>
              <a:rPr lang="ru-RU" sz="2400" dirty="0" smtClean="0"/>
              <a:t>, описывают удаление электрона на бесконечность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sz="2400" dirty="0" smtClean="0"/>
              <a:t>(имеют другое распределение и нарушен порядок МО)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44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Хорошо, а когда заместители Итак, смотрим исходные МО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3176" y="1567137"/>
            <a:ext cx="8028186" cy="720080"/>
          </a:xfrm>
        </p:spPr>
        <p:txBody>
          <a:bodyPr/>
          <a:lstStyle/>
          <a:p>
            <a:r>
              <a:rPr lang="ru-RU" dirty="0" smtClean="0"/>
              <a:t>Сколько там МО занятых </a:t>
            </a:r>
            <a:r>
              <a:rPr lang="ru-RU" dirty="0" smtClean="0">
                <a:solidFill>
                  <a:srgbClr val="FF0000"/>
                </a:solidFill>
              </a:rPr>
              <a:t>– да, 15.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230262"/>
            <a:ext cx="3024336" cy="19013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35696" y="45811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№14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1248"/>
            <a:ext cx="809625" cy="3619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75" y="2514739"/>
            <a:ext cx="2989213" cy="16378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267744" y="27809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№15</a:t>
            </a:r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049" y="3068960"/>
            <a:ext cx="809625" cy="361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51920" y="495046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Есть такая партия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707904" y="2924944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 такая есть</a:t>
            </a:r>
            <a:endParaRPr lang="ru-RU" sz="1600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4858139"/>
            <a:ext cx="2056464" cy="12624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940152" y="49962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№16</a:t>
            </a:r>
            <a:endParaRPr lang="ru-RU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7312" y="5465985"/>
            <a:ext cx="790575" cy="390525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0875" y="3473437"/>
            <a:ext cx="2098874" cy="119326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92552" y="35010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</a:t>
            </a:r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342055" y="5763418"/>
            <a:ext cx="1267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ОК! </a:t>
            </a:r>
            <a:r>
              <a:rPr lang="en-US" sz="1600" dirty="0" smtClean="0"/>
              <a:t>LUMO</a:t>
            </a:r>
            <a:endParaRPr lang="ru-RU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369748" y="4335138"/>
            <a:ext cx="1706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Ой! Не наша</a:t>
            </a:r>
            <a:r>
              <a:rPr lang="ru-RU" sz="1600" dirty="0" smtClean="0">
                <a:sym typeface="Wingdings" panose="05000000000000000000" pitchFamily="2" charset="2"/>
              </a:rPr>
              <a:t>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2320" y="3916288"/>
            <a:ext cx="781050" cy="3048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556825" y="249728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№18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417612" y="2843878"/>
            <a:ext cx="1962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Опять не наша</a:t>
            </a:r>
            <a:endParaRPr lang="ru-RU" sz="1600" dirty="0" smtClean="0">
              <a:sym typeface="Wingdings" panose="05000000000000000000" pitchFamily="2" charset="2"/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6957" y="2118886"/>
            <a:ext cx="2071179" cy="132408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084168" y="21955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</a:t>
            </a:r>
            <a:r>
              <a:rPr lang="ru-RU" dirty="0"/>
              <a:t>9</a:t>
            </a: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5569" y="2432973"/>
            <a:ext cx="790575" cy="39052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380312" y="2730406"/>
            <a:ext cx="164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ОК! Нашлась</a:t>
            </a:r>
            <a:r>
              <a:rPr lang="ru-RU" sz="1600" dirty="0" smtClean="0">
                <a:sym typeface="Wingdings" panose="05000000000000000000" pitchFamily="2" charset="2"/>
              </a:rPr>
              <a:t></a:t>
            </a:r>
            <a:endParaRPr lang="ru-RU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055444" y="6381328"/>
            <a:ext cx="76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Порядок МО для </a:t>
            </a:r>
            <a:r>
              <a:rPr lang="en-US" dirty="0" smtClean="0"/>
              <a:t>CASSCF </a:t>
            </a:r>
            <a:r>
              <a:rPr lang="en-US" dirty="0" smtClean="0">
                <a:solidFill>
                  <a:srgbClr val="FF0000"/>
                </a:solidFill>
              </a:rPr>
              <a:t>14,15,16,19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b="1" u="sng" dirty="0" smtClean="0"/>
              <a:t>Вот </a:t>
            </a:r>
            <a:r>
              <a:rPr lang="en-US" b="1" u="sng" dirty="0" smtClean="0"/>
              <a:t>CAS </a:t>
            </a:r>
            <a:r>
              <a:rPr lang="ru-RU" b="1" u="sng" dirty="0" smtClean="0"/>
              <a:t>и собрали!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30887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Инструкции </a:t>
            </a:r>
            <a:r>
              <a:rPr lang="en-US" dirty="0" smtClean="0"/>
              <a:t>input-a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7305675" cy="647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6" y="4509120"/>
            <a:ext cx="7515225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0826" y="4042357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Ну и, разумеется, сами </a:t>
            </a:r>
            <a:r>
              <a:rPr lang="ru-RU" dirty="0" err="1" smtClean="0"/>
              <a:t>орбитали</a:t>
            </a:r>
            <a:r>
              <a:rPr lang="ru-RU" dirty="0" smtClean="0"/>
              <a:t> </a:t>
            </a:r>
            <a:r>
              <a:rPr lang="en-US" dirty="0" smtClean="0"/>
              <a:t>$VEC … $END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49044" y="2890494"/>
            <a:ext cx="683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умолчанию </a:t>
            </a:r>
            <a:r>
              <a:rPr lang="en-US" dirty="0" err="1" smtClean="0"/>
              <a:t>iorder</a:t>
            </a:r>
            <a:r>
              <a:rPr lang="en-US" dirty="0" smtClean="0"/>
              <a:t>(1)=1, </a:t>
            </a:r>
            <a:r>
              <a:rPr lang="en-US" dirty="0" err="1" smtClean="0"/>
              <a:t>iorder</a:t>
            </a:r>
            <a:r>
              <a:rPr lang="en-US" dirty="0" smtClean="0"/>
              <a:t>(2)=2 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ru-RU" dirty="0" smtClean="0"/>
              <a:t>др. </a:t>
            </a:r>
          </a:p>
          <a:p>
            <a:r>
              <a:rPr lang="ru-RU" dirty="0" smtClean="0"/>
              <a:t>Нумерацию надо менять с 17(!) МО, 16-я еще на месте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2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04800"/>
            <a:ext cx="8640959" cy="1216025"/>
          </a:xfrm>
        </p:spPr>
        <p:txBody>
          <a:bodyPr/>
          <a:lstStyle/>
          <a:p>
            <a:pPr algn="ctr"/>
            <a:r>
              <a:rPr lang="ru-RU" dirty="0" smtClean="0"/>
              <a:t>Посмотрим </a:t>
            </a:r>
            <a:r>
              <a:rPr lang="en-US" dirty="0" smtClean="0"/>
              <a:t>CASSCF</a:t>
            </a:r>
            <a:r>
              <a:rPr lang="en-US" sz="3200" i="1" dirty="0" smtClean="0"/>
              <a:t>(in </a:t>
            </a:r>
            <a:r>
              <a:rPr lang="en-US" sz="3200" i="1" dirty="0" err="1" smtClean="0"/>
              <a:t>ChemCraft</a:t>
            </a:r>
            <a:r>
              <a:rPr lang="en-US" sz="3200" i="1" dirty="0" smtClean="0"/>
              <a:t>)</a:t>
            </a:r>
            <a:endParaRPr lang="ru-RU" sz="32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412735" y="2050064"/>
            <a:ext cx="4623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Там же «два набора МО»</a:t>
            </a:r>
          </a:p>
          <a:p>
            <a:r>
              <a:rPr lang="en-US" dirty="0" smtClean="0">
                <a:solidFill>
                  <a:srgbClr val="3A68FC"/>
                </a:solidFill>
              </a:rPr>
              <a:t>Optimized Orbitals</a:t>
            </a:r>
          </a:p>
          <a:p>
            <a:r>
              <a:rPr lang="en-US" dirty="0"/>
              <a:t>Natural </a:t>
            </a:r>
            <a:r>
              <a:rPr lang="en-US" dirty="0" smtClean="0"/>
              <a:t>Orbitals</a:t>
            </a:r>
          </a:p>
          <a:p>
            <a:r>
              <a:rPr lang="ru-RU" dirty="0" smtClean="0"/>
              <a:t>Вот они – «проблемы в порядке поступления»(надо было квантовую химию </a:t>
            </a:r>
            <a:r>
              <a:rPr lang="ru-RU" dirty="0" err="1" smtClean="0"/>
              <a:t>ботать</a:t>
            </a:r>
            <a:r>
              <a:rPr lang="ru-RU" dirty="0" smtClean="0"/>
              <a:t>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45449"/>
            <a:ext cx="3413265" cy="4611254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648732" y="3697278"/>
            <a:ext cx="1829384" cy="2736303"/>
          </a:xfrm>
          <a:prstGeom prst="roundRect">
            <a:avLst/>
          </a:prstGeom>
          <a:solidFill>
            <a:srgbClr val="3A68FC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685904" y="1844825"/>
            <a:ext cx="1829384" cy="1852454"/>
          </a:xfrm>
          <a:prstGeom prst="roundRect">
            <a:avLst/>
          </a:prstGeom>
          <a:solidFill>
            <a:srgbClr val="00B05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4139952" y="4742263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Кто помнит, чем они отличаются или:</a:t>
            </a:r>
          </a:p>
          <a:p>
            <a:r>
              <a:rPr lang="ru-RU" dirty="0" smtClean="0"/>
              <a:t>Что такое натуральные </a:t>
            </a:r>
            <a:r>
              <a:rPr lang="ru-RU" dirty="0" err="1" smtClean="0"/>
              <a:t>орбитали</a:t>
            </a:r>
            <a:r>
              <a:rPr lang="ru-RU" dirty="0" smtClean="0"/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359892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Знаете ли саму задачу?</a:t>
            </a:r>
            <a:br>
              <a:rPr lang="ru-RU" dirty="0" smtClean="0"/>
            </a:br>
            <a:r>
              <a:rPr lang="ru-RU" dirty="0" err="1" smtClean="0"/>
              <a:t>Симметрийная</a:t>
            </a:r>
            <a:r>
              <a:rPr lang="ru-RU" dirty="0" smtClean="0"/>
              <a:t> часть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6738" y="2837309"/>
            <a:ext cx="3924300" cy="2097782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Механизм</a:t>
            </a:r>
          </a:p>
          <a:p>
            <a:pPr marL="0" indent="0">
              <a:buNone/>
            </a:pPr>
            <a:r>
              <a:rPr lang="ru-RU" dirty="0" err="1" smtClean="0"/>
              <a:t>конротаторный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ru-RU" dirty="0" smtClean="0"/>
              <a:t>«</a:t>
            </a:r>
            <a:r>
              <a:rPr lang="ru-RU" dirty="0" err="1" smtClean="0"/>
              <a:t>орбитали</a:t>
            </a:r>
            <a:r>
              <a:rPr lang="ru-RU" dirty="0" smtClean="0"/>
              <a:t>» </a:t>
            </a:r>
            <a:r>
              <a:rPr lang="ru-RU" dirty="0" smtClean="0"/>
              <a:t>поворачиваются в одну сторону)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27584" y="4647059"/>
            <a:ext cx="2160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664060" y="3394395"/>
            <a:ext cx="2160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243202" y="4647059"/>
            <a:ext cx="2160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635896" y="3427931"/>
            <a:ext cx="2160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664060" y="2823408"/>
            <a:ext cx="21602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27584" y="4064045"/>
            <a:ext cx="21602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635896" y="2844917"/>
            <a:ext cx="21602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243202" y="4071204"/>
            <a:ext cx="21602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/>
          <p:cNvSpPr/>
          <p:nvPr/>
        </p:nvSpPr>
        <p:spPr>
          <a:xfrm>
            <a:off x="618941" y="4293096"/>
            <a:ext cx="728464" cy="641995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/>
          <p:cNvSpPr/>
          <p:nvPr/>
        </p:nvSpPr>
        <p:spPr>
          <a:xfrm>
            <a:off x="3995936" y="4293096"/>
            <a:ext cx="728464" cy="641995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4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0012" y="1569301"/>
            <a:ext cx="4105026" cy="2180456"/>
          </a:xfrm>
        </p:spPr>
        <p:txBody>
          <a:bodyPr/>
          <a:lstStyle/>
          <a:p>
            <a:r>
              <a:rPr lang="ru-RU" sz="2400" dirty="0" smtClean="0"/>
              <a:t>Еще раз посмотрим – что там напротив </a:t>
            </a:r>
            <a:r>
              <a:rPr lang="en-US" sz="2400" dirty="0" smtClean="0"/>
              <a:t>E=…</a:t>
            </a:r>
            <a:r>
              <a:rPr lang="ru-RU" sz="2400" dirty="0" smtClean="0"/>
              <a:t>?</a:t>
            </a:r>
          </a:p>
          <a:p>
            <a:r>
              <a:rPr lang="ru-RU" sz="2000" dirty="0" smtClean="0"/>
              <a:t>Орбитальные энергии – собственные значения </a:t>
            </a:r>
            <a:r>
              <a:rPr lang="en-US" sz="2000" dirty="0" smtClean="0"/>
              <a:t>&lt;</a:t>
            </a:r>
            <a:r>
              <a:rPr lang="ru-RU" sz="2000" dirty="0" smtClean="0"/>
              <a:t>обобщенного</a:t>
            </a:r>
            <a:r>
              <a:rPr lang="en-US" sz="2000" dirty="0" smtClean="0"/>
              <a:t>&gt;</a:t>
            </a:r>
            <a:r>
              <a:rPr lang="ru-RU" sz="2000" dirty="0" smtClean="0"/>
              <a:t> </a:t>
            </a:r>
            <a:r>
              <a:rPr lang="ru-RU" sz="2000" dirty="0" err="1" smtClean="0"/>
              <a:t>фокиана</a:t>
            </a:r>
            <a:endParaRPr lang="ru-RU" sz="200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1580573"/>
            <a:ext cx="3413265" cy="4611254"/>
          </a:xfrm>
          <a:prstGeom prst="rect">
            <a:avLst/>
          </a:prstGeom>
        </p:spPr>
      </p:pic>
      <p:sp>
        <p:nvSpPr>
          <p:cNvPr id="16" name="Скругленный прямоугольник 15"/>
          <p:cNvSpPr/>
          <p:nvPr/>
        </p:nvSpPr>
        <p:spPr>
          <a:xfrm>
            <a:off x="1691680" y="3633979"/>
            <a:ext cx="720080" cy="25202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556683" y="1798899"/>
            <a:ext cx="720080" cy="138561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4675" y="3184512"/>
            <a:ext cx="2223247" cy="449467"/>
          </a:xfrm>
          <a:prstGeom prst="roundRect">
            <a:avLst/>
          </a:prstGeom>
          <a:solidFill>
            <a:srgbClr val="FF0000">
              <a:alpha val="32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бъект 3"/>
          <p:cNvSpPr>
            <a:spLocks noGrp="1"/>
          </p:cNvSpPr>
          <p:nvPr>
            <p:ph sz="half" idx="2"/>
          </p:nvPr>
        </p:nvSpPr>
        <p:spPr>
          <a:xfrm>
            <a:off x="4067944" y="3627448"/>
            <a:ext cx="4968552" cy="2681872"/>
          </a:xfrm>
        </p:spPr>
        <p:txBody>
          <a:bodyPr/>
          <a:lstStyle/>
          <a:p>
            <a:r>
              <a:rPr lang="ru-RU" sz="2000" dirty="0"/>
              <a:t>А это что? Собственные значения </a:t>
            </a:r>
            <a:r>
              <a:rPr lang="ru-RU" sz="2000" dirty="0" smtClean="0"/>
              <a:t>чего?</a:t>
            </a:r>
          </a:p>
          <a:p>
            <a:r>
              <a:rPr lang="ru-RU" sz="2000" dirty="0" smtClean="0"/>
              <a:t>Это </a:t>
            </a:r>
            <a:r>
              <a:rPr lang="ru-RU" sz="2000" dirty="0"/>
              <a:t>же наше Активное Пространство!</a:t>
            </a:r>
          </a:p>
          <a:p>
            <a:pPr marL="0" indent="0">
              <a:buNone/>
            </a:pPr>
            <a:r>
              <a:rPr lang="ru-RU" sz="2000" dirty="0"/>
              <a:t>Оператора плотности!!!!</a:t>
            </a:r>
          </a:p>
          <a:p>
            <a:pPr marL="0" indent="0">
              <a:buNone/>
            </a:pPr>
            <a:r>
              <a:rPr lang="ru-RU" sz="2000" dirty="0"/>
              <a:t>СЗ – числа заполнения(дробные) натуральных </a:t>
            </a:r>
            <a:r>
              <a:rPr lang="ru-RU" sz="2000" dirty="0" err="1"/>
              <a:t>орбиталей</a:t>
            </a:r>
            <a:endParaRPr lang="ru-RU" sz="20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417114" y="3638661"/>
            <a:ext cx="3528391" cy="665491"/>
          </a:xfrm>
          <a:prstGeom prst="roundRect">
            <a:avLst/>
          </a:prstGeom>
          <a:solidFill>
            <a:srgbClr val="FF0000">
              <a:alpha val="32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4067944" y="4347685"/>
            <a:ext cx="4717094" cy="1745611"/>
          </a:xfrm>
          <a:prstGeom prst="roundRect">
            <a:avLst/>
          </a:prstGeom>
          <a:solidFill>
            <a:srgbClr val="FF0000">
              <a:alpha val="32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1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Смотрю натуральные МО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26" y="2142965"/>
            <a:ext cx="2989213" cy="4038368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768082" y="3558881"/>
            <a:ext cx="1688904" cy="36261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ердце 6"/>
          <p:cNvSpPr/>
          <p:nvPr/>
        </p:nvSpPr>
        <p:spPr>
          <a:xfrm>
            <a:off x="646071" y="3558881"/>
            <a:ext cx="108893" cy="72008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ердце 7"/>
          <p:cNvSpPr/>
          <p:nvPr/>
        </p:nvSpPr>
        <p:spPr>
          <a:xfrm>
            <a:off x="646070" y="3650345"/>
            <a:ext cx="108893" cy="72008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ердце 8"/>
          <p:cNvSpPr/>
          <p:nvPr/>
        </p:nvSpPr>
        <p:spPr>
          <a:xfrm>
            <a:off x="646070" y="3744476"/>
            <a:ext cx="108893" cy="72008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ердце 9"/>
          <p:cNvSpPr/>
          <p:nvPr/>
        </p:nvSpPr>
        <p:spPr>
          <a:xfrm>
            <a:off x="646069" y="3839284"/>
            <a:ext cx="108893" cy="72008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10" y="5195532"/>
            <a:ext cx="2376264" cy="148197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76" y="3661043"/>
            <a:ext cx="2321532" cy="147849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610" y="2187066"/>
            <a:ext cx="2443858" cy="139791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5609" y="692696"/>
            <a:ext cx="2478949" cy="14563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96336" y="547593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№14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937957" y="39111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№15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655336" y="234534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№16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740352" y="827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№17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923928" y="2230513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Обратите внимание – никаких перестановок нет! Почему?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707904" y="4399944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Сортировка МО(натуральные) выполнена по числам заполнения</a:t>
            </a:r>
          </a:p>
          <a:p>
            <a:pPr algn="ctr"/>
            <a:r>
              <a:rPr lang="ru-RU" dirty="0" smtClean="0"/>
              <a:t>2,2,…</a:t>
            </a:r>
          </a:p>
          <a:p>
            <a:pPr algn="ctr"/>
            <a:r>
              <a:rPr lang="ru-RU" dirty="0" smtClean="0"/>
              <a:t>1.92,1.88,0.12,0.07,</a:t>
            </a:r>
          </a:p>
          <a:p>
            <a:pPr algn="ctr"/>
            <a:r>
              <a:rPr lang="ru-RU" dirty="0" smtClean="0"/>
              <a:t>0,0,0,0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925346" y="5845266"/>
            <a:ext cx="2446854" cy="27255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Расскажу, что такое натуральные обитали…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026" y="1755657"/>
            <a:ext cx="4142742" cy="13601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72" y="5844223"/>
            <a:ext cx="4752528" cy="10137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8656" y="3795521"/>
            <a:ext cx="376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фантазии…,</a:t>
            </a:r>
          </a:p>
          <a:p>
            <a:r>
              <a:rPr lang="ru-RU" dirty="0" smtClean="0"/>
              <a:t>т.е. куски выдачи, относящиеся к вопросу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3" y="1728232"/>
            <a:ext cx="4654079" cy="1415036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3253997" y="1808694"/>
            <a:ext cx="654618" cy="2182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002575" y="2708920"/>
            <a:ext cx="305385" cy="2182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1" y="3167636"/>
            <a:ext cx="4714875" cy="3038475"/>
          </a:xfrm>
          <a:prstGeom prst="rect">
            <a:avLst/>
          </a:prstGeom>
        </p:spPr>
      </p:pic>
      <p:sp>
        <p:nvSpPr>
          <p:cNvPr id="15" name="Скругленный прямоугольник 14"/>
          <p:cNvSpPr/>
          <p:nvPr/>
        </p:nvSpPr>
        <p:spPr>
          <a:xfrm>
            <a:off x="2303188" y="3786767"/>
            <a:ext cx="1697918" cy="2182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41847" y="4607255"/>
            <a:ext cx="2485937" cy="2182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4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Матрица(оператор) плотности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752600"/>
                <a:ext cx="9180512" cy="102832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l-G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1′,2,3,…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1,2,3,…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𝑑𝑁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752600"/>
                <a:ext cx="9180512" cy="102832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411760" y="2708920"/>
            <a:ext cx="6732240" cy="68411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Электронная плотность(электронно-спиновая)</a:t>
            </a:r>
            <a:endParaRPr lang="ru-RU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236419" y="5070944"/>
          <a:ext cx="28575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Уравнение" r:id="rId4" imgW="1714320" imgH="469800" progId="Equation.3">
                  <p:embed/>
                </p:oleObj>
              </mc:Choice>
              <mc:Fallback>
                <p:oleObj name="Уравнение" r:id="rId4" imgW="17143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419" y="5070944"/>
                        <a:ext cx="2857500" cy="7826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80020" y="2699053"/>
                <a:ext cx="2051720" cy="387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0" y="2699053"/>
                <a:ext cx="2051720" cy="387927"/>
              </a:xfrm>
              <a:prstGeom prst="rect">
                <a:avLst/>
              </a:prstGeom>
              <a:blipFill rotWithShape="0"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419872" y="3204205"/>
                <a:ext cx="2051720" cy="818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𝑒𝑠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204205"/>
                <a:ext cx="2051720" cy="8188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бъект 3"/>
          <p:cNvSpPr txBox="1">
            <a:spLocks/>
          </p:cNvSpPr>
          <p:nvPr/>
        </p:nvSpPr>
        <p:spPr bwMode="auto">
          <a:xfrm>
            <a:off x="107504" y="4041031"/>
            <a:ext cx="9036496" cy="68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sz="2000" dirty="0" smtClean="0"/>
              <a:t>Зачем нужна матрица плотности? 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ru-RU" sz="2000" dirty="0" smtClean="0"/>
              <a:t>У ВФ слишком много информации!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5309863"/>
            <a:ext cx="158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4987832"/>
            <a:ext cx="385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Разумеется, вклады в кинетическую энергию от </a:t>
            </a:r>
            <a:r>
              <a:rPr lang="ru-RU" dirty="0" smtClean="0">
                <a:solidFill>
                  <a:srgbClr val="FF0000"/>
                </a:solidFill>
              </a:rPr>
              <a:t>каждого электрона одинаковы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44" y="6438301"/>
            <a:ext cx="91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</a:rPr>
              <a:t>*Ребят, я никогда не помню точно, какая из функций *, а какая без</a:t>
            </a:r>
            <a:r>
              <a:rPr lang="ru-RU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ru-RU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1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317805" cy="1216025"/>
          </a:xfrm>
        </p:spPr>
        <p:txBody>
          <a:bodyPr/>
          <a:lstStyle/>
          <a:p>
            <a:r>
              <a:rPr lang="ru-RU" dirty="0" smtClean="0"/>
              <a:t>Матрица плотности в методе ХФ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033" y="2661702"/>
                <a:ext cx="4500688" cy="102832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033" y="2661702"/>
                <a:ext cx="4500688" cy="1028328"/>
              </a:xfrm>
              <a:blipFill rotWithShape="0"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868" y="1848826"/>
            <a:ext cx="8064116" cy="68411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Пусть </a:t>
            </a:r>
            <a:endParaRPr lang="ru-RU" sz="2000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 bwMode="auto">
          <a:xfrm>
            <a:off x="813002" y="3636664"/>
            <a:ext cx="8095828" cy="68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 smtClean="0"/>
              <a:t>Дискретизация: матрица </a:t>
            </a:r>
            <a:r>
              <a:rPr lang="ru-RU" sz="2000" dirty="0"/>
              <a:t>плотности в базисе АО </a:t>
            </a:r>
            <a:endParaRPr lang="ru-RU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2"/>
              <p:cNvSpPr txBox="1">
                <a:spLocks/>
              </p:cNvSpPr>
              <p:nvPr/>
            </p:nvSpPr>
            <p:spPr bwMode="auto">
              <a:xfrm>
                <a:off x="1619672" y="1572894"/>
                <a:ext cx="9180512" cy="1028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,2,3,…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572894"/>
                <a:ext cx="9180512" cy="10283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/>
              <p:cNvSpPr txBox="1">
                <a:spLocks/>
              </p:cNvSpPr>
              <p:nvPr/>
            </p:nvSpPr>
            <p:spPr bwMode="auto">
              <a:xfrm>
                <a:off x="5220072" y="2616921"/>
                <a:ext cx="4500688" cy="1028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1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2" y="2616921"/>
                <a:ext cx="4500688" cy="1028328"/>
              </a:xfrm>
              <a:prstGeom prst="rect">
                <a:avLst/>
              </a:prstGeom>
              <a:blipFill rotWithShape="0">
                <a:blip r:embed="rId7"/>
                <a:stretch>
                  <a:fillRect b="-53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2"/>
              <p:cNvSpPr txBox="1">
                <a:spLocks/>
              </p:cNvSpPr>
              <p:nvPr/>
            </p:nvSpPr>
            <p:spPr bwMode="auto">
              <a:xfrm>
                <a:off x="60868" y="2653291"/>
                <a:ext cx="4500688" cy="1028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e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68" y="2653291"/>
                <a:ext cx="4500688" cy="1028328"/>
              </a:xfrm>
              <a:prstGeom prst="rect">
                <a:avLst/>
              </a:prstGeom>
              <a:blipFill rotWithShape="0">
                <a:blip r:embed="rId8"/>
                <a:stretch>
                  <a:fillRect b="-53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2"/>
              <p:cNvSpPr txBox="1">
                <a:spLocks/>
              </p:cNvSpPr>
              <p:nvPr/>
            </p:nvSpPr>
            <p:spPr bwMode="auto">
              <a:xfrm>
                <a:off x="567399" y="3919770"/>
                <a:ext cx="8414792" cy="1028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e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𝑙𝑖</m:t>
                                  </m:r>
                                </m:sub>
                              </m:sSub>
                            </m:e>
                          </m:nary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1′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399" y="3919770"/>
                <a:ext cx="8414792" cy="1028328"/>
              </a:xfrm>
              <a:prstGeom prst="rect">
                <a:avLst/>
              </a:prstGeom>
              <a:blipFill rotWithShape="0">
                <a:blip r:embed="rId9"/>
                <a:stretch>
                  <a:fillRect b="-71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574674" y="5599530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 базисе </a:t>
            </a:r>
            <a:r>
              <a:rPr lang="ru-RU" dirty="0" smtClean="0"/>
              <a:t>МО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9951" y="5092928"/>
                <a:ext cx="2502184" cy="1751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951" y="5092928"/>
                <a:ext cx="2502184" cy="17518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Скругленный прямоугольник 16"/>
          <p:cNvSpPr/>
          <p:nvPr/>
        </p:nvSpPr>
        <p:spPr>
          <a:xfrm>
            <a:off x="2745177" y="5092928"/>
            <a:ext cx="1141969" cy="875934"/>
          </a:xfrm>
          <a:prstGeom prst="round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209928" y="5599530"/>
            <a:ext cx="21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Занятые МО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222151" y="5502122"/>
            <a:ext cx="1518201" cy="466740"/>
          </a:xfrm>
          <a:prstGeom prst="round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3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317805" cy="1216025"/>
          </a:xfrm>
        </p:spPr>
        <p:txBody>
          <a:bodyPr/>
          <a:lstStyle/>
          <a:p>
            <a:r>
              <a:rPr lang="ru-RU" dirty="0" smtClean="0"/>
              <a:t>Матрица плотности для КВ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868" y="1848826"/>
            <a:ext cx="8064116" cy="68411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Пусть </a:t>
            </a:r>
            <a:endParaRPr lang="ru-RU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547664" y="1755466"/>
          <a:ext cx="571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Уравнение" r:id="rId3" imgW="3429000" imgH="342720" progId="Equation.3">
                  <p:embed/>
                </p:oleObj>
              </mc:Choice>
              <mc:Fallback>
                <p:oleObj name="Уравнение" r:id="rId3" imgW="3429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55466"/>
                        <a:ext cx="5715000" cy="5715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Объект 3"/>
          <p:cNvSpPr txBox="1">
            <a:spLocks/>
          </p:cNvSpPr>
          <p:nvPr/>
        </p:nvSpPr>
        <p:spPr bwMode="auto">
          <a:xfrm>
            <a:off x="5436096" y="2420326"/>
            <a:ext cx="3707904" cy="151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sz="2000" dirty="0" smtClean="0"/>
              <a:t>Для </a:t>
            </a:r>
            <a:r>
              <a:rPr lang="ru-RU" sz="2000" dirty="0" err="1" smtClean="0"/>
              <a:t>многоконфигурационной</a:t>
            </a:r>
            <a:r>
              <a:rPr lang="ru-RU" sz="2000" dirty="0" smtClean="0"/>
              <a:t> ВФ матрица плотности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ru-RU" sz="2000" dirty="0" err="1" smtClean="0"/>
              <a:t>недиагональна</a:t>
            </a:r>
            <a:r>
              <a:rPr lang="ru-RU" sz="2000" dirty="0" smtClean="0"/>
              <a:t>!(</a:t>
            </a:r>
            <a:r>
              <a:rPr lang="ru-RU" sz="2000" i="1" dirty="0" smtClean="0">
                <a:sym typeface="Symbol" panose="05050102010706020507" pitchFamily="18" charset="2"/>
              </a:rPr>
              <a:t></a:t>
            </a:r>
            <a:r>
              <a:rPr lang="en-US" sz="2000" i="1" baseline="-25000" dirty="0" err="1" smtClean="0">
                <a:sym typeface="Symbol" panose="05050102010706020507" pitchFamily="18" charset="2"/>
              </a:rPr>
              <a:t>ij</a:t>
            </a:r>
            <a:r>
              <a:rPr lang="ru-RU" sz="2000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2"/>
              <p:cNvSpPr txBox="1">
                <a:spLocks/>
              </p:cNvSpPr>
              <p:nvPr/>
            </p:nvSpPr>
            <p:spPr bwMode="auto">
              <a:xfrm>
                <a:off x="395536" y="2499167"/>
                <a:ext cx="5256584" cy="1028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e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499167"/>
                <a:ext cx="5256584" cy="1028328"/>
              </a:xfrm>
              <a:prstGeom prst="rect">
                <a:avLst/>
              </a:prstGeom>
              <a:blipFill rotWithShape="0">
                <a:blip r:embed="rId5"/>
                <a:stretch>
                  <a:fillRect b="-47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бъект 3"/>
          <p:cNvSpPr txBox="1">
            <a:spLocks/>
          </p:cNvSpPr>
          <p:nvPr/>
        </p:nvSpPr>
        <p:spPr bwMode="auto">
          <a:xfrm>
            <a:off x="907782" y="3811200"/>
            <a:ext cx="7552649" cy="36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sz="2000" dirty="0" smtClean="0"/>
              <a:t>НО!!!!! </a:t>
            </a:r>
            <a:r>
              <a:rPr lang="ru-RU" sz="2000" dirty="0" err="1" smtClean="0"/>
              <a:t>Недиагональна</a:t>
            </a:r>
            <a:r>
              <a:rPr lang="ru-RU" sz="2000" dirty="0" smtClean="0"/>
              <a:t> в исходных </a:t>
            </a:r>
            <a:r>
              <a:rPr lang="ru-RU" sz="2000" dirty="0" err="1" smtClean="0"/>
              <a:t>орбиталях</a:t>
            </a:r>
            <a:r>
              <a:rPr lang="ru-RU" sz="2000" dirty="0" smtClean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/>
              <p:cNvSpPr txBox="1">
                <a:spLocks/>
              </p:cNvSpPr>
              <p:nvPr/>
            </p:nvSpPr>
            <p:spPr bwMode="auto">
              <a:xfrm>
                <a:off x="2483768" y="4146127"/>
                <a:ext cx="1800200" cy="659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</m:sSubSup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1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3768" y="4146127"/>
                <a:ext cx="1800200" cy="659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2"/>
              <p:cNvSpPr txBox="1">
                <a:spLocks/>
              </p:cNvSpPr>
              <p:nvPr/>
            </p:nvSpPr>
            <p:spPr bwMode="auto">
              <a:xfrm>
                <a:off x="755576" y="4873362"/>
                <a:ext cx="5112568" cy="1028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e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4873362"/>
                <a:ext cx="5112568" cy="1028328"/>
              </a:xfrm>
              <a:prstGeom prst="rect">
                <a:avLst/>
              </a:prstGeom>
              <a:blipFill rotWithShape="0">
                <a:blip r:embed="rId7"/>
                <a:stretch>
                  <a:fillRect b="-53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2"/>
              <p:cNvSpPr txBox="1">
                <a:spLocks/>
              </p:cNvSpPr>
              <p:nvPr/>
            </p:nvSpPr>
            <p:spPr bwMode="auto">
              <a:xfrm>
                <a:off x="5859954" y="4298767"/>
                <a:ext cx="648072" cy="659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1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9954" y="4298767"/>
                <a:ext cx="648072" cy="6596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бъект 3"/>
          <p:cNvSpPr txBox="1">
            <a:spLocks/>
          </p:cNvSpPr>
          <p:nvPr/>
        </p:nvSpPr>
        <p:spPr bwMode="auto">
          <a:xfrm>
            <a:off x="6969846" y="4411619"/>
            <a:ext cx="2071658" cy="104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sz="2000" dirty="0" smtClean="0"/>
              <a:t>Это и есть натуральные </a:t>
            </a:r>
            <a:r>
              <a:rPr lang="ru-RU" sz="2000" dirty="0" err="1" smtClean="0"/>
              <a:t>орбитали</a:t>
            </a:r>
            <a:endParaRPr lang="ru-RU" sz="2000" dirty="0" smtClean="0"/>
          </a:p>
        </p:txBody>
      </p:sp>
      <p:sp>
        <p:nvSpPr>
          <p:cNvPr id="19" name="Объект 3"/>
          <p:cNvSpPr txBox="1">
            <a:spLocks/>
          </p:cNvSpPr>
          <p:nvPr/>
        </p:nvSpPr>
        <p:spPr bwMode="auto">
          <a:xfrm>
            <a:off x="5652119" y="5508453"/>
            <a:ext cx="3240359" cy="104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000" i="1" dirty="0" err="1" smtClean="0"/>
              <a:t>n</a:t>
            </a:r>
            <a:r>
              <a:rPr lang="en-US" sz="2000" i="1" baseline="-25000" dirty="0" err="1" smtClean="0"/>
              <a:t>i</a:t>
            </a:r>
            <a:r>
              <a:rPr lang="ru-RU" sz="2000" dirty="0" smtClean="0"/>
              <a:t> имеют смысл чисел заполнения(дробные)</a:t>
            </a:r>
          </a:p>
        </p:txBody>
      </p:sp>
    </p:spTree>
    <p:extLst>
      <p:ext uri="{BB962C8B-B14F-4D97-AF65-F5344CB8AC3E}">
        <p14:creationId xmlns:p14="http://schemas.microsoft.com/office/powerpoint/2010/main" val="36925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GUGA </a:t>
            </a:r>
            <a:r>
              <a:rPr lang="ru-RU" dirty="0" smtClean="0"/>
              <a:t>и </a:t>
            </a:r>
            <a:r>
              <a:rPr lang="en-US" dirty="0" smtClean="0"/>
              <a:t>ALDET – </a:t>
            </a:r>
            <a:r>
              <a:rPr lang="ru-RU" dirty="0" smtClean="0"/>
              <a:t>что лучше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r>
              <a:rPr lang="ru-RU" dirty="0" smtClean="0"/>
              <a:t>Задача возникла… случайно, в новой версии </a:t>
            </a:r>
            <a:r>
              <a:rPr lang="en-US" dirty="0" smtClean="0"/>
              <a:t>GAMESS-A(GAMESS-US-a)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en-US" dirty="0" smtClean="0">
                <a:solidFill>
                  <a:srgbClr val="FF0000"/>
                </a:solidFill>
              </a:rPr>
              <a:t>CISTEP=GUGA</a:t>
            </a:r>
            <a:r>
              <a:rPr lang="ru-RU" dirty="0" smtClean="0"/>
              <a:t> не работает расчет градиента</a:t>
            </a:r>
          </a:p>
          <a:p>
            <a:pPr marL="0" indent="0" algn="ctr">
              <a:buNone/>
            </a:pPr>
            <a:r>
              <a:rPr lang="ru-RU" dirty="0" smtClean="0"/>
              <a:t>(На зачете могу попросить разобраться</a:t>
            </a:r>
            <a:r>
              <a:rPr lang="ru-RU" dirty="0" smtClean="0">
                <a:sym typeface="Wingdings" panose="05000000000000000000" pitchFamily="2" charset="2"/>
              </a:rPr>
              <a:t></a:t>
            </a:r>
            <a:r>
              <a:rPr lang="ru-RU" dirty="0" smtClean="0"/>
              <a:t>)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CISTEP=ALDET</a:t>
            </a:r>
            <a:r>
              <a:rPr lang="ru-RU" dirty="0" smtClean="0">
                <a:solidFill>
                  <a:srgbClr val="FF0000"/>
                </a:solidFill>
              </a:rPr>
              <a:t>, в нем и делаем задачу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00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569325" cy="1216025"/>
          </a:xfrm>
        </p:spPr>
        <p:txBody>
          <a:bodyPr/>
          <a:lstStyle/>
          <a:p>
            <a:pPr algn="ctr"/>
            <a:r>
              <a:rPr lang="ru-RU" dirty="0" smtClean="0"/>
              <a:t>Так как это делать в </a:t>
            </a:r>
            <a:r>
              <a:rPr lang="en-US" dirty="0" smtClean="0"/>
              <a:t>CASSCF?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Я разобрал поэтапно приготовление</a:t>
            </a:r>
          </a:p>
          <a:p>
            <a:pPr marL="0" indent="0" algn="ctr">
              <a:buNone/>
            </a:pPr>
            <a:r>
              <a:rPr lang="ru-RU" dirty="0" smtClean="0"/>
              <a:t>МО</a:t>
            </a:r>
            <a:r>
              <a:rPr lang="en-US" dirty="0" smtClean="0"/>
              <a:t>(RHF)</a:t>
            </a:r>
            <a:r>
              <a:rPr lang="ru-RU" dirty="0" smtClean="0"/>
              <a:t>, </a:t>
            </a:r>
          </a:p>
          <a:p>
            <a:pPr marL="0" indent="0" algn="ctr">
              <a:buNone/>
            </a:pPr>
            <a:r>
              <a:rPr lang="ru-RU" dirty="0" smtClean="0"/>
              <a:t>перестановка МО и сборка начального </a:t>
            </a:r>
            <a:r>
              <a:rPr lang="en-US" dirty="0" smtClean="0"/>
              <a:t>CASSCF</a:t>
            </a:r>
            <a:r>
              <a:rPr lang="ru-RU" dirty="0" smtClean="0"/>
              <a:t>,</a:t>
            </a:r>
          </a:p>
          <a:p>
            <a:pPr marL="0" indent="0" algn="ctr">
              <a:buNone/>
            </a:pPr>
            <a:r>
              <a:rPr lang="ru-RU" dirty="0" smtClean="0"/>
              <a:t> построение натуральных(!) </a:t>
            </a:r>
            <a:r>
              <a:rPr lang="ru-RU" dirty="0" err="1" smtClean="0"/>
              <a:t>орбиталей</a:t>
            </a:r>
            <a:r>
              <a:rPr lang="ru-RU" dirty="0" smtClean="0"/>
              <a:t> (сортировка по числам заполнения).</a:t>
            </a:r>
          </a:p>
          <a:p>
            <a:pPr marL="0" indent="0" algn="ctr">
              <a:buNone/>
            </a:pPr>
            <a:r>
              <a:rPr lang="ru-RU" dirty="0" smtClean="0"/>
              <a:t>И все это надето на процедуру </a:t>
            </a:r>
            <a:r>
              <a:rPr lang="en-US" dirty="0" smtClean="0"/>
              <a:t>SADPOINT(</a:t>
            </a:r>
            <a:r>
              <a:rPr lang="ru-RU" dirty="0" smtClean="0"/>
              <a:t>начальный гессиан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1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ru-RU" dirty="0" smtClean="0"/>
              <a:t>\\\</a:t>
            </a:r>
            <a:r>
              <a:rPr lang="en-US" dirty="0" smtClean="0"/>
              <a:t>C4H6-cyclization-C2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1_C4H6_initial_MO-cis-c2</a:t>
            </a:r>
          </a:p>
          <a:p>
            <a:r>
              <a:rPr lang="pt-BR" dirty="0"/>
              <a:t>2_C4H6_initial-cis-c2-cas</a:t>
            </a:r>
          </a:p>
          <a:p>
            <a:r>
              <a:rPr lang="pt-BR" dirty="0"/>
              <a:t>3_C4H6_initial-cis-c2-cas45</a:t>
            </a:r>
          </a:p>
          <a:p>
            <a:r>
              <a:rPr lang="pt-BR" dirty="0"/>
              <a:t>3a_C4H6_initial-cis-c2-cas45-s</a:t>
            </a:r>
          </a:p>
          <a:p>
            <a:r>
              <a:rPr lang="pt-BR" dirty="0"/>
              <a:t>4_C4H6_initial-cis-c2-cas45-ih</a:t>
            </a:r>
          </a:p>
          <a:p>
            <a:r>
              <a:rPr lang="pt-BR" dirty="0"/>
              <a:t>5_C4H6_initial-cis-c2-cas45-sad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37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пожелание: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ctr"/>
            <a:r>
              <a:rPr lang="ru-RU" dirty="0" smtClean="0"/>
              <a:t>Пытайтесь </a:t>
            </a:r>
            <a:r>
              <a:rPr lang="ru-RU" dirty="0"/>
              <a:t>по максимуму самостоятельно формировать входные </a:t>
            </a:r>
            <a:r>
              <a:rPr lang="ru-RU" dirty="0" smtClean="0"/>
              <a:t>файлы</a:t>
            </a:r>
            <a:r>
              <a:rPr lang="en-US" dirty="0" smtClean="0"/>
              <a:t>!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Знаете ли саму задачу?</a:t>
            </a:r>
            <a:br>
              <a:rPr lang="ru-RU" dirty="0" smtClean="0"/>
            </a:br>
            <a:r>
              <a:rPr lang="ru-RU" dirty="0" err="1" smtClean="0"/>
              <a:t>Симметрийная</a:t>
            </a:r>
            <a:r>
              <a:rPr lang="ru-RU" dirty="0" smtClean="0"/>
              <a:t> часть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6738" y="2837309"/>
            <a:ext cx="3924300" cy="2097782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Механизм</a:t>
            </a:r>
          </a:p>
          <a:p>
            <a:pPr marL="0" indent="0">
              <a:buNone/>
            </a:pPr>
            <a:r>
              <a:rPr lang="ru-RU" dirty="0" err="1" smtClean="0"/>
              <a:t>дисротаторный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(«</a:t>
            </a:r>
            <a:r>
              <a:rPr lang="ru-RU" dirty="0" err="1" smtClean="0"/>
              <a:t>орбитали</a:t>
            </a:r>
            <a:r>
              <a:rPr lang="ru-RU" dirty="0" smtClean="0"/>
              <a:t>» </a:t>
            </a:r>
            <a:r>
              <a:rPr lang="ru-RU" dirty="0" smtClean="0"/>
              <a:t>поворачиваются «навстречу")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27584" y="4647059"/>
            <a:ext cx="2160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664060" y="3394395"/>
            <a:ext cx="2160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243202" y="4647059"/>
            <a:ext cx="2160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635896" y="3427931"/>
            <a:ext cx="2160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664060" y="2823408"/>
            <a:ext cx="21602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27584" y="4064045"/>
            <a:ext cx="21602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635896" y="2844917"/>
            <a:ext cx="21602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243202" y="4071204"/>
            <a:ext cx="21602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/>
          <p:cNvSpPr/>
          <p:nvPr/>
        </p:nvSpPr>
        <p:spPr>
          <a:xfrm>
            <a:off x="618941" y="4293096"/>
            <a:ext cx="728464" cy="641995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806962" y="4324400"/>
            <a:ext cx="550766" cy="4328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5576" y="5273590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Конечно, </a:t>
            </a:r>
            <a:r>
              <a:rPr lang="ru-RU" dirty="0" err="1" smtClean="0"/>
              <a:t>орбитали</a:t>
            </a:r>
            <a:r>
              <a:rPr lang="ru-RU" dirty="0" smtClean="0"/>
              <a:t> не физический объект:</a:t>
            </a:r>
          </a:p>
          <a:p>
            <a:pPr algn="ctr"/>
            <a:r>
              <a:rPr lang="ru-RU" dirty="0" smtClean="0"/>
              <a:t>в случае несимметричных заместителей продукты реакций различаются как </a:t>
            </a:r>
            <a:r>
              <a:rPr lang="ru-RU" dirty="0" err="1" smtClean="0"/>
              <a:t>цис</a:t>
            </a:r>
            <a:r>
              <a:rPr lang="ru-RU" dirty="0" smtClean="0"/>
              <a:t>-  и транс-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6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Какие элементы симметрии сохраняются?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6738" y="2837309"/>
            <a:ext cx="3924300" cy="2097782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41270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Бутадиен </a:t>
            </a:r>
            <a:r>
              <a:rPr lang="en-US" dirty="0" smtClean="0"/>
              <a:t>– C</a:t>
            </a:r>
            <a:r>
              <a:rPr lang="en-US" baseline="-25000" dirty="0" smtClean="0"/>
              <a:t>2v</a:t>
            </a:r>
          </a:p>
          <a:p>
            <a:pPr marL="0" indent="0">
              <a:buNone/>
            </a:pPr>
            <a:r>
              <a:rPr lang="ru-RU" dirty="0" err="1" smtClean="0"/>
              <a:t>Циклобутен</a:t>
            </a:r>
            <a:r>
              <a:rPr lang="ru-RU" dirty="0" smtClean="0"/>
              <a:t> - </a:t>
            </a:r>
            <a:r>
              <a:rPr lang="en-US" dirty="0" smtClean="0"/>
              <a:t>C</a:t>
            </a:r>
            <a:r>
              <a:rPr lang="en-US" baseline="-25000" dirty="0" smtClean="0"/>
              <a:t>2v</a:t>
            </a:r>
            <a:endParaRPr lang="ru-RU" baseline="-25000" dirty="0" smtClean="0"/>
          </a:p>
          <a:p>
            <a:pPr marL="0" indent="0">
              <a:buNone/>
            </a:pPr>
            <a:endParaRPr lang="ru-RU" sz="1000" baseline="-25000" dirty="0"/>
          </a:p>
          <a:p>
            <a:pPr marL="0" indent="0">
              <a:buNone/>
            </a:pPr>
            <a:r>
              <a:rPr lang="ru-RU" sz="2000" dirty="0" err="1" smtClean="0"/>
              <a:t>Дисротаторный</a:t>
            </a:r>
            <a:r>
              <a:rPr lang="ru-RU" sz="2000" dirty="0" smtClean="0"/>
              <a:t> – исчезает плоскость симметрии (плоскость бутадиена) – остается одна </a:t>
            </a:r>
            <a:r>
              <a:rPr lang="ru-RU" sz="2000" dirty="0" smtClean="0">
                <a:sym typeface="Symbol" panose="05050102010706020507" pitchFamily="18" charset="2"/>
              </a:rPr>
              <a:t> (С</a:t>
            </a:r>
            <a:r>
              <a:rPr lang="en-US" sz="2000" baseline="-25000" dirty="0" smtClean="0">
                <a:sym typeface="Symbol" panose="05050102010706020507" pitchFamily="18" charset="2"/>
              </a:rPr>
              <a:t>s</a:t>
            </a:r>
            <a:r>
              <a:rPr lang="ru-RU" sz="2000" dirty="0" smtClean="0">
                <a:sym typeface="Symbol" panose="05050102010706020507" pitchFamily="18" charset="2"/>
              </a:rPr>
              <a:t>)</a:t>
            </a:r>
            <a:endParaRPr lang="en-US" sz="20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sz="2000" dirty="0" err="1" smtClean="0">
                <a:sym typeface="Symbol" panose="05050102010706020507" pitchFamily="18" charset="2"/>
              </a:rPr>
              <a:t>Конротаторный</a:t>
            </a:r>
            <a:r>
              <a:rPr lang="ru-RU" sz="2000" dirty="0" smtClean="0">
                <a:sym typeface="Symbol" panose="05050102010706020507" pitchFamily="18" charset="2"/>
              </a:rPr>
              <a:t> - … тоже исчезает эта плоскость симметрии, но и другая тоже. </a:t>
            </a:r>
          </a:p>
          <a:p>
            <a:pPr marL="0" indent="0">
              <a:buNone/>
            </a:pPr>
            <a:r>
              <a:rPr lang="ru-RU" sz="2000" dirty="0" smtClean="0">
                <a:sym typeface="Symbol" panose="05050102010706020507" pitchFamily="18" charset="2"/>
              </a:rPr>
              <a:t>Что остается?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27584" y="4647059"/>
            <a:ext cx="2160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664060" y="3394395"/>
            <a:ext cx="2160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243202" y="4647059"/>
            <a:ext cx="2160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635896" y="3427931"/>
            <a:ext cx="2160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664060" y="2823408"/>
            <a:ext cx="21602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27584" y="4064045"/>
            <a:ext cx="21602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635896" y="2844917"/>
            <a:ext cx="21602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243202" y="4071204"/>
            <a:ext cx="21602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771800" y="2109296"/>
            <a:ext cx="0" cy="3600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7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Какие элементы симметрии сохраняются?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6738" y="2837309"/>
            <a:ext cx="3924300" cy="2097782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41270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Бутадиен </a:t>
            </a:r>
            <a:r>
              <a:rPr lang="en-US" dirty="0" smtClean="0"/>
              <a:t>– C</a:t>
            </a:r>
            <a:r>
              <a:rPr lang="en-US" baseline="-25000" dirty="0" smtClean="0"/>
              <a:t>2v</a:t>
            </a:r>
          </a:p>
          <a:p>
            <a:pPr marL="0" indent="0">
              <a:buNone/>
            </a:pPr>
            <a:r>
              <a:rPr lang="ru-RU" dirty="0" err="1" smtClean="0"/>
              <a:t>Циклобутен</a:t>
            </a:r>
            <a:r>
              <a:rPr lang="ru-RU" dirty="0" smtClean="0"/>
              <a:t> - </a:t>
            </a:r>
            <a:r>
              <a:rPr lang="en-US" dirty="0" smtClean="0"/>
              <a:t>C</a:t>
            </a:r>
            <a:r>
              <a:rPr lang="en-US" baseline="-25000" dirty="0" smtClean="0"/>
              <a:t>2v</a:t>
            </a:r>
            <a:endParaRPr lang="ru-RU" baseline="-25000" dirty="0" smtClean="0"/>
          </a:p>
          <a:p>
            <a:pPr marL="0" indent="0">
              <a:buNone/>
            </a:pPr>
            <a:endParaRPr lang="ru-RU" sz="1000" baseline="-25000" dirty="0"/>
          </a:p>
          <a:p>
            <a:pPr marL="0" indent="0">
              <a:buNone/>
            </a:pPr>
            <a:r>
              <a:rPr lang="ru-RU" sz="2000" dirty="0" err="1" smtClean="0"/>
              <a:t>Дисротаторный</a:t>
            </a:r>
            <a:r>
              <a:rPr lang="ru-RU" sz="2000" dirty="0" smtClean="0"/>
              <a:t> – исчезает плоскость симметрии (плоскость бутадиена) – остается одна </a:t>
            </a:r>
            <a:r>
              <a:rPr lang="ru-RU" sz="2000" dirty="0" smtClean="0">
                <a:sym typeface="Symbol" panose="05050102010706020507" pitchFamily="18" charset="2"/>
              </a:rPr>
              <a:t> (С</a:t>
            </a:r>
            <a:r>
              <a:rPr lang="en-US" sz="2000" baseline="-25000" dirty="0" smtClean="0">
                <a:sym typeface="Symbol" panose="05050102010706020507" pitchFamily="18" charset="2"/>
              </a:rPr>
              <a:t>s</a:t>
            </a:r>
            <a:r>
              <a:rPr lang="ru-RU" sz="2000" dirty="0" smtClean="0">
                <a:sym typeface="Symbol" panose="05050102010706020507" pitchFamily="18" charset="2"/>
              </a:rPr>
              <a:t>)</a:t>
            </a:r>
            <a:endParaRPr lang="en-US" sz="20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sz="2000" dirty="0" err="1" smtClean="0">
                <a:sym typeface="Symbol" panose="05050102010706020507" pitchFamily="18" charset="2"/>
              </a:rPr>
              <a:t>Конротаторный</a:t>
            </a:r>
            <a:r>
              <a:rPr lang="ru-RU" sz="2000" dirty="0" smtClean="0">
                <a:sym typeface="Symbol" panose="05050102010706020507" pitchFamily="18" charset="2"/>
              </a:rPr>
              <a:t> - … тоже исчезает эта плоскость симметрии, но и другая тоже. </a:t>
            </a:r>
          </a:p>
          <a:p>
            <a:pPr marL="0" indent="0">
              <a:buNone/>
            </a:pPr>
            <a:r>
              <a:rPr lang="ru-RU" sz="2000" dirty="0" smtClean="0">
                <a:sym typeface="Symbol" panose="05050102010706020507" pitchFamily="18" charset="2"/>
              </a:rPr>
              <a:t>Что остается? С</a:t>
            </a:r>
            <a:r>
              <a:rPr lang="ru-RU" sz="2000" baseline="-25000" dirty="0" smtClean="0">
                <a:sym typeface="Symbol" panose="05050102010706020507" pitchFamily="18" charset="2"/>
              </a:rPr>
              <a:t>2</a:t>
            </a:r>
            <a:r>
              <a:rPr lang="ru-RU" sz="2000" dirty="0" smtClean="0">
                <a:sym typeface="Symbol" panose="05050102010706020507" pitchFamily="18" charset="2"/>
              </a:rPr>
              <a:t> – ось 2-го порядка (</a:t>
            </a:r>
            <a:r>
              <a:rPr lang="ru-RU" sz="2000" dirty="0">
                <a:sym typeface="Symbol" panose="05050102010706020507" pitchFamily="18" charset="2"/>
              </a:rPr>
              <a:t>С</a:t>
            </a:r>
            <a:r>
              <a:rPr lang="ru-RU" sz="2000" baseline="-25000" dirty="0">
                <a:sym typeface="Symbol" panose="05050102010706020507" pitchFamily="18" charset="2"/>
              </a:rPr>
              <a:t>2</a:t>
            </a:r>
            <a:r>
              <a:rPr lang="ru-RU" sz="2000" dirty="0" smtClean="0">
                <a:sym typeface="Symbol" panose="05050102010706020507" pitchFamily="18" charset="2"/>
              </a:rPr>
              <a:t>)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27584" y="4647059"/>
            <a:ext cx="2160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664060" y="3394395"/>
            <a:ext cx="2160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243202" y="4647059"/>
            <a:ext cx="2160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635896" y="3427931"/>
            <a:ext cx="2160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664060" y="2823408"/>
            <a:ext cx="21602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27584" y="4064045"/>
            <a:ext cx="21602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635896" y="2844917"/>
            <a:ext cx="21602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243202" y="4071204"/>
            <a:ext cx="21602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771800" y="2109296"/>
            <a:ext cx="0" cy="3600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179512" y="6185955"/>
            <a:ext cx="8784976" cy="646331"/>
          </a:xfrm>
          <a:prstGeom prst="rect">
            <a:avLst/>
          </a:prstGeom>
          <a:solidFill>
            <a:srgbClr val="2AC4FA"/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Внимание: </a:t>
            </a:r>
            <a:r>
              <a:rPr lang="ru-RU" dirty="0" smtClean="0"/>
              <a:t>важно, </a:t>
            </a:r>
            <a:r>
              <a:rPr lang="ru-RU" dirty="0"/>
              <a:t>что </a:t>
            </a:r>
            <a:r>
              <a:rPr lang="ru-RU" b="1" u="sng" dirty="0">
                <a:solidFill>
                  <a:srgbClr val="FF0000"/>
                </a:solidFill>
              </a:rPr>
              <a:t>симметрия сохраняется вдоль всего реакционного пути</a:t>
            </a:r>
          </a:p>
        </p:txBody>
      </p:sp>
    </p:spTree>
    <p:extLst>
      <p:ext uri="{BB962C8B-B14F-4D97-AF65-F5344CB8AC3E}">
        <p14:creationId xmlns:p14="http://schemas.microsoft.com/office/powerpoint/2010/main" val="315794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640960" cy="828129"/>
          </a:xfrm>
        </p:spPr>
        <p:txBody>
          <a:bodyPr/>
          <a:lstStyle/>
          <a:p>
            <a:r>
              <a:rPr lang="ru-RU" dirty="0" smtClean="0"/>
              <a:t>Распишем МО: Бутадиен(4 </a:t>
            </a:r>
            <a:r>
              <a:rPr lang="ru-RU" dirty="0" smtClean="0">
                <a:sym typeface="Symbol" panose="05050102010706020507" pitchFamily="18" charset="2"/>
              </a:rPr>
              <a:t>-МО</a:t>
            </a:r>
            <a:r>
              <a:rPr lang="ru-RU" dirty="0" smtClean="0"/>
              <a:t>)</a:t>
            </a:r>
            <a:endParaRPr lang="ru-RU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2785127" y="5590285"/>
            <a:ext cx="3960440" cy="1147051"/>
            <a:chOff x="2166818" y="4797152"/>
            <a:chExt cx="3960440" cy="1147051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2276128" y="5373216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Группа 17"/>
            <p:cNvGrpSpPr/>
            <p:nvPr/>
          </p:nvGrpSpPr>
          <p:grpSpPr>
            <a:xfrm>
              <a:off x="2166818" y="4797152"/>
              <a:ext cx="3960440" cy="1147051"/>
              <a:chOff x="2166818" y="4797152"/>
              <a:chExt cx="3960440" cy="1147051"/>
            </a:xfrm>
          </p:grpSpPr>
          <p:sp>
            <p:nvSpPr>
              <p:cNvPr id="10" name="Овал 9"/>
              <p:cNvSpPr/>
              <p:nvPr/>
            </p:nvSpPr>
            <p:spPr>
              <a:xfrm>
                <a:off x="2166818" y="5368139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2166818" y="4797152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3345527" y="5368139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3345527" y="4797152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4616477" y="5368139"/>
                <a:ext cx="237626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14"/>
              <p:cNvSpPr/>
              <p:nvPr/>
            </p:nvSpPr>
            <p:spPr>
              <a:xfrm>
                <a:off x="4616477" y="4797152"/>
                <a:ext cx="237626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5911234" y="5368139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5911234" y="4797152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7" name="Группа 56"/>
          <p:cNvGrpSpPr/>
          <p:nvPr/>
        </p:nvGrpSpPr>
        <p:grpSpPr>
          <a:xfrm>
            <a:off x="2788318" y="4287768"/>
            <a:ext cx="3914160" cy="1158500"/>
            <a:chOff x="2788318" y="4287768"/>
            <a:chExt cx="3914160" cy="1158500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2894437" y="4870205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Группа 31"/>
            <p:cNvGrpSpPr/>
            <p:nvPr/>
          </p:nvGrpSpPr>
          <p:grpSpPr>
            <a:xfrm>
              <a:off x="2788318" y="4294141"/>
              <a:ext cx="216024" cy="1147051"/>
              <a:chOff x="2170009" y="3789040"/>
              <a:chExt cx="216024" cy="1147051"/>
            </a:xfrm>
          </p:grpSpPr>
          <p:sp>
            <p:nvSpPr>
              <p:cNvPr id="19" name="Овал 18"/>
              <p:cNvSpPr/>
              <p:nvPr/>
            </p:nvSpPr>
            <p:spPr>
              <a:xfrm>
                <a:off x="2170009" y="4360027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2170009" y="3789040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6" name="Группа 25"/>
            <p:cNvGrpSpPr/>
            <p:nvPr/>
          </p:nvGrpSpPr>
          <p:grpSpPr>
            <a:xfrm rot="10800000">
              <a:off x="5256388" y="4291602"/>
              <a:ext cx="216024" cy="1147051"/>
              <a:chOff x="1664060" y="2823408"/>
              <a:chExt cx="216024" cy="1147051"/>
            </a:xfrm>
          </p:grpSpPr>
          <p:sp>
            <p:nvSpPr>
              <p:cNvPr id="24" name="Овал 23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Овал 24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 rot="10800000">
              <a:off x="6486454" y="4299217"/>
              <a:ext cx="216024" cy="1147051"/>
              <a:chOff x="1664060" y="2823408"/>
              <a:chExt cx="216024" cy="1147051"/>
            </a:xfrm>
          </p:grpSpPr>
          <p:sp>
            <p:nvSpPr>
              <p:cNvPr id="28" name="Овал 27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Овал 28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Овал 29"/>
            <p:cNvSpPr/>
            <p:nvPr/>
          </p:nvSpPr>
          <p:spPr>
            <a:xfrm>
              <a:off x="3966173" y="4858755"/>
              <a:ext cx="21602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3966173" y="4287768"/>
              <a:ext cx="216024" cy="5760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2814045" y="2925989"/>
            <a:ext cx="3897141" cy="1154666"/>
            <a:chOff x="2814045" y="2925989"/>
            <a:chExt cx="3897141" cy="1154666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2894437" y="3502053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Группа 32"/>
            <p:cNvGrpSpPr/>
            <p:nvPr/>
          </p:nvGrpSpPr>
          <p:grpSpPr>
            <a:xfrm>
              <a:off x="2814045" y="2925989"/>
              <a:ext cx="216024" cy="1147051"/>
              <a:chOff x="2170009" y="3789040"/>
              <a:chExt cx="216024" cy="1147051"/>
            </a:xfrm>
          </p:grpSpPr>
          <p:sp>
            <p:nvSpPr>
              <p:cNvPr id="34" name="Овал 33"/>
              <p:cNvSpPr/>
              <p:nvPr/>
            </p:nvSpPr>
            <p:spPr>
              <a:xfrm>
                <a:off x="2170009" y="4360027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170009" y="3789040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6" name="Группа 35"/>
            <p:cNvGrpSpPr/>
            <p:nvPr/>
          </p:nvGrpSpPr>
          <p:grpSpPr>
            <a:xfrm>
              <a:off x="6495162" y="2925989"/>
              <a:ext cx="216024" cy="1147051"/>
              <a:chOff x="2170009" y="3789040"/>
              <a:chExt cx="216024" cy="1147051"/>
            </a:xfrm>
          </p:grpSpPr>
          <p:sp>
            <p:nvSpPr>
              <p:cNvPr id="37" name="Овал 36"/>
              <p:cNvSpPr/>
              <p:nvPr/>
            </p:nvSpPr>
            <p:spPr>
              <a:xfrm>
                <a:off x="2170009" y="4360027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2170009" y="3789040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9" name="Группа 38"/>
            <p:cNvGrpSpPr/>
            <p:nvPr/>
          </p:nvGrpSpPr>
          <p:grpSpPr>
            <a:xfrm rot="10800000">
              <a:off x="3966174" y="2925989"/>
              <a:ext cx="216024" cy="1147051"/>
              <a:chOff x="1664060" y="2823408"/>
              <a:chExt cx="216024" cy="1147051"/>
            </a:xfrm>
          </p:grpSpPr>
          <p:sp>
            <p:nvSpPr>
              <p:cNvPr id="40" name="Овал 39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Овал 40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2" name="Группа 41"/>
            <p:cNvGrpSpPr/>
            <p:nvPr/>
          </p:nvGrpSpPr>
          <p:grpSpPr>
            <a:xfrm rot="10800000">
              <a:off x="5239785" y="2933604"/>
              <a:ext cx="216024" cy="1147051"/>
              <a:chOff x="1664060" y="2823408"/>
              <a:chExt cx="216024" cy="1147051"/>
            </a:xfrm>
          </p:grpSpPr>
          <p:sp>
            <p:nvSpPr>
              <p:cNvPr id="43" name="Овал 42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Овал 43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76" name="Группа 75"/>
          <p:cNvGrpSpPr/>
          <p:nvPr/>
        </p:nvGrpSpPr>
        <p:grpSpPr>
          <a:xfrm>
            <a:off x="2814045" y="5752440"/>
            <a:ext cx="3897141" cy="253722"/>
            <a:chOff x="2814045" y="5752440"/>
            <a:chExt cx="3897141" cy="253722"/>
          </a:xfrm>
        </p:grpSpPr>
        <p:sp>
          <p:nvSpPr>
            <p:cNvPr id="60" name="Плюс 59"/>
            <p:cNvSpPr/>
            <p:nvPr/>
          </p:nvSpPr>
          <p:spPr>
            <a:xfrm>
              <a:off x="6567170" y="5757223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люс 60"/>
            <p:cNvSpPr/>
            <p:nvPr/>
          </p:nvSpPr>
          <p:spPr>
            <a:xfrm>
              <a:off x="5271245" y="5760150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люс 61"/>
            <p:cNvSpPr/>
            <p:nvPr/>
          </p:nvSpPr>
          <p:spPr>
            <a:xfrm>
              <a:off x="2814045" y="5790138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люс 62"/>
            <p:cNvSpPr/>
            <p:nvPr/>
          </p:nvSpPr>
          <p:spPr>
            <a:xfrm>
              <a:off x="4002177" y="5752440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5" name="Плюс 64"/>
          <p:cNvSpPr/>
          <p:nvPr/>
        </p:nvSpPr>
        <p:spPr>
          <a:xfrm>
            <a:off x="4002177" y="4446570"/>
            <a:ext cx="144016" cy="216024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/>
          <p:cNvGrpSpPr/>
          <p:nvPr/>
        </p:nvGrpSpPr>
        <p:grpSpPr>
          <a:xfrm>
            <a:off x="2821456" y="4438994"/>
            <a:ext cx="3841092" cy="301188"/>
            <a:chOff x="2821456" y="4438994"/>
            <a:chExt cx="3841092" cy="301188"/>
          </a:xfrm>
        </p:grpSpPr>
        <p:sp>
          <p:nvSpPr>
            <p:cNvPr id="64" name="Плюс 63"/>
            <p:cNvSpPr/>
            <p:nvPr/>
          </p:nvSpPr>
          <p:spPr>
            <a:xfrm>
              <a:off x="2821456" y="4446570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Минус 69"/>
            <p:cNvSpPr/>
            <p:nvPr/>
          </p:nvSpPr>
          <p:spPr>
            <a:xfrm>
              <a:off x="5292392" y="4438994"/>
              <a:ext cx="144016" cy="252824"/>
            </a:xfrm>
            <a:prstGeom prst="mathMinu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Минус 70"/>
            <p:cNvSpPr/>
            <p:nvPr/>
          </p:nvSpPr>
          <p:spPr>
            <a:xfrm>
              <a:off x="6518532" y="4487358"/>
              <a:ext cx="144016" cy="252824"/>
            </a:xfrm>
            <a:prstGeom prst="mathMinu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2836579" y="3083716"/>
            <a:ext cx="3845661" cy="268754"/>
            <a:chOff x="2836579" y="3083716"/>
            <a:chExt cx="3845661" cy="268754"/>
          </a:xfrm>
        </p:grpSpPr>
        <p:sp>
          <p:nvSpPr>
            <p:cNvPr id="67" name="Плюс 66"/>
            <p:cNvSpPr/>
            <p:nvPr/>
          </p:nvSpPr>
          <p:spPr>
            <a:xfrm>
              <a:off x="6538224" y="3083716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8" name="Группа 77"/>
            <p:cNvGrpSpPr/>
            <p:nvPr/>
          </p:nvGrpSpPr>
          <p:grpSpPr>
            <a:xfrm>
              <a:off x="2836579" y="3091751"/>
              <a:ext cx="2577873" cy="260719"/>
              <a:chOff x="2836579" y="3091751"/>
              <a:chExt cx="2577873" cy="260719"/>
            </a:xfrm>
          </p:grpSpPr>
          <p:sp>
            <p:nvSpPr>
              <p:cNvPr id="66" name="Плюс 65"/>
              <p:cNvSpPr/>
              <p:nvPr/>
            </p:nvSpPr>
            <p:spPr>
              <a:xfrm>
                <a:off x="2836579" y="3100932"/>
                <a:ext cx="144016" cy="216024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" name="Минус 71"/>
              <p:cNvSpPr/>
              <p:nvPr/>
            </p:nvSpPr>
            <p:spPr>
              <a:xfrm>
                <a:off x="3993061" y="3099646"/>
                <a:ext cx="144016" cy="252824"/>
              </a:xfrm>
              <a:prstGeom prst="mathMinu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" name="Минус 73"/>
              <p:cNvSpPr/>
              <p:nvPr/>
            </p:nvSpPr>
            <p:spPr>
              <a:xfrm>
                <a:off x="5270436" y="3091751"/>
                <a:ext cx="144016" cy="252824"/>
              </a:xfrm>
              <a:prstGeom prst="mathMinu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9" name="Группа 58"/>
          <p:cNvGrpSpPr/>
          <p:nvPr/>
        </p:nvGrpSpPr>
        <p:grpSpPr>
          <a:xfrm>
            <a:off x="2843808" y="1700808"/>
            <a:ext cx="3888432" cy="1152128"/>
            <a:chOff x="2843808" y="1700808"/>
            <a:chExt cx="3888432" cy="1152128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>
              <a:off x="2922057" y="2276872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Группа 44"/>
            <p:cNvGrpSpPr/>
            <p:nvPr/>
          </p:nvGrpSpPr>
          <p:grpSpPr>
            <a:xfrm>
              <a:off x="2843808" y="1705885"/>
              <a:ext cx="216024" cy="1147051"/>
              <a:chOff x="2170009" y="3789040"/>
              <a:chExt cx="216024" cy="1147051"/>
            </a:xfrm>
          </p:grpSpPr>
          <p:sp>
            <p:nvSpPr>
              <p:cNvPr id="46" name="Овал 45"/>
              <p:cNvSpPr/>
              <p:nvPr/>
            </p:nvSpPr>
            <p:spPr>
              <a:xfrm>
                <a:off x="2170009" y="4360027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2170009" y="3789040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8" name="Группа 47"/>
            <p:cNvGrpSpPr/>
            <p:nvPr/>
          </p:nvGrpSpPr>
          <p:grpSpPr>
            <a:xfrm>
              <a:off x="5237490" y="1700808"/>
              <a:ext cx="216024" cy="1147051"/>
              <a:chOff x="2170009" y="3789040"/>
              <a:chExt cx="216024" cy="1147051"/>
            </a:xfrm>
          </p:grpSpPr>
          <p:sp>
            <p:nvSpPr>
              <p:cNvPr id="49" name="Овал 48"/>
              <p:cNvSpPr/>
              <p:nvPr/>
            </p:nvSpPr>
            <p:spPr>
              <a:xfrm>
                <a:off x="2170009" y="4360027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2170009" y="3789040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1" name="Группа 50"/>
            <p:cNvGrpSpPr/>
            <p:nvPr/>
          </p:nvGrpSpPr>
          <p:grpSpPr>
            <a:xfrm rot="10800000">
              <a:off x="3958764" y="1700808"/>
              <a:ext cx="216024" cy="1147051"/>
              <a:chOff x="1664060" y="2823408"/>
              <a:chExt cx="216024" cy="1147051"/>
            </a:xfrm>
          </p:grpSpPr>
          <p:sp>
            <p:nvSpPr>
              <p:cNvPr id="52" name="Овал 51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Овал 52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4" name="Группа 53"/>
            <p:cNvGrpSpPr/>
            <p:nvPr/>
          </p:nvGrpSpPr>
          <p:grpSpPr>
            <a:xfrm rot="10800000">
              <a:off x="6516216" y="1700808"/>
              <a:ext cx="216024" cy="1147051"/>
              <a:chOff x="1664060" y="2823408"/>
              <a:chExt cx="216024" cy="1147051"/>
            </a:xfrm>
          </p:grpSpPr>
          <p:sp>
            <p:nvSpPr>
              <p:cNvPr id="55" name="Овал 54"/>
              <p:cNvSpPr/>
              <p:nvPr/>
            </p:nvSpPr>
            <p:spPr>
              <a:xfrm rot="10800000">
                <a:off x="1664060" y="3394395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" name="Овал 55"/>
              <p:cNvSpPr/>
              <p:nvPr/>
            </p:nvSpPr>
            <p:spPr>
              <a:xfrm rot="10800000">
                <a:off x="1664060" y="2823408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82" name="Группа 81"/>
          <p:cNvGrpSpPr/>
          <p:nvPr/>
        </p:nvGrpSpPr>
        <p:grpSpPr>
          <a:xfrm>
            <a:off x="2879812" y="1854771"/>
            <a:ext cx="3813956" cy="256674"/>
            <a:chOff x="2879812" y="1854771"/>
            <a:chExt cx="3813956" cy="256674"/>
          </a:xfrm>
        </p:grpSpPr>
        <p:sp>
          <p:nvSpPr>
            <p:cNvPr id="68" name="Плюс 67"/>
            <p:cNvSpPr/>
            <p:nvPr/>
          </p:nvSpPr>
          <p:spPr>
            <a:xfrm>
              <a:off x="2879812" y="1854771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люс 68"/>
            <p:cNvSpPr/>
            <p:nvPr/>
          </p:nvSpPr>
          <p:spPr>
            <a:xfrm>
              <a:off x="5271245" y="1873595"/>
              <a:ext cx="144016" cy="216024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Минус 72"/>
            <p:cNvSpPr/>
            <p:nvPr/>
          </p:nvSpPr>
          <p:spPr>
            <a:xfrm>
              <a:off x="3990889" y="1858621"/>
              <a:ext cx="144016" cy="252824"/>
            </a:xfrm>
            <a:prstGeom prst="mathMinu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Минус 74"/>
            <p:cNvSpPr/>
            <p:nvPr/>
          </p:nvSpPr>
          <p:spPr>
            <a:xfrm>
              <a:off x="6549752" y="1854771"/>
              <a:ext cx="144016" cy="252824"/>
            </a:xfrm>
            <a:prstGeom prst="mathMinu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4" name="Прямая соединительная линия 83"/>
          <p:cNvCxnSpPr/>
          <p:nvPr/>
        </p:nvCxnSpPr>
        <p:spPr>
          <a:xfrm>
            <a:off x="1835696" y="2281949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1835696" y="3496976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>
            <a:off x="1835696" y="6161272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1835696" y="4858755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V="1">
            <a:off x="2051720" y="5968464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V="1">
            <a:off x="2051720" y="4653136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 flipH="1">
            <a:off x="2161031" y="5976174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 flipH="1">
            <a:off x="2161225" y="4679263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68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Теперь </a:t>
            </a:r>
            <a:r>
              <a:rPr lang="ru-RU" dirty="0" err="1" smtClean="0"/>
              <a:t>циклобутен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i="1" dirty="0"/>
              <a:t>там ведь возникает </a:t>
            </a:r>
            <a:r>
              <a:rPr lang="ru-RU" sz="2800" i="1" dirty="0">
                <a:sym typeface="Symbol" panose="05050102010706020507" pitchFamily="18" charset="2"/>
              </a:rPr>
              <a:t> </a:t>
            </a:r>
            <a:r>
              <a:rPr lang="ru-RU" sz="2800" i="1" dirty="0" smtClean="0">
                <a:sym typeface="Symbol" panose="05050102010706020507" pitchFamily="18" charset="2"/>
              </a:rPr>
              <a:t>связь(!)</a:t>
            </a:r>
            <a:endParaRPr lang="ru-RU" sz="2800" i="1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925719" y="4077072"/>
            <a:ext cx="2160240" cy="1872208"/>
            <a:chOff x="925719" y="4077072"/>
            <a:chExt cx="2160240" cy="187220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54003" y="4653136"/>
              <a:ext cx="1944216" cy="1296144"/>
              <a:chOff x="827584" y="4653136"/>
              <a:chExt cx="1944216" cy="1296144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827584" y="4653136"/>
                <a:ext cx="1944216" cy="1296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899592" y="4725144"/>
                <a:ext cx="1800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Овал 17"/>
            <p:cNvSpPr/>
            <p:nvPr/>
          </p:nvSpPr>
          <p:spPr>
            <a:xfrm>
              <a:off x="925719" y="4648059"/>
              <a:ext cx="21602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925719" y="4077072"/>
              <a:ext cx="216024" cy="5760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2" name="Группа 21"/>
            <p:cNvGrpSpPr/>
            <p:nvPr/>
          </p:nvGrpSpPr>
          <p:grpSpPr>
            <a:xfrm>
              <a:off x="2869935" y="4077072"/>
              <a:ext cx="216024" cy="1147051"/>
              <a:chOff x="2869935" y="4077072"/>
              <a:chExt cx="216024" cy="1147051"/>
            </a:xfrm>
          </p:grpSpPr>
          <p:sp>
            <p:nvSpPr>
              <p:cNvPr id="20" name="Овал 19"/>
              <p:cNvSpPr/>
              <p:nvPr/>
            </p:nvSpPr>
            <p:spPr>
              <a:xfrm>
                <a:off x="2869935" y="4648059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2869935" y="4077072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1" name="Группа 50"/>
          <p:cNvGrpSpPr/>
          <p:nvPr/>
        </p:nvGrpSpPr>
        <p:grpSpPr>
          <a:xfrm>
            <a:off x="936764" y="1716930"/>
            <a:ext cx="2169467" cy="1879183"/>
            <a:chOff x="936764" y="1716930"/>
            <a:chExt cx="2169467" cy="1879183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8804" y="2299969"/>
              <a:ext cx="1944216" cy="1296144"/>
              <a:chOff x="827584" y="4653136"/>
              <a:chExt cx="1944216" cy="1296144"/>
            </a:xfrm>
          </p:grpSpPr>
          <p:sp>
            <p:nvSpPr>
              <p:cNvPr id="10" name="Прямоугольник 9"/>
              <p:cNvSpPr/>
              <p:nvPr/>
            </p:nvSpPr>
            <p:spPr>
              <a:xfrm>
                <a:off x="827584" y="4653136"/>
                <a:ext cx="1944216" cy="1296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899592" y="4725144"/>
                <a:ext cx="1800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/>
          </p:nvGrpSpPr>
          <p:grpSpPr>
            <a:xfrm rot="10800000">
              <a:off x="2890207" y="1726443"/>
              <a:ext cx="216024" cy="1147051"/>
              <a:chOff x="2785127" y="5590285"/>
              <a:chExt cx="216024" cy="1147051"/>
            </a:xfrm>
          </p:grpSpPr>
          <p:sp>
            <p:nvSpPr>
              <p:cNvPr id="23" name="Овал 22"/>
              <p:cNvSpPr/>
              <p:nvPr/>
            </p:nvSpPr>
            <p:spPr>
              <a:xfrm>
                <a:off x="2785127" y="6161272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2785127" y="5590285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>
              <a:off x="936764" y="1716930"/>
              <a:ext cx="216024" cy="1147051"/>
              <a:chOff x="2869935" y="4077072"/>
              <a:chExt cx="216024" cy="1147051"/>
            </a:xfrm>
          </p:grpSpPr>
          <p:sp>
            <p:nvSpPr>
              <p:cNvPr id="28" name="Овал 27"/>
              <p:cNvSpPr/>
              <p:nvPr/>
            </p:nvSpPr>
            <p:spPr>
              <a:xfrm>
                <a:off x="2869935" y="4648059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2869935" y="4077072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1856493" y="5013176"/>
            <a:ext cx="69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ym typeface="Symbol" panose="05050102010706020507" pitchFamily="18" charset="2"/>
              </a:rPr>
              <a:t></a:t>
            </a:r>
            <a:endParaRPr lang="ru-RU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1835696" y="2420888"/>
            <a:ext cx="931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ym typeface="Symbol" panose="05050102010706020507" pitchFamily="18" charset="2"/>
              </a:rPr>
              <a:t>*</a:t>
            </a:r>
            <a:endParaRPr lang="ru-RU" sz="4000" dirty="0"/>
          </a:p>
        </p:txBody>
      </p:sp>
      <p:grpSp>
        <p:nvGrpSpPr>
          <p:cNvPr id="53" name="Группа 52"/>
          <p:cNvGrpSpPr/>
          <p:nvPr/>
        </p:nvGrpSpPr>
        <p:grpSpPr>
          <a:xfrm>
            <a:off x="4925547" y="2350573"/>
            <a:ext cx="3106790" cy="1404156"/>
            <a:chOff x="4925547" y="2350573"/>
            <a:chExt cx="3106790" cy="1404156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5508104" y="2350573"/>
              <a:ext cx="1944216" cy="1296144"/>
              <a:chOff x="827584" y="4653136"/>
              <a:chExt cx="1944216" cy="1296144"/>
            </a:xfrm>
          </p:grpSpPr>
          <p:sp>
            <p:nvSpPr>
              <p:cNvPr id="16" name="Прямоугольник 15"/>
              <p:cNvSpPr/>
              <p:nvPr/>
            </p:nvSpPr>
            <p:spPr>
              <a:xfrm>
                <a:off x="827584" y="4653136"/>
                <a:ext cx="1944216" cy="1296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899592" y="4725144"/>
                <a:ext cx="1800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 rot="16200000">
              <a:off x="7350800" y="3073191"/>
              <a:ext cx="216024" cy="1147051"/>
              <a:chOff x="2785127" y="5590285"/>
              <a:chExt cx="216024" cy="1147051"/>
            </a:xfrm>
          </p:grpSpPr>
          <p:sp>
            <p:nvSpPr>
              <p:cNvPr id="39" name="Овал 38"/>
              <p:cNvSpPr/>
              <p:nvPr/>
            </p:nvSpPr>
            <p:spPr>
              <a:xfrm>
                <a:off x="2785127" y="6161272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2785127" y="5590285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1" name="Группа 40"/>
            <p:cNvGrpSpPr/>
            <p:nvPr/>
          </p:nvGrpSpPr>
          <p:grpSpPr>
            <a:xfrm rot="16200000">
              <a:off x="5391061" y="3064768"/>
              <a:ext cx="216024" cy="1147051"/>
              <a:chOff x="2785127" y="5590285"/>
              <a:chExt cx="216024" cy="1147051"/>
            </a:xfrm>
          </p:grpSpPr>
          <p:sp>
            <p:nvSpPr>
              <p:cNvPr id="42" name="Овал 41"/>
              <p:cNvSpPr/>
              <p:nvPr/>
            </p:nvSpPr>
            <p:spPr>
              <a:xfrm>
                <a:off x="2785127" y="6161272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2785127" y="5590285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2" name="Группа 51"/>
          <p:cNvGrpSpPr/>
          <p:nvPr/>
        </p:nvGrpSpPr>
        <p:grpSpPr>
          <a:xfrm>
            <a:off x="4934577" y="4653136"/>
            <a:ext cx="3099977" cy="1395447"/>
            <a:chOff x="4934577" y="4653136"/>
            <a:chExt cx="3099977" cy="1395447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5508104" y="4653136"/>
              <a:ext cx="1944216" cy="1296144"/>
              <a:chOff x="827584" y="4653136"/>
              <a:chExt cx="1944216" cy="1296144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827584" y="4653136"/>
                <a:ext cx="1944216" cy="1296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899592" y="4725144"/>
                <a:ext cx="1800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Группа 31"/>
            <p:cNvGrpSpPr/>
            <p:nvPr/>
          </p:nvGrpSpPr>
          <p:grpSpPr>
            <a:xfrm rot="16200000">
              <a:off x="7353017" y="5367045"/>
              <a:ext cx="216024" cy="1147051"/>
              <a:chOff x="2785127" y="5590285"/>
              <a:chExt cx="216024" cy="1147051"/>
            </a:xfrm>
          </p:grpSpPr>
          <p:sp>
            <p:nvSpPr>
              <p:cNvPr id="33" name="Овал 32"/>
              <p:cNvSpPr/>
              <p:nvPr/>
            </p:nvSpPr>
            <p:spPr>
              <a:xfrm>
                <a:off x="2785127" y="6161272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2785127" y="5590285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4" name="Группа 43"/>
            <p:cNvGrpSpPr/>
            <p:nvPr/>
          </p:nvGrpSpPr>
          <p:grpSpPr>
            <a:xfrm rot="5400000">
              <a:off x="5400091" y="5367043"/>
              <a:ext cx="216024" cy="1147051"/>
              <a:chOff x="2785127" y="5590285"/>
              <a:chExt cx="216024" cy="1147051"/>
            </a:xfrm>
          </p:grpSpPr>
          <p:sp>
            <p:nvSpPr>
              <p:cNvPr id="45" name="Овал 44"/>
              <p:cNvSpPr/>
              <p:nvPr/>
            </p:nvSpPr>
            <p:spPr>
              <a:xfrm>
                <a:off x="2785127" y="6161272"/>
                <a:ext cx="21602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2785127" y="5590285"/>
                <a:ext cx="216024" cy="576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6228185" y="3415352"/>
            <a:ext cx="72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/>
              <a:t>?</a:t>
            </a:r>
            <a:endParaRPr lang="ru-RU" sz="8000" dirty="0"/>
          </a:p>
        </p:txBody>
      </p:sp>
      <p:sp>
        <p:nvSpPr>
          <p:cNvPr id="48" name="TextBox 47"/>
          <p:cNvSpPr txBox="1"/>
          <p:nvPr/>
        </p:nvSpPr>
        <p:spPr>
          <a:xfrm>
            <a:off x="6289030" y="4991810"/>
            <a:ext cx="69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ym typeface="Symbol" panose="05050102010706020507" pitchFamily="18" charset="2"/>
              </a:rPr>
              <a:t></a:t>
            </a:r>
            <a:endParaRPr lang="ru-RU" sz="4000" dirty="0"/>
          </a:p>
        </p:txBody>
      </p:sp>
      <p:sp>
        <p:nvSpPr>
          <p:cNvPr id="49" name="TextBox 48"/>
          <p:cNvSpPr txBox="1"/>
          <p:nvPr/>
        </p:nvSpPr>
        <p:spPr>
          <a:xfrm>
            <a:off x="6186004" y="2541438"/>
            <a:ext cx="1050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ym typeface="Symbol" panose="05050102010706020507" pitchFamily="18" charset="2"/>
              </a:rPr>
              <a:t>*</a:t>
            </a:r>
            <a:endParaRPr lang="ru-RU" sz="4000" dirty="0"/>
          </a:p>
        </p:txBody>
      </p:sp>
      <p:sp>
        <p:nvSpPr>
          <p:cNvPr id="54" name="TextBox 53"/>
          <p:cNvSpPr txBox="1"/>
          <p:nvPr/>
        </p:nvSpPr>
        <p:spPr>
          <a:xfrm>
            <a:off x="1763688" y="638132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Каков порядок МО(</a:t>
            </a:r>
            <a:r>
              <a:rPr lang="ru-RU" dirty="0" smtClean="0">
                <a:sym typeface="Symbol" panose="05050102010706020507" pitchFamily="18" charset="2"/>
              </a:rPr>
              <a:t>,</a:t>
            </a:r>
            <a:r>
              <a:rPr lang="ru-RU" dirty="0" smtClean="0"/>
              <a:t>)? Очевидно:</a:t>
            </a:r>
            <a:endParaRPr lang="ru-RU" dirty="0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3851920" y="1993917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3851920" y="3208944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3851920" y="5873240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3851920" y="4570723"/>
            <a:ext cx="576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4067944" y="5680432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4067944" y="4365104"/>
            <a:ext cx="0" cy="484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4177255" y="5688142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H="1">
            <a:off x="4177449" y="4391231"/>
            <a:ext cx="8384" cy="473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31938" y="5712605"/>
            <a:ext cx="3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Symbol" panose="05050102010706020507" pitchFamily="18" charset="2"/>
              </a:rPr>
              <a:t>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4506484" y="1844824"/>
            <a:ext cx="56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Symbol" panose="05050102010706020507" pitchFamily="18" charset="2"/>
              </a:rPr>
              <a:t>*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572000" y="4365104"/>
            <a:ext cx="3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Symbol" panose="05050102010706020507" pitchFamily="18" charset="2"/>
              </a:rPr>
              <a:t>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4572000" y="3068960"/>
            <a:ext cx="4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ym typeface="Symbol" panose="05050102010706020507" pitchFamily="18" charset="2"/>
              </a:rPr>
              <a:t>*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65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7" grpId="0"/>
      <p:bldP spid="48" grpId="0"/>
      <p:bldP spid="49" grpId="0"/>
      <p:bldP spid="54" grpId="0"/>
      <p:bldP spid="63" grpId="0"/>
      <p:bldP spid="64" grpId="0"/>
      <p:bldP spid="65" grpId="0"/>
      <p:bldP spid="66" grpId="0"/>
    </p:bldLst>
  </p:timing>
</p:sld>
</file>

<file path=ppt/theme/theme1.xml><?xml version="1.0" encoding="utf-8"?>
<a:theme xmlns:a="http://schemas.openxmlformats.org/drawingml/2006/main" name="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8053</TotalTime>
  <Words>1643</Words>
  <Application>Microsoft Office PowerPoint</Application>
  <PresentationFormat>Экран (4:3)</PresentationFormat>
  <Paragraphs>382</Paragraphs>
  <Slides>49</Slides>
  <Notes>0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6" baseType="lpstr">
      <vt:lpstr>Arial</vt:lpstr>
      <vt:lpstr>Cambria Math</vt:lpstr>
      <vt:lpstr>Symbol</vt:lpstr>
      <vt:lpstr>Verdana</vt:lpstr>
      <vt:lpstr>Wingdings</vt:lpstr>
      <vt:lpstr>Профиль</vt:lpstr>
      <vt:lpstr>Уравнение</vt:lpstr>
      <vt:lpstr>Лекция 5 Поиск переходных состояний (продолжение)</vt:lpstr>
      <vt:lpstr>Сделаем как полагается (реверанс в сторону электронной задачи)</vt:lpstr>
      <vt:lpstr>Разрыв и образование химических связей</vt:lpstr>
      <vt:lpstr>Знаете ли саму задачу? Симметрийная часть</vt:lpstr>
      <vt:lpstr>Знаете ли саму задачу? Симметрийная часть</vt:lpstr>
      <vt:lpstr>Какие элементы симметрии сохраняются?</vt:lpstr>
      <vt:lpstr>Какие элементы симметрии сохраняются?</vt:lpstr>
      <vt:lpstr>Распишем МО: Бутадиен(4 -МО)</vt:lpstr>
      <vt:lpstr>Теперь циклобутен там ведь возникает  связь(!)</vt:lpstr>
      <vt:lpstr>Главное:</vt:lpstr>
      <vt:lpstr>План: Корреляционная диаграмма</vt:lpstr>
      <vt:lpstr>МО Бутадиена (Cs проще)</vt:lpstr>
      <vt:lpstr>МО Бутадиена (теперь С2)</vt:lpstr>
      <vt:lpstr>Теперь циклобутен (Сs, С2)</vt:lpstr>
      <vt:lpstr>Корреляционная диаграмма</vt:lpstr>
      <vt:lpstr>Корреляционная диаграмма реакция Cs</vt:lpstr>
      <vt:lpstr>Корреляционная диаграмма реакция Cs</vt:lpstr>
      <vt:lpstr>Прогноз подтверждается экспериментом</vt:lpstr>
      <vt:lpstr>Корреляционная диаграмма к фотохимическим процессам</vt:lpstr>
      <vt:lpstr>Презентация PowerPoint</vt:lpstr>
      <vt:lpstr>Так как это делать в CASSCF?</vt:lpstr>
      <vt:lpstr>…\...\\C4H6-cyclization-C2\</vt:lpstr>
      <vt:lpstr>Циклизация бутадиена. "Сделаем как надо".</vt:lpstr>
      <vt:lpstr>Цис-бутадиен.</vt:lpstr>
      <vt:lpstr>1_C4H6_init_MO-cis-c2.inp</vt:lpstr>
      <vt:lpstr>Начальная структура для TS</vt:lpstr>
      <vt:lpstr>3_C4H6_init-cis-c2-cas45.inp</vt:lpstr>
      <vt:lpstr>ПОИСК TS</vt:lpstr>
      <vt:lpstr>4_C4H6_init-cis-c2-cas45-ih.inp</vt:lpstr>
      <vt:lpstr>Аппендикс</vt:lpstr>
      <vt:lpstr>Пусть CASSCF – это хорошо</vt:lpstr>
      <vt:lpstr>CASSCF: что это такое? </vt:lpstr>
      <vt:lpstr>MCSCF versus CI</vt:lpstr>
      <vt:lpstr>Инвариантность CASSCF  в пределах Активного Пространства</vt:lpstr>
      <vt:lpstr>Как донести(сохранить) Активное Пространство</vt:lpstr>
      <vt:lpstr>Будем решать проблемы в порядке поступления (means Appendix)</vt:lpstr>
      <vt:lpstr>Хорошо, а когда заместители Итак, смотрим исходные МО</vt:lpstr>
      <vt:lpstr>Инструкции input-a</vt:lpstr>
      <vt:lpstr>Посмотрим CASSCF(in ChemCraft)</vt:lpstr>
      <vt:lpstr>Презентация PowerPoint</vt:lpstr>
      <vt:lpstr>Смотрю натуральные МО</vt:lpstr>
      <vt:lpstr>Расскажу, что такое натуральные обитали…</vt:lpstr>
      <vt:lpstr>Матрица(оператор) плотности</vt:lpstr>
      <vt:lpstr>Матрица плотности в методе ХФ</vt:lpstr>
      <vt:lpstr>Матрица плотности для КВ</vt:lpstr>
      <vt:lpstr>GUGA и ALDET – что лучше</vt:lpstr>
      <vt:lpstr>Так как это делать в CASSCF?</vt:lpstr>
      <vt:lpstr>…\\\C4H6-cyclization-C2</vt:lpstr>
      <vt:lpstr>Общее пожелание:</vt:lpstr>
    </vt:vector>
  </TitlesOfParts>
  <Company>MSU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Квантовая химия</dc:title>
  <dc:creator>Ermilov Alexander</dc:creator>
  <cp:lastModifiedBy>Alexander Yu. Ermilov</cp:lastModifiedBy>
  <cp:revision>309</cp:revision>
  <dcterms:created xsi:type="dcterms:W3CDTF">2012-05-17T07:28:31Z</dcterms:created>
  <dcterms:modified xsi:type="dcterms:W3CDTF">2023-11-15T13:44:58Z</dcterms:modified>
</cp:coreProperties>
</file>