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9"/>
  </p:notesMasterIdLst>
  <p:sldIdLst>
    <p:sldId id="329" r:id="rId2"/>
    <p:sldId id="407" r:id="rId3"/>
    <p:sldId id="461" r:id="rId4"/>
    <p:sldId id="462" r:id="rId5"/>
    <p:sldId id="463" r:id="rId6"/>
    <p:sldId id="464" r:id="rId7"/>
    <p:sldId id="465" r:id="rId8"/>
    <p:sldId id="466" r:id="rId9"/>
    <p:sldId id="467" r:id="rId10"/>
    <p:sldId id="468" r:id="rId11"/>
    <p:sldId id="469" r:id="rId12"/>
    <p:sldId id="470" r:id="rId13"/>
    <p:sldId id="471" r:id="rId14"/>
    <p:sldId id="472" r:id="rId15"/>
    <p:sldId id="473" r:id="rId16"/>
    <p:sldId id="474" r:id="rId17"/>
    <p:sldId id="475" r:id="rId18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C4FA"/>
    <a:srgbClr val="022698"/>
    <a:srgbClr val="3A68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8" autoAdjust="0"/>
  </p:normalViewPr>
  <p:slideViewPr>
    <p:cSldViewPr>
      <p:cViewPr varScale="1">
        <p:scale>
          <a:sx n="99" d="100"/>
          <a:sy n="99" d="100"/>
        </p:scale>
        <p:origin x="32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68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Click to edit Master text styles</a:t>
            </a:r>
          </a:p>
          <a:p>
            <a:pPr lvl="1"/>
            <a:r>
              <a:rPr lang="ru-RU" noProof="0" smtClean="0"/>
              <a:t>Second level</a:t>
            </a:r>
          </a:p>
          <a:p>
            <a:pPr lvl="2"/>
            <a:r>
              <a:rPr lang="ru-RU" noProof="0" smtClean="0"/>
              <a:t>Third level</a:t>
            </a:r>
          </a:p>
          <a:p>
            <a:pPr lvl="3"/>
            <a:r>
              <a:rPr lang="ru-RU" noProof="0" smtClean="0"/>
              <a:t>Fourth level</a:t>
            </a:r>
          </a:p>
          <a:p>
            <a:pPr lvl="4"/>
            <a:r>
              <a:rPr lang="ru-RU" noProof="0" smtClean="0"/>
              <a:t>Fifth level</a:t>
            </a:r>
          </a:p>
        </p:txBody>
      </p:sp>
      <p:sp>
        <p:nvSpPr>
          <p:cNvPr id="768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68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8E376EA-D7E1-4194-A0E7-F90CD898B10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652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ru-RU" noProof="0" smtClean="0"/>
              <a:t>Образец заголовка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ru-RU" noProof="0" smtClean="0"/>
              <a:t>Образец подзаголовка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6BFC7-61C6-40E3-A708-3B0E2D91978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4960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97214B-B4EE-4FA8-9FB9-148A49FBD78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4205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8972F5-CF1D-4EA2-B398-A5C44C1963B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972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34730-A472-493C-A061-2B5446667C3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7668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Заголовок, 1 большой объект и 2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F09DE0-0AB7-4514-A5F9-5C7B7FD0A20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4851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E4B31C-4F12-41D5-9841-6447EC49B5E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265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987FBD-7A45-4A69-8F2B-7E96C8FEF76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666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5A982F-6DBE-491E-9ACA-441DAF04EB5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42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B96A33-282E-4320-990A-9D97CBE2593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61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818A8D-D7C0-4108-8220-433805B1835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6182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8C127-3FEE-4A5D-9DFB-C4307B41F66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503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924C95-A930-464F-98F5-C625A443668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551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78A7A1-9866-475D-93A6-2DDAB48CBF6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267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27183D-368F-4FA2-82FD-8EEB4AF01F9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071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A0635BF-3B89-45B9-B0E0-1574CBD56CD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720138"/>
            <a:ext cx="4320480" cy="3020141"/>
          </a:xfrm>
          <a:prstGeom prst="rect">
            <a:avLst/>
          </a:prstGeom>
        </p:spPr>
      </p:pic>
      <p:sp>
        <p:nvSpPr>
          <p:cNvPr id="3" name="Овальная выноска 2"/>
          <p:cNvSpPr/>
          <p:nvPr/>
        </p:nvSpPr>
        <p:spPr>
          <a:xfrm>
            <a:off x="4499992" y="3068960"/>
            <a:ext cx="4320480" cy="1728192"/>
          </a:xfrm>
          <a:prstGeom prst="wedgeEllipseCallout">
            <a:avLst>
              <a:gd name="adj1" fmla="val -74852"/>
              <a:gd name="adj2" fmla="val 18156"/>
            </a:avLst>
          </a:prstGeom>
          <a:solidFill>
            <a:srgbClr val="2AC4FA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98" name="Заголовок 1"/>
          <p:cNvSpPr>
            <a:spLocks noGrp="1"/>
          </p:cNvSpPr>
          <p:nvPr>
            <p:ph type="ctrTitle"/>
          </p:nvPr>
        </p:nvSpPr>
        <p:spPr>
          <a:xfrm>
            <a:off x="107504" y="551759"/>
            <a:ext cx="8895339" cy="1760141"/>
          </a:xfrm>
        </p:spPr>
        <p:txBody>
          <a:bodyPr/>
          <a:lstStyle/>
          <a:p>
            <a:pPr algn="ctr"/>
            <a:r>
              <a:rPr lang="ru-RU" sz="3200" dirty="0" smtClean="0"/>
              <a:t>Лекция </a:t>
            </a:r>
            <a:r>
              <a:rPr lang="en-US" sz="3200" dirty="0" smtClean="0"/>
              <a:t>7</a:t>
            </a: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3200" dirty="0" smtClean="0"/>
              <a:t>Координата реакции</a:t>
            </a:r>
            <a:r>
              <a:rPr lang="ru-RU" sz="3200" dirty="0"/>
              <a:t>: </a:t>
            </a: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3200" dirty="0" smtClean="0"/>
              <a:t>целеполагание, поиск, применение…</a:t>
            </a:r>
            <a:endParaRPr lang="ru-RU" sz="3200" i="1" dirty="0" smtClean="0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2951162" y="150018"/>
            <a:ext cx="6192838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>
                <a:sym typeface="Symbol" panose="05050102010706020507" pitchFamily="18" charset="2"/>
              </a:rPr>
              <a:t></a:t>
            </a:r>
            <a:r>
              <a:rPr lang="en-US">
                <a:sym typeface="Symbol" panose="05050102010706020507" pitchFamily="18" charset="2"/>
              </a:rPr>
              <a:t>Ermilov A.Yu. E-mail: sanchik-u@yandex.ru</a:t>
            </a:r>
            <a:endParaRPr lang="ru-RU">
              <a:sym typeface="Symbol" panose="05050102010706020507" pitchFamily="18" charset="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88288" y="3456002"/>
            <a:ext cx="3631920" cy="954107"/>
          </a:xfrm>
          <a:prstGeom prst="rect">
            <a:avLst/>
          </a:prstGeom>
          <a:noFill/>
          <a:ln w="158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Это график чего? </a:t>
            </a:r>
          </a:p>
          <a:p>
            <a:pPr algn="ctr"/>
            <a:r>
              <a:rPr lang="ru-RU" sz="2800" dirty="0" smtClean="0"/>
              <a:t>Что эта за линия?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2996" y="332656"/>
            <a:ext cx="8001000" cy="612105"/>
          </a:xfrm>
        </p:spPr>
        <p:txBody>
          <a:bodyPr/>
          <a:lstStyle/>
          <a:p>
            <a:pPr algn="ctr"/>
            <a:r>
              <a:rPr lang="ru-RU" dirty="0" smtClean="0"/>
              <a:t>Еще несколько картинок</a:t>
            </a:r>
            <a:r>
              <a:rPr lang="en-US" dirty="0" smtClean="0"/>
              <a:t>[*]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061132" y="1670491"/>
            <a:ext cx="4032448" cy="1061801"/>
          </a:xfrm>
        </p:spPr>
        <p:txBody>
          <a:bodyPr/>
          <a:lstStyle/>
          <a:p>
            <a:pPr marL="0" indent="0">
              <a:buNone/>
            </a:pPr>
            <a:r>
              <a:rPr lang="ru-RU" sz="1800" dirty="0" smtClean="0"/>
              <a:t>Структуры 2*-4*</a:t>
            </a:r>
          </a:p>
          <a:p>
            <a:pPr marL="0" indent="0">
              <a:buNone/>
            </a:pPr>
            <a:r>
              <a:rPr lang="ru-RU" sz="1800" dirty="0" smtClean="0"/>
              <a:t>5*-7* отличаются </a:t>
            </a:r>
          </a:p>
          <a:p>
            <a:pPr marL="0" indent="0">
              <a:buNone/>
            </a:pPr>
            <a:r>
              <a:rPr lang="ru-RU" sz="1800" dirty="0" smtClean="0">
                <a:solidFill>
                  <a:srgbClr val="FF0000"/>
                </a:solidFill>
              </a:rPr>
              <a:t>поворотом </a:t>
            </a:r>
            <a:r>
              <a:rPr lang="ru-RU" sz="1800" dirty="0" err="1" smtClean="0">
                <a:solidFill>
                  <a:srgbClr val="FF0000"/>
                </a:solidFill>
              </a:rPr>
              <a:t>метильной</a:t>
            </a:r>
            <a:r>
              <a:rPr lang="ru-RU" sz="1800" dirty="0" smtClean="0">
                <a:solidFill>
                  <a:srgbClr val="FF0000"/>
                </a:solidFill>
              </a:rPr>
              <a:t> группы(!)</a:t>
            </a:r>
            <a:endParaRPr lang="ru-RU" sz="18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6453336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[*]</a:t>
            </a:r>
            <a:r>
              <a:rPr lang="en-US" b="1" i="1" dirty="0"/>
              <a:t> </a:t>
            </a:r>
            <a:r>
              <a:rPr lang="ru-RU" sz="1200" dirty="0"/>
              <a:t>НИКИТЕНКО Наталья Геннадьевна, канд. </a:t>
            </a:r>
            <a:r>
              <a:rPr lang="ru-RU" sz="1200" dirty="0" err="1"/>
              <a:t>д</a:t>
            </a:r>
            <a:r>
              <a:rPr lang="ru-RU" sz="1200" dirty="0" err="1" smtClean="0"/>
              <a:t>исс</a:t>
            </a:r>
            <a:r>
              <a:rPr lang="ru-RU" sz="1200" dirty="0"/>
              <a:t>. ЧЕРНОГОЛОВКА – 2011, 177С</a:t>
            </a:r>
            <a:r>
              <a:rPr lang="ru-RU" sz="1200" dirty="0" smtClean="0"/>
              <a:t>, 362</a:t>
            </a:r>
            <a:r>
              <a:rPr lang="en-US" sz="1200" dirty="0" smtClean="0"/>
              <a:t> </a:t>
            </a:r>
            <a:r>
              <a:rPr lang="ru-RU" sz="1200" dirty="0" smtClean="0"/>
              <a:t>ссылки</a:t>
            </a:r>
            <a:endParaRPr lang="ru-RU" sz="1200" i="1" dirty="0"/>
          </a:p>
        </p:txBody>
      </p:sp>
      <p:sp>
        <p:nvSpPr>
          <p:cNvPr id="12" name="Объект 2"/>
          <p:cNvSpPr>
            <a:spLocks noGrp="1"/>
          </p:cNvSpPr>
          <p:nvPr>
            <p:ph sz="half" idx="1"/>
          </p:nvPr>
        </p:nvSpPr>
        <p:spPr>
          <a:xfrm>
            <a:off x="107504" y="4618639"/>
            <a:ext cx="4950296" cy="1906705"/>
          </a:xfrm>
        </p:spPr>
        <p:txBody>
          <a:bodyPr/>
          <a:lstStyle/>
          <a:p>
            <a:pPr marL="0" indent="0">
              <a:buNone/>
            </a:pPr>
            <a:r>
              <a:rPr lang="ru-RU" sz="1800" b="1" dirty="0" smtClean="0">
                <a:solidFill>
                  <a:srgbClr val="FF0000"/>
                </a:solidFill>
              </a:rPr>
              <a:t>Поняли?!!</a:t>
            </a:r>
          </a:p>
          <a:p>
            <a:pPr marL="0" indent="0">
              <a:buNone/>
            </a:pPr>
            <a:r>
              <a:rPr lang="ru-RU" sz="1800" dirty="0" smtClean="0"/>
              <a:t>Структуры </a:t>
            </a:r>
            <a:r>
              <a:rPr lang="ru-RU" sz="1800" dirty="0"/>
              <a:t>2</a:t>
            </a:r>
            <a:r>
              <a:rPr lang="ru-RU" sz="1800" dirty="0" smtClean="0"/>
              <a:t>*-3*- 4* - малые барьеры(огромные скорости реакций),</a:t>
            </a:r>
          </a:p>
          <a:p>
            <a:pPr marL="0" indent="0">
              <a:buNone/>
            </a:pPr>
            <a:r>
              <a:rPr lang="ru-RU" sz="1800" dirty="0" smtClean="0"/>
              <a:t>2*-6*,4*-5*… большие барьеры и медленные реакции</a:t>
            </a:r>
          </a:p>
          <a:p>
            <a:pPr marL="0" indent="0">
              <a:buNone/>
            </a:pPr>
            <a:r>
              <a:rPr lang="ru-RU" sz="1800" dirty="0" smtClean="0"/>
              <a:t>(это еще хуже</a:t>
            </a:r>
            <a:r>
              <a:rPr lang="ru-RU" sz="1800" dirty="0" smtClean="0">
                <a:sym typeface="Wingdings"/>
              </a:rPr>
              <a:t></a:t>
            </a:r>
            <a:r>
              <a:rPr lang="ru-RU" sz="1800" dirty="0" smtClean="0"/>
              <a:t>, чем рваные пути) </a:t>
            </a:r>
          </a:p>
          <a:p>
            <a:pPr marL="0" indent="0">
              <a:buNone/>
            </a:pPr>
            <a:endParaRPr lang="ru-RU" sz="1200" dirty="0">
              <a:latin typeface="Verdana" panose="020B0604030504040204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44824"/>
            <a:ext cx="4914240" cy="2759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Овал 10"/>
          <p:cNvSpPr/>
          <p:nvPr/>
        </p:nvSpPr>
        <p:spPr>
          <a:xfrm>
            <a:off x="1835696" y="2721917"/>
            <a:ext cx="1026368" cy="360040"/>
          </a:xfrm>
          <a:prstGeom prst="ellipse">
            <a:avLst/>
          </a:prstGeom>
          <a:solidFill>
            <a:srgbClr val="022698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502024" y="3224671"/>
            <a:ext cx="989856" cy="360040"/>
          </a:xfrm>
          <a:prstGeom prst="ellipse">
            <a:avLst/>
          </a:prstGeom>
          <a:solidFill>
            <a:srgbClr val="022698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321" y="2636912"/>
            <a:ext cx="2214505" cy="2649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Овал 14"/>
          <p:cNvSpPr/>
          <p:nvPr/>
        </p:nvSpPr>
        <p:spPr>
          <a:xfrm>
            <a:off x="6425736" y="1700808"/>
            <a:ext cx="1026368" cy="360040"/>
          </a:xfrm>
          <a:prstGeom prst="ellipse">
            <a:avLst/>
          </a:prstGeom>
          <a:solidFill>
            <a:srgbClr val="022698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5057800" y="1988840"/>
            <a:ext cx="1026368" cy="360040"/>
          </a:xfrm>
          <a:prstGeom prst="ellipse">
            <a:avLst/>
          </a:prstGeom>
          <a:solidFill>
            <a:srgbClr val="022698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7452104" y="3081957"/>
            <a:ext cx="1691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Сама </a:t>
            </a:r>
            <a:r>
              <a:rPr lang="ru-RU" dirty="0" err="1" smtClean="0"/>
              <a:t>крокозябра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073321" y="5271358"/>
            <a:ext cx="3384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 правильно поняли, я оппонировал эту диссертацию, моя вина…</a:t>
            </a:r>
            <a:endParaRPr lang="ru-RU" dirty="0"/>
          </a:p>
        </p:txBody>
      </p:sp>
      <p:sp>
        <p:nvSpPr>
          <p:cNvPr id="19" name="Овал 18"/>
          <p:cNvSpPr/>
          <p:nvPr/>
        </p:nvSpPr>
        <p:spPr>
          <a:xfrm>
            <a:off x="3131840" y="2709876"/>
            <a:ext cx="494928" cy="360040"/>
          </a:xfrm>
          <a:prstGeom prst="ellips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/>
          <p:cNvSpPr/>
          <p:nvPr/>
        </p:nvSpPr>
        <p:spPr>
          <a:xfrm>
            <a:off x="1979712" y="3356992"/>
            <a:ext cx="494928" cy="360040"/>
          </a:xfrm>
          <a:prstGeom prst="ellips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/>
          <p:cNvSpPr/>
          <p:nvPr/>
        </p:nvSpPr>
        <p:spPr>
          <a:xfrm>
            <a:off x="0" y="5553003"/>
            <a:ext cx="792088" cy="360040"/>
          </a:xfrm>
          <a:prstGeom prst="ellips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/>
          <p:cNvSpPr/>
          <p:nvPr/>
        </p:nvSpPr>
        <p:spPr>
          <a:xfrm>
            <a:off x="971600" y="5553003"/>
            <a:ext cx="720080" cy="360040"/>
          </a:xfrm>
          <a:prstGeom prst="ellips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8072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uiExpand="1" build="p"/>
      <p:bldP spid="11" grpId="0" animBg="1"/>
      <p:bldP spid="10" grpId="0" animBg="1"/>
      <p:bldP spid="15" grpId="0" animBg="1"/>
      <p:bldP spid="16" grpId="0" animBg="1"/>
      <p:bldP spid="4" grpId="0"/>
      <p:bldP spid="8" grpId="0"/>
      <p:bldP spid="19" grpId="0" animBg="1"/>
      <p:bldP spid="20" grpId="0" animBg="1"/>
      <p:bldP spid="21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304801"/>
            <a:ext cx="8838791" cy="891952"/>
          </a:xfrm>
        </p:spPr>
        <p:txBody>
          <a:bodyPr/>
          <a:lstStyle/>
          <a:p>
            <a:pPr algn="ctr"/>
            <a:r>
              <a:rPr lang="ru-RU" dirty="0" smtClean="0"/>
              <a:t>Еще иллюстрации: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911607" y="3645024"/>
            <a:ext cx="4070556" cy="1728192"/>
          </a:xfrm>
        </p:spPr>
        <p:txBody>
          <a:bodyPr/>
          <a:lstStyle/>
          <a:p>
            <a:pPr marL="0" indent="0">
              <a:buNone/>
            </a:pPr>
            <a:r>
              <a:rPr lang="ru-RU" sz="1400" dirty="0" smtClean="0"/>
              <a:t>«Для </a:t>
            </a:r>
            <a:r>
              <a:rPr lang="ru-RU" sz="1400" dirty="0"/>
              <a:t>описания механизма данной реакции предложено</a:t>
            </a:r>
          </a:p>
          <a:p>
            <a:pPr marL="0" indent="0">
              <a:buNone/>
            </a:pPr>
            <a:r>
              <a:rPr lang="ru-RU" sz="1400" dirty="0"/>
              <a:t>несколько возможных кинетических схем - тримолекулярный механизм </a:t>
            </a:r>
            <a:r>
              <a:rPr lang="ru-RU" sz="1400" dirty="0" err="1"/>
              <a:t>Эйринга</a:t>
            </a:r>
            <a:endParaRPr lang="ru-RU" sz="1400" dirty="0"/>
          </a:p>
          <a:p>
            <a:pPr marL="0" indent="0">
              <a:buNone/>
            </a:pPr>
            <a:r>
              <a:rPr lang="ru-RU" sz="1400" dirty="0"/>
              <a:t>(2), механизмы Патрика (3), Брауна (4), механизмы </a:t>
            </a:r>
            <a:r>
              <a:rPr lang="ru-RU" sz="1400" dirty="0" err="1"/>
              <a:t>МакКии</a:t>
            </a:r>
            <a:r>
              <a:rPr lang="ru-RU" sz="1400" dirty="0"/>
              <a:t> </a:t>
            </a:r>
            <a:r>
              <a:rPr lang="ru-RU" sz="1400" dirty="0" err="1"/>
              <a:t>Олсона</a:t>
            </a:r>
            <a:r>
              <a:rPr lang="ru-RU" sz="1400" dirty="0"/>
              <a:t> (5</a:t>
            </a:r>
            <a:r>
              <a:rPr lang="ru-RU" sz="1400" dirty="0" smtClean="0"/>
              <a:t>)»</a:t>
            </a:r>
            <a:endParaRPr lang="ru-RU" sz="1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3" y="1700808"/>
            <a:ext cx="4896544" cy="4928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5057863" y="5903893"/>
            <a:ext cx="39604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ru-RU" sz="1400" dirty="0" smtClean="0">
                <a:sym typeface="Symbol" panose="05050102010706020507" pitchFamily="18" charset="2"/>
              </a:rPr>
              <a:t>[*]</a:t>
            </a:r>
            <a:r>
              <a:rPr lang="en-US" altLang="ru-RU" sz="1400" dirty="0" err="1" smtClean="0">
                <a:sym typeface="Symbol" panose="05050102010706020507" pitchFamily="18" charset="2"/>
              </a:rPr>
              <a:t>Gadzhiev</a:t>
            </a:r>
            <a:r>
              <a:rPr lang="en-US" altLang="ru-RU" sz="1400" dirty="0" smtClean="0">
                <a:sym typeface="Symbol" panose="05050102010706020507" pitchFamily="18" charset="2"/>
              </a:rPr>
              <a:t> </a:t>
            </a:r>
            <a:r>
              <a:rPr lang="en-US" altLang="ru-RU" sz="1400" dirty="0">
                <a:sym typeface="Symbol" panose="05050102010706020507" pitchFamily="18" charset="2"/>
              </a:rPr>
              <a:t>O.B.</a:t>
            </a:r>
            <a:r>
              <a:rPr lang="en-US" sz="1400" dirty="0"/>
              <a:t> </a:t>
            </a:r>
            <a:r>
              <a:rPr lang="en-US" sz="1400" i="1" dirty="0"/>
              <a:t>Theoretical study of the reaction mechanism of the NO oxidation</a:t>
            </a:r>
          </a:p>
          <a:p>
            <a:pPr algn="ctr" eaLnBrk="1" hangingPunct="1"/>
            <a:r>
              <a:rPr lang="en-US" sz="1400" i="1" dirty="0"/>
              <a:t>PhD theses,  </a:t>
            </a:r>
          </a:p>
          <a:p>
            <a:pPr algn="ctr" eaLnBrk="1" hangingPunct="1"/>
            <a:r>
              <a:rPr lang="en-US" sz="1400" i="1" dirty="0"/>
              <a:t>Nizhniy Novgorod, 2011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3437" y="1752600"/>
            <a:ext cx="4374865" cy="1676400"/>
          </a:xfrm>
        </p:spPr>
        <p:txBody>
          <a:bodyPr/>
          <a:lstStyle/>
          <a:p>
            <a:pPr marL="0" indent="0">
              <a:buNone/>
            </a:pPr>
            <a:r>
              <a:rPr lang="en-US" altLang="ru-RU" sz="3200" b="1" dirty="0" smtClean="0">
                <a:solidFill>
                  <a:srgbClr val="FF0000"/>
                </a:solidFill>
              </a:rPr>
              <a:t>2NO+O</a:t>
            </a:r>
            <a:r>
              <a:rPr lang="en-US" altLang="ru-RU" sz="3200" b="1" baseline="-25000" dirty="0" smtClean="0">
                <a:solidFill>
                  <a:srgbClr val="FF0000"/>
                </a:solidFill>
              </a:rPr>
              <a:t>2</a:t>
            </a:r>
            <a:r>
              <a:rPr lang="en-US" altLang="ru-RU" sz="3200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2NO</a:t>
            </a:r>
            <a:r>
              <a:rPr lang="en-US" altLang="ru-RU" sz="3200" b="1" baseline="-25000" dirty="0" smtClean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ru-RU" sz="2800" dirty="0" smtClean="0">
                <a:sym typeface="Symbol" panose="05050102010706020507" pitchFamily="18" charset="2"/>
              </a:rPr>
              <a:t>[*]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2420888"/>
            <a:ext cx="4211960" cy="891882"/>
          </a:xfrm>
          <a:prstGeom prst="rect">
            <a:avLst/>
          </a:prstGeom>
        </p:spPr>
      </p:pic>
      <p:sp>
        <p:nvSpPr>
          <p:cNvPr id="8" name="Скругленный прямоугольник 7"/>
          <p:cNvSpPr/>
          <p:nvPr/>
        </p:nvSpPr>
        <p:spPr>
          <a:xfrm>
            <a:off x="5057863" y="3071018"/>
            <a:ext cx="2304256" cy="24175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ъект 2"/>
          <p:cNvSpPr txBox="1">
            <a:spLocks/>
          </p:cNvSpPr>
          <p:nvPr/>
        </p:nvSpPr>
        <p:spPr bwMode="auto">
          <a:xfrm>
            <a:off x="251520" y="1159597"/>
            <a:ext cx="8532440" cy="487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55000" lnSpcReduction="20000"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 smtClean="0"/>
              <a:t>The classical </a:t>
            </a:r>
            <a:r>
              <a:rPr lang="en-US" sz="2800" b="1" u="sng" dirty="0" smtClean="0"/>
              <a:t>third-order reaction </a:t>
            </a:r>
            <a:r>
              <a:rPr lang="en-US" sz="2800" b="1" dirty="0" smtClean="0"/>
              <a:t>with almost </a:t>
            </a:r>
            <a:r>
              <a:rPr lang="en-US" sz="2800" b="1" u="sng" dirty="0" smtClean="0"/>
              <a:t>zero activation energy </a:t>
            </a:r>
            <a:r>
              <a:rPr lang="en-US" sz="2800" b="1" dirty="0" smtClean="0"/>
              <a:t>(</a:t>
            </a:r>
            <a:r>
              <a:rPr lang="en-US" sz="2800" b="1" dirty="0" err="1" smtClean="0"/>
              <a:t>E</a:t>
            </a:r>
            <a:r>
              <a:rPr lang="en-US" sz="2800" b="1" baseline="-25000" dirty="0" err="1" smtClean="0"/>
              <a:t>a</a:t>
            </a:r>
            <a:r>
              <a:rPr lang="en-US" sz="2800" b="1" dirty="0" smtClean="0"/>
              <a:t>)</a:t>
            </a:r>
            <a:endParaRPr lang="ru-RU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627784" y="2321772"/>
            <a:ext cx="20162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solidFill>
                  <a:srgbClr val="FF0000"/>
                </a:solidFill>
              </a:rPr>
              <a:t>Вот взял человек и нашел точку ветвления реакционного пути!</a:t>
            </a:r>
            <a:endParaRPr lang="ru-RU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30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  <p:bldP spid="8" grpId="0" animBg="1"/>
      <p:bldP spid="9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000" dirty="0" smtClean="0"/>
              <a:t>К делу: </a:t>
            </a:r>
            <a:br>
              <a:rPr lang="ru-RU" sz="2000" dirty="0" smtClean="0"/>
            </a:br>
            <a:r>
              <a:rPr lang="ru-RU" dirty="0" smtClean="0"/>
              <a:t>Определение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79512" y="2924944"/>
            <a:ext cx="8892480" cy="668288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 smtClean="0"/>
              <a:t>Физический смысл – дно желоба, так двигалась бы </a:t>
            </a:r>
            <a:r>
              <a:rPr lang="ru-RU" sz="2000" b="1" dirty="0" smtClean="0"/>
              <a:t>бесконечно тяжелая материальная точка</a:t>
            </a:r>
            <a:endParaRPr lang="ru-RU" sz="2000" b="1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59904" y="4005064"/>
            <a:ext cx="8272536" cy="648072"/>
          </a:xfrm>
        </p:spPr>
        <p:txBody>
          <a:bodyPr/>
          <a:lstStyle/>
          <a:p>
            <a:pPr marL="0" indent="0" algn="ctr">
              <a:buNone/>
            </a:pPr>
            <a:r>
              <a:rPr lang="ru-RU" sz="2000" dirty="0" smtClean="0"/>
              <a:t>Замечание: в «главных точках»(</a:t>
            </a:r>
            <a:r>
              <a:rPr lang="en-US" sz="2000" dirty="0" err="1" smtClean="0"/>
              <a:t>min,TS</a:t>
            </a:r>
            <a:r>
              <a:rPr lang="ru-RU" sz="2000" dirty="0" smtClean="0"/>
              <a:t>)</a:t>
            </a:r>
            <a:r>
              <a:rPr lang="en-US" sz="2000" dirty="0" smtClean="0"/>
              <a:t> </a:t>
            </a:r>
            <a:r>
              <a:rPr lang="ru-RU" sz="2000" dirty="0" smtClean="0"/>
              <a:t>градиент нулевой и понятие </a:t>
            </a:r>
            <a:r>
              <a:rPr lang="ru-RU" sz="2000" i="1" u="sng" dirty="0" err="1" smtClean="0"/>
              <a:t>недоопределено</a:t>
            </a:r>
            <a:r>
              <a:rPr lang="ru-RU" sz="2000" i="1" u="sng" dirty="0" smtClean="0"/>
              <a:t> </a:t>
            </a:r>
            <a:endParaRPr lang="ru-RU" sz="2000" i="1" u="sng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44824"/>
            <a:ext cx="2361618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03848" y="1844824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Реакционный путь в каждой точке </a:t>
            </a:r>
            <a:r>
              <a:rPr lang="ru-RU" dirty="0" err="1" smtClean="0"/>
              <a:t>касателен</a:t>
            </a:r>
            <a:r>
              <a:rPr lang="ru-RU" dirty="0" smtClean="0"/>
              <a:t> вектору градиента</a:t>
            </a:r>
            <a:endParaRPr lang="ru-RU" dirty="0"/>
          </a:p>
        </p:txBody>
      </p:sp>
      <p:sp>
        <p:nvSpPr>
          <p:cNvPr id="8" name="Объект 3"/>
          <p:cNvSpPr txBox="1">
            <a:spLocks/>
          </p:cNvSpPr>
          <p:nvPr/>
        </p:nvSpPr>
        <p:spPr bwMode="auto">
          <a:xfrm>
            <a:off x="160168" y="4725144"/>
            <a:ext cx="8688031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000" dirty="0" smtClean="0"/>
              <a:t>Реакционный путь состоит из двух </a:t>
            </a:r>
            <a:r>
              <a:rPr lang="ru-RU" sz="2000" dirty="0" err="1" smtClean="0"/>
              <a:t>полуреакций</a:t>
            </a:r>
            <a:r>
              <a:rPr lang="ru-RU" sz="2000" dirty="0" smtClean="0"/>
              <a:t> и начинается из </a:t>
            </a:r>
            <a:r>
              <a:rPr lang="en-US" sz="2000" dirty="0" smtClean="0"/>
              <a:t>TS</a:t>
            </a:r>
            <a:r>
              <a:rPr lang="ru-RU" sz="2000" dirty="0" smtClean="0"/>
              <a:t> вдоль «мнимой»</a:t>
            </a:r>
            <a:r>
              <a:rPr lang="ru-RU" sz="2000" dirty="0"/>
              <a:t> моды</a:t>
            </a:r>
            <a:r>
              <a:rPr lang="ru-RU" sz="2000" dirty="0" smtClean="0"/>
              <a:t> (</a:t>
            </a:r>
            <a:r>
              <a:rPr lang="ru-RU" sz="2000" dirty="0" err="1" smtClean="0">
                <a:solidFill>
                  <a:srgbClr val="FF0000"/>
                </a:solidFill>
              </a:rPr>
              <a:t>доопределение</a:t>
            </a:r>
            <a:r>
              <a:rPr lang="ru-RU" sz="2000" dirty="0" smtClean="0">
                <a:solidFill>
                  <a:srgbClr val="FF0000"/>
                </a:solidFill>
              </a:rPr>
              <a:t> в окрестности </a:t>
            </a:r>
            <a:r>
              <a:rPr lang="en-US" sz="2000" dirty="0" smtClean="0">
                <a:solidFill>
                  <a:srgbClr val="FF0000"/>
                </a:solidFill>
              </a:rPr>
              <a:t>TS</a:t>
            </a:r>
            <a:r>
              <a:rPr lang="ru-RU" sz="2000" dirty="0" smtClean="0"/>
              <a:t>)</a:t>
            </a:r>
            <a:endParaRPr lang="ru-RU" sz="2000" i="1" u="sng" dirty="0"/>
          </a:p>
        </p:txBody>
      </p:sp>
      <p:sp>
        <p:nvSpPr>
          <p:cNvPr id="9" name="Объект 3"/>
          <p:cNvSpPr txBox="1">
            <a:spLocks/>
          </p:cNvSpPr>
          <p:nvPr/>
        </p:nvSpPr>
        <p:spPr bwMode="auto">
          <a:xfrm>
            <a:off x="60433" y="6021288"/>
            <a:ext cx="8887502" cy="720080"/>
          </a:xfrm>
          <a:prstGeom prst="rect">
            <a:avLst/>
          </a:prstGeom>
          <a:solidFill>
            <a:srgbClr val="2AC4FA"/>
          </a:solidFill>
          <a:ln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ru-RU" sz="2000" dirty="0" smtClean="0"/>
              <a:t>У точек минимума (реагент, продукт) реакционный путь «закручивается» - трудно попасть точно в стационарную точку</a:t>
            </a:r>
            <a:endParaRPr lang="ru-RU" sz="2000" i="1" u="sng" dirty="0"/>
          </a:p>
        </p:txBody>
      </p:sp>
    </p:spTree>
    <p:extLst>
      <p:ext uri="{BB962C8B-B14F-4D97-AF65-F5344CB8AC3E}">
        <p14:creationId xmlns:p14="http://schemas.microsoft.com/office/powerpoint/2010/main" val="252378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Об интегрировании </a:t>
            </a:r>
            <a:r>
              <a:rPr lang="ru-RU" dirty="0" err="1" smtClean="0"/>
              <a:t>диффура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(</a:t>
            </a:r>
            <a:r>
              <a:rPr lang="en-US" dirty="0" smtClean="0"/>
              <a:t>without algorithm detail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23528" y="1752600"/>
            <a:ext cx="8640960" cy="1244352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 smtClean="0"/>
              <a:t>Кажется тривиально сделать шаг,</a:t>
            </a:r>
            <a:r>
              <a:rPr lang="ru-RU" sz="2400" dirty="0"/>
              <a:t> оптимизировать «донышко желоба</a:t>
            </a:r>
            <a:r>
              <a:rPr lang="ru-RU" sz="2400" dirty="0" smtClean="0"/>
              <a:t>», там уже есть градиент и следующий шаг, </a:t>
            </a:r>
            <a:r>
              <a:rPr lang="en-US" sz="2400" dirty="0" smtClean="0"/>
              <a:t>etc.</a:t>
            </a:r>
            <a:r>
              <a:rPr lang="ru-RU" sz="2400" dirty="0" smtClean="0"/>
              <a:t> </a:t>
            </a:r>
            <a:endParaRPr lang="ru-RU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7503" y="2924944"/>
            <a:ext cx="5246635" cy="1299127"/>
          </a:xfrm>
        </p:spPr>
        <p:txBody>
          <a:bodyPr/>
          <a:lstStyle/>
          <a:p>
            <a:r>
              <a:rPr lang="ru-RU" sz="1800" dirty="0"/>
              <a:t>Но это – </a:t>
            </a:r>
            <a:r>
              <a:rPr lang="ru-RU" sz="1800" dirty="0" smtClean="0"/>
              <a:t>«интуиция </a:t>
            </a:r>
            <a:r>
              <a:rPr lang="ru-RU" sz="1800" dirty="0"/>
              <a:t>1-го </a:t>
            </a:r>
            <a:r>
              <a:rPr lang="ru-RU" sz="1800" dirty="0" smtClean="0"/>
              <a:t>порядка», линейный алгоритм безумно неэффективен и неустойчив</a:t>
            </a:r>
            <a:endParaRPr lang="en-US" sz="1800" dirty="0" smtClean="0"/>
          </a:p>
          <a:p>
            <a:pPr marL="0" indent="0" algn="ctr">
              <a:buNone/>
            </a:pPr>
            <a:r>
              <a:rPr lang="ru-RU" sz="1800" dirty="0" smtClean="0"/>
              <a:t>(</a:t>
            </a:r>
            <a:r>
              <a:rPr lang="en-US" sz="1800" dirty="0" smtClean="0"/>
              <a:t>&gt;</a:t>
            </a:r>
            <a:r>
              <a:rPr lang="ru-RU" sz="1800" dirty="0" smtClean="0"/>
              <a:t>200 точек на реакционный путь)</a:t>
            </a:r>
            <a:endParaRPr lang="ru-RU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292766" y="6268670"/>
            <a:ext cx="8175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[*]</a:t>
            </a:r>
            <a:r>
              <a:rPr lang="en-US" b="1" i="1" dirty="0"/>
              <a:t> </a:t>
            </a:r>
            <a:r>
              <a:rPr lang="en-US" sz="1200" b="1" dirty="0" smtClean="0"/>
              <a:t>C. Gonzalez, H</a:t>
            </a:r>
            <a:r>
              <a:rPr lang="en-US" sz="1200" b="1" dirty="0"/>
              <a:t>. </a:t>
            </a:r>
            <a:r>
              <a:rPr lang="en-US" sz="1200" b="1" dirty="0" smtClean="0"/>
              <a:t>B. Schlegel </a:t>
            </a:r>
            <a:r>
              <a:rPr lang="en-US" sz="1200" i="1" dirty="0" smtClean="0"/>
              <a:t>The </a:t>
            </a:r>
            <a:r>
              <a:rPr lang="en-US" sz="1200" i="1" dirty="0"/>
              <a:t>Journal of Physical Chemistry, Vol. 94, No. 14, 1990 5525</a:t>
            </a:r>
            <a:endParaRPr lang="ru-RU" sz="1200" i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659" y="2600381"/>
            <a:ext cx="2723151" cy="2077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Объект 3"/>
          <p:cNvSpPr txBox="1">
            <a:spLocks/>
          </p:cNvSpPr>
          <p:nvPr/>
        </p:nvSpPr>
        <p:spPr bwMode="auto">
          <a:xfrm>
            <a:off x="5354139" y="4917008"/>
            <a:ext cx="3384376" cy="1232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800" dirty="0" smtClean="0"/>
              <a:t>Ищется центр этой окружности и весь РП складывается из дуг</a:t>
            </a:r>
            <a:r>
              <a:rPr lang="en-US" sz="1800" dirty="0" smtClean="0"/>
              <a:t> </a:t>
            </a:r>
            <a:r>
              <a:rPr lang="ru-RU" sz="1800" dirty="0" smtClean="0"/>
              <a:t>(</a:t>
            </a:r>
            <a:r>
              <a:rPr lang="en-US" sz="1800" dirty="0" smtClean="0"/>
              <a:t>GS</a:t>
            </a:r>
            <a:r>
              <a:rPr lang="ru-RU" sz="1800" dirty="0" smtClean="0"/>
              <a:t>2)</a:t>
            </a:r>
            <a:endParaRPr lang="ru-RU" sz="1800" dirty="0"/>
          </a:p>
        </p:txBody>
      </p:sp>
      <p:sp>
        <p:nvSpPr>
          <p:cNvPr id="6" name="Объект 3"/>
          <p:cNvSpPr txBox="1">
            <a:spLocks/>
          </p:cNvSpPr>
          <p:nvPr/>
        </p:nvSpPr>
        <p:spPr bwMode="auto">
          <a:xfrm>
            <a:off x="229219" y="4224071"/>
            <a:ext cx="5032176" cy="194421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 smtClean="0"/>
              <a:t>Понятно, что </a:t>
            </a:r>
            <a:r>
              <a:rPr lang="ru-RU" sz="1800" dirty="0" smtClean="0">
                <a:solidFill>
                  <a:srgbClr val="FF0000"/>
                </a:solidFill>
              </a:rPr>
              <a:t>реакционный путь – не прямая линия</a:t>
            </a:r>
            <a:r>
              <a:rPr lang="ru-RU" sz="1800" dirty="0" smtClean="0"/>
              <a:t>? </a:t>
            </a:r>
          </a:p>
          <a:p>
            <a:pPr marL="0" indent="0">
              <a:buNone/>
            </a:pPr>
            <a:r>
              <a:rPr lang="ru-RU" sz="1800" dirty="0" smtClean="0"/>
              <a:t>Вот идея методов 2-го порядка:</a:t>
            </a:r>
          </a:p>
          <a:p>
            <a:pPr marL="0" indent="0">
              <a:buNone/>
            </a:pPr>
            <a:r>
              <a:rPr lang="ru-RU" sz="1800" dirty="0" smtClean="0"/>
              <a:t>Реакционный путь ищется как фрагмент окружности</a:t>
            </a:r>
            <a:r>
              <a:rPr lang="en-US" sz="1800" dirty="0" smtClean="0"/>
              <a:t> </a:t>
            </a:r>
            <a:r>
              <a:rPr lang="ru-RU" sz="1800" dirty="0" smtClean="0"/>
              <a:t>(дуги) в 3</a:t>
            </a:r>
            <a:r>
              <a:rPr lang="en-US" sz="1800" dirty="0" smtClean="0"/>
              <a:t>N-6</a:t>
            </a:r>
            <a:r>
              <a:rPr lang="ru-RU" sz="1800" dirty="0" smtClean="0"/>
              <a:t>-мерном пространстве</a:t>
            </a:r>
            <a:r>
              <a:rPr lang="en-US" sz="1800" dirty="0" smtClean="0"/>
              <a:t>[*]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65363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  <p:bldP spid="8" grpId="0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RUNTYP=IRC</a:t>
            </a:r>
            <a:endParaRPr lang="ru-RU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4227972" cy="42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2347655"/>
            <a:ext cx="8296331" cy="33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80928"/>
            <a:ext cx="7884900" cy="416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Скругленный прямоугольник 7"/>
          <p:cNvSpPr/>
          <p:nvPr/>
        </p:nvSpPr>
        <p:spPr>
          <a:xfrm>
            <a:off x="614613" y="2950142"/>
            <a:ext cx="1293091" cy="24175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63" y="3424330"/>
            <a:ext cx="8326301" cy="339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70819" y="4968655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Подразумевается(если нет рестарта), сам гессиан</a:t>
            </a:r>
            <a:endParaRPr lang="ru-RU" dirty="0"/>
          </a:p>
        </p:txBody>
      </p:sp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52" y="5411526"/>
            <a:ext cx="8315116" cy="412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560" y="4251945"/>
            <a:ext cx="5848350" cy="257175"/>
          </a:xfrm>
          <a:prstGeom prst="rect">
            <a:avLst/>
          </a:prstGeom>
        </p:spPr>
      </p:pic>
      <p:sp>
        <p:nvSpPr>
          <p:cNvPr id="11" name="Скругленный прямоугольник 10"/>
          <p:cNvSpPr/>
          <p:nvPr/>
        </p:nvSpPr>
        <p:spPr>
          <a:xfrm>
            <a:off x="3551487" y="4267368"/>
            <a:ext cx="1422400" cy="24175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24017" y="3830901"/>
            <a:ext cx="739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Расчет об</a:t>
            </a:r>
            <a:r>
              <a:rPr lang="en-US" dirty="0" smtClean="0"/>
              <a:t>e</a:t>
            </a:r>
            <a:r>
              <a:rPr lang="ru-RU" dirty="0" smtClean="0"/>
              <a:t>их </a:t>
            </a:r>
            <a:r>
              <a:rPr lang="en-US" dirty="0" err="1" smtClean="0"/>
              <a:t>Forwrd</a:t>
            </a:r>
            <a:r>
              <a:rPr lang="en-US" dirty="0" smtClean="0"/>
              <a:t>=.t. </a:t>
            </a:r>
            <a:r>
              <a:rPr lang="ru-RU" dirty="0" smtClean="0"/>
              <a:t>и </a:t>
            </a:r>
            <a:r>
              <a:rPr lang="en-US" smtClean="0"/>
              <a:t>Forwrd</a:t>
            </a:r>
            <a:r>
              <a:rPr lang="en-US" dirty="0" smtClean="0"/>
              <a:t>=.f. </a:t>
            </a:r>
            <a:r>
              <a:rPr lang="ru-RU" dirty="0" err="1" smtClean="0"/>
              <a:t>полуреакций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939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Странный ответ (не</a:t>
            </a:r>
            <a:r>
              <a:rPr lang="en-US" dirty="0" smtClean="0"/>
              <a:t> </a:t>
            </a:r>
            <a:r>
              <a:rPr lang="ru-RU" dirty="0" smtClean="0"/>
              <a:t>из </a:t>
            </a:r>
            <a:r>
              <a:rPr lang="en-US" dirty="0" smtClean="0"/>
              <a:t>OUT</a:t>
            </a:r>
            <a:r>
              <a:rPr lang="ru-RU" dirty="0" smtClean="0"/>
              <a:t>-а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3568" y="5268401"/>
            <a:ext cx="8208912" cy="1256943"/>
          </a:xfrm>
        </p:spPr>
        <p:txBody>
          <a:bodyPr/>
          <a:lstStyle/>
          <a:p>
            <a:r>
              <a:rPr lang="ru-RU" sz="2000" dirty="0" smtClean="0"/>
              <a:t>Все очевидно? Координаты точки, значения градиентов</a:t>
            </a:r>
          </a:p>
          <a:p>
            <a:r>
              <a:rPr lang="ru-RU" sz="2000" dirty="0" smtClean="0"/>
              <a:t>Все красивые картинки-графики вы строите сами!!!</a:t>
            </a:r>
          </a:p>
          <a:p>
            <a:endParaRPr lang="ru-RU" sz="1000" dirty="0" smtClean="0"/>
          </a:p>
          <a:p>
            <a:r>
              <a:rPr lang="ru-RU" sz="2000" dirty="0" smtClean="0"/>
              <a:t>С</a:t>
            </a:r>
            <a:r>
              <a:rPr lang="en-US" sz="2000" dirty="0" err="1" smtClean="0"/>
              <a:t>hemCraft</a:t>
            </a:r>
            <a:r>
              <a:rPr lang="en-US" sz="2000" dirty="0" smtClean="0"/>
              <a:t> </a:t>
            </a:r>
            <a:r>
              <a:rPr lang="ru-RU" sz="2000" dirty="0" smtClean="0"/>
              <a:t>построит только </a:t>
            </a:r>
            <a:r>
              <a:rPr lang="en-US" sz="2000" dirty="0" smtClean="0">
                <a:solidFill>
                  <a:srgbClr val="FF0000"/>
                </a:solidFill>
              </a:rPr>
              <a:t>E(Q)</a:t>
            </a:r>
            <a:endParaRPr lang="ru-RU" sz="2000" dirty="0">
              <a:solidFill>
                <a:srgbClr val="FF0000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7"/>
            <a:ext cx="7344816" cy="3538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Скругленный прямоугольник 5"/>
          <p:cNvSpPr/>
          <p:nvPr/>
        </p:nvSpPr>
        <p:spPr>
          <a:xfrm>
            <a:off x="1547664" y="1825085"/>
            <a:ext cx="1728192" cy="17697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20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Лукавые диагностики </a:t>
            </a:r>
            <a:br>
              <a:rPr lang="ru-RU" dirty="0" smtClean="0"/>
            </a:br>
            <a:r>
              <a:rPr lang="ru-RU" sz="2800" dirty="0" smtClean="0"/>
              <a:t>(все хорошо, но кажется, что плохо)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11560" y="2765779"/>
            <a:ext cx="7749678" cy="792088"/>
          </a:xfrm>
        </p:spPr>
        <p:txBody>
          <a:bodyPr/>
          <a:lstStyle/>
          <a:p>
            <a:r>
              <a:rPr lang="ru-RU" sz="2000" dirty="0" smtClean="0"/>
              <a:t>Согласитесь, ничего радостного не сулит, но это началось закручивание РП около минимума</a:t>
            </a:r>
            <a:endParaRPr lang="ru-RU" sz="20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45162" y="4941168"/>
            <a:ext cx="8855194" cy="864096"/>
          </a:xfrm>
        </p:spPr>
        <p:txBody>
          <a:bodyPr/>
          <a:lstStyle/>
          <a:p>
            <a:r>
              <a:rPr lang="ru-RU" sz="2400" dirty="0" smtClean="0"/>
              <a:t>Еще хорошая(</a:t>
            </a:r>
            <a:r>
              <a:rPr lang="ru-RU" sz="2400" dirty="0" smtClean="0">
                <a:sym typeface="Wingdings"/>
              </a:rPr>
              <a:t></a:t>
            </a:r>
            <a:r>
              <a:rPr lang="ru-RU" sz="2400" dirty="0" smtClean="0"/>
              <a:t>) диагностика: энергия стала повышаться (вы проскочили минимум)</a:t>
            </a:r>
            <a:endParaRPr lang="ru-RU" sz="24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00808"/>
            <a:ext cx="7189113" cy="1019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Скругленный прямоугольник 5"/>
          <p:cNvSpPr/>
          <p:nvPr/>
        </p:nvSpPr>
        <p:spPr>
          <a:xfrm>
            <a:off x="5652120" y="1825085"/>
            <a:ext cx="1728192" cy="17697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бъект 2"/>
          <p:cNvSpPr txBox="1">
            <a:spLocks/>
          </p:cNvSpPr>
          <p:nvPr/>
        </p:nvSpPr>
        <p:spPr bwMode="auto">
          <a:xfrm>
            <a:off x="145162" y="4174232"/>
            <a:ext cx="7749678" cy="550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/>
              <a:t>Вы в минимуме, радуйтесь</a:t>
            </a:r>
            <a:r>
              <a:rPr lang="ru-RU" sz="2000" dirty="0" smtClean="0">
                <a:sym typeface="Wingdings"/>
              </a:rPr>
              <a:t></a:t>
            </a:r>
            <a:endParaRPr lang="ru-RU" sz="2000" dirty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83" y="3429000"/>
            <a:ext cx="5666868" cy="745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886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Последний слайд(шутка)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7749678" cy="1892424"/>
          </a:xfrm>
        </p:spPr>
        <p:txBody>
          <a:bodyPr/>
          <a:lstStyle/>
          <a:p>
            <a:r>
              <a:rPr lang="ru-RU" dirty="0" smtClean="0"/>
              <a:t>Задача тяжелая, но стандартная. Побалуйтесь величиной </a:t>
            </a:r>
            <a:r>
              <a:rPr lang="en-US" dirty="0" smtClean="0"/>
              <a:t>STRIDE</a:t>
            </a:r>
            <a:r>
              <a:rPr lang="ru-RU" dirty="0" smtClean="0"/>
              <a:t>, когда процедура </a:t>
            </a:r>
            <a:r>
              <a:rPr lang="ru-RU" dirty="0" err="1" smtClean="0"/>
              <a:t>несходится</a:t>
            </a:r>
            <a:r>
              <a:rPr lang="ru-RU" dirty="0" smtClean="0"/>
              <a:t> (вылетает)</a:t>
            </a:r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sz="half" idx="1"/>
          </p:nvPr>
        </p:nvSpPr>
        <p:spPr>
          <a:xfrm>
            <a:off x="611560" y="4128864"/>
            <a:ext cx="8280920" cy="1964432"/>
          </a:xfrm>
        </p:spPr>
        <p:txBody>
          <a:bodyPr/>
          <a:lstStyle/>
          <a:p>
            <a:r>
              <a:rPr lang="ru-RU" dirty="0" smtClean="0"/>
              <a:t>И вперед!!! Мы с вами насчитали столько седел – так соединим же реакционными путями реагенты и продукты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6309320"/>
            <a:ext cx="767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Не проходите мимо </a:t>
            </a:r>
            <a:r>
              <a:rPr lang="en-US" dirty="0" smtClean="0">
                <a:solidFill>
                  <a:srgbClr val="FF0000"/>
                </a:solidFill>
              </a:rPr>
              <a:t>read.me </a:t>
            </a:r>
            <a:r>
              <a:rPr lang="ru-RU" dirty="0" smtClean="0">
                <a:solidFill>
                  <a:srgbClr val="FF0000"/>
                </a:solidFill>
              </a:rPr>
              <a:t> в </a:t>
            </a:r>
            <a:r>
              <a:rPr lang="en-US" dirty="0" smtClean="0">
                <a:solidFill>
                  <a:srgbClr val="FF0000"/>
                </a:solidFill>
              </a:rPr>
              <a:t>TASK7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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88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304800"/>
            <a:ext cx="8784976" cy="1216025"/>
          </a:xfrm>
        </p:spPr>
        <p:txBody>
          <a:bodyPr/>
          <a:lstStyle/>
          <a:p>
            <a:pPr algn="ctr"/>
            <a:r>
              <a:rPr lang="ru-RU" dirty="0" err="1" smtClean="0"/>
              <a:t>Энергия</a:t>
            </a:r>
            <a:r>
              <a:rPr lang="ru-RU" dirty="0" err="1" smtClean="0">
                <a:sym typeface="Symbol" panose="05050102010706020507" pitchFamily="18" charset="2"/>
              </a:rPr>
              <a:t></a:t>
            </a:r>
            <a:r>
              <a:rPr lang="ru-RU" dirty="0" err="1" smtClean="0"/>
              <a:t>от</a:t>
            </a:r>
            <a:r>
              <a:rPr lang="ru-RU" dirty="0" smtClean="0"/>
              <a:t> координата реакции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1940252"/>
            <a:ext cx="78200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Ну энергия – понятно, а что такое координата реакции?</a:t>
            </a:r>
          </a:p>
          <a:p>
            <a:endParaRPr lang="ru-RU" sz="3200" dirty="0" smtClean="0"/>
          </a:p>
          <a:p>
            <a:pPr algn="ctr"/>
            <a:r>
              <a:rPr lang="ru-RU" sz="3200" dirty="0" smtClean="0"/>
              <a:t>Мы же видели это во всех учебниках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707904" y="4651781"/>
            <a:ext cx="1551707" cy="492443"/>
          </a:xfrm>
          <a:prstGeom prst="rect">
            <a:avLst/>
          </a:prstGeom>
          <a:solidFill>
            <a:srgbClr val="2AC4FA"/>
          </a:solidFill>
          <a:ln>
            <a:solidFill>
              <a:srgbClr val="FF0000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3200" i="1" dirty="0" smtClean="0">
                <a:solidFill>
                  <a:srgbClr val="FF0000"/>
                </a:solidFill>
              </a:rPr>
              <a:t>E=E(Q)</a:t>
            </a:r>
            <a:endParaRPr lang="ru-RU" sz="3200" i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301208"/>
            <a:ext cx="7344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Ну хорошо.. Размерность!!!</a:t>
            </a:r>
          </a:p>
          <a:p>
            <a:pPr algn="ctr"/>
            <a:r>
              <a:rPr lang="ru-RU" dirty="0" smtClean="0"/>
              <a:t>Размерность энергии понятна, размерность </a:t>
            </a:r>
            <a:r>
              <a:rPr lang="en-US" dirty="0" smtClean="0"/>
              <a:t>Q?!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574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3" y="304800"/>
            <a:ext cx="6984777" cy="1216025"/>
          </a:xfrm>
        </p:spPr>
        <p:txBody>
          <a:bodyPr/>
          <a:lstStyle/>
          <a:p>
            <a:pPr algn="ctr"/>
            <a:r>
              <a:rPr lang="ru-RU" dirty="0" smtClean="0"/>
              <a:t>Модельный пример – катание с горки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79513" y="1703986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Материальная точка скатывается под действием силы тяжести.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499950" y="5073780"/>
            <a:ext cx="1681085" cy="646331"/>
          </a:xfrm>
          <a:prstGeom prst="rect">
            <a:avLst/>
          </a:prstGeom>
          <a:solidFill>
            <a:srgbClr val="2AC4FA"/>
          </a:solidFill>
        </p:spPr>
        <p:txBody>
          <a:bodyPr wrap="square" rtlCol="0">
            <a:spAutoFit/>
          </a:bodyPr>
          <a:lstStyle/>
          <a:p>
            <a:r>
              <a:rPr lang="ru-RU" sz="3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sz="3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ru-RU" sz="3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sz="3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(x)</a:t>
            </a:r>
            <a:endParaRPr lang="ru-RU" sz="36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4008" y="2082397"/>
            <a:ext cx="4010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Потенциал </a:t>
            </a:r>
            <a:r>
              <a:rPr lang="en-US" i="1" dirty="0" smtClean="0">
                <a:solidFill>
                  <a:srgbClr val="FF0000"/>
                </a:solidFill>
              </a:rPr>
              <a:t>U= </a:t>
            </a:r>
            <a:r>
              <a:rPr lang="ru-RU" dirty="0" smtClean="0">
                <a:solidFill>
                  <a:srgbClr val="FF0000"/>
                </a:solidFill>
              </a:rPr>
              <a:t>–</a:t>
            </a:r>
            <a:r>
              <a:rPr lang="en-US" i="1" dirty="0" err="1" smtClean="0">
                <a:solidFill>
                  <a:srgbClr val="FF0000"/>
                </a:solidFill>
              </a:rPr>
              <a:t>mgf</a:t>
            </a:r>
            <a:r>
              <a:rPr lang="en-US" i="1" dirty="0" smtClean="0">
                <a:solidFill>
                  <a:srgbClr val="FF0000"/>
                </a:solidFill>
              </a:rPr>
              <a:t>(x)</a:t>
            </a:r>
          </a:p>
          <a:p>
            <a:pPr algn="ctr"/>
            <a:r>
              <a:rPr lang="ru-RU" i="1" dirty="0" smtClean="0"/>
              <a:t>А кинетическая энергия?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465611"/>
            <a:ext cx="3181707" cy="30133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019800" y="2533478"/>
                <a:ext cx="9730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800" y="2533478"/>
                <a:ext cx="973087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4375" r="-6250" b="-4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Прямая со стрелкой 7"/>
          <p:cNvCxnSpPr/>
          <p:nvPr/>
        </p:nvCxnSpPr>
        <p:spPr>
          <a:xfrm>
            <a:off x="2051720" y="2933471"/>
            <a:ext cx="0" cy="10387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251520" y="5478927"/>
            <a:ext cx="3181707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233427" y="2792448"/>
                <a:ext cx="1721625" cy="472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3427" y="2792448"/>
                <a:ext cx="1721625" cy="4725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499950" y="3481697"/>
                <a:ext cx="3456074" cy="506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𝑑𝑦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50" y="3481697"/>
                <a:ext cx="3456074" cy="506870"/>
              </a:xfrm>
              <a:prstGeom prst="rect">
                <a:avLst/>
              </a:prstGeom>
              <a:blipFill rotWithShape="1">
                <a:blip r:embed="rId5"/>
                <a:stretch>
                  <a:fillRect b="-60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340492" y="4178031"/>
                <a:ext cx="1978875" cy="535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492" y="4178031"/>
                <a:ext cx="1978875" cy="53572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Прямоугольник 13"/>
          <p:cNvSpPr/>
          <p:nvPr/>
        </p:nvSpPr>
        <p:spPr>
          <a:xfrm>
            <a:off x="0" y="5501888"/>
            <a:ext cx="4499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/>
              <a:t>Пусть линия задана графиком </a:t>
            </a:r>
            <a:r>
              <a:rPr lang="en-US" i="1" dirty="0"/>
              <a:t>f(</a:t>
            </a:r>
            <a:r>
              <a:rPr lang="ru-RU" i="1" dirty="0"/>
              <a:t>х</a:t>
            </a:r>
            <a:r>
              <a:rPr lang="en-US" i="1" dirty="0" smtClean="0"/>
              <a:t>)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6181035" y="4796780"/>
            <a:ext cx="29629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Масса зависит от выбранной обобщенной координаты!</a:t>
            </a:r>
          </a:p>
          <a:p>
            <a:pPr algn="ctr"/>
            <a:r>
              <a:rPr lang="ru-RU" dirty="0" smtClean="0">
                <a:solidFill>
                  <a:srgbClr val="FF0000"/>
                </a:solidFill>
              </a:rPr>
              <a:t>И меняется вдоль нее</a:t>
            </a:r>
            <a:r>
              <a:rPr lang="ru-RU" dirty="0" smtClean="0"/>
              <a:t>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5009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/>
      <p:bldP spid="13" grpId="0"/>
      <p:bldP spid="15" grpId="0"/>
      <p:bldP spid="16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Реакционная координата –</a:t>
            </a:r>
            <a:br>
              <a:rPr lang="ru-RU" dirty="0" smtClean="0"/>
            </a:br>
            <a:r>
              <a:rPr lang="ru-RU" dirty="0" smtClean="0"/>
              <a:t>а зачем она вообще-то нужна?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7504" y="1752600"/>
            <a:ext cx="8496944" cy="1100336"/>
          </a:xfrm>
        </p:spPr>
        <p:txBody>
          <a:bodyPr/>
          <a:lstStyle/>
          <a:p>
            <a:pPr marL="0" indent="0">
              <a:buNone/>
            </a:pPr>
            <a:r>
              <a:rPr lang="ru-RU" sz="2600" dirty="0" smtClean="0"/>
              <a:t>А вот про это можно целый спецкурс читать</a:t>
            </a:r>
            <a:r>
              <a:rPr lang="ru-RU" sz="2600" dirty="0" smtClean="0">
                <a:sym typeface="Wingdings"/>
              </a:rPr>
              <a:t>:</a:t>
            </a:r>
          </a:p>
          <a:p>
            <a:pPr marL="0" indent="0">
              <a:buNone/>
            </a:pPr>
            <a:r>
              <a:rPr lang="ru-RU" sz="2800" dirty="0" smtClean="0"/>
              <a:t>Гамильтониан </a:t>
            </a:r>
            <a:r>
              <a:rPr lang="ru-RU" sz="2800" dirty="0"/>
              <a:t>(1-</a:t>
            </a:r>
            <a:r>
              <a:rPr lang="en-US" sz="2800" dirty="0"/>
              <a:t>dim</a:t>
            </a:r>
            <a:r>
              <a:rPr lang="ru-RU" sz="2800" dirty="0"/>
              <a:t>) реакционного пути</a:t>
            </a:r>
          </a:p>
          <a:p>
            <a:pPr marL="0" indent="0">
              <a:buNone/>
            </a:pPr>
            <a:endParaRPr lang="ru-RU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11560" y="3204608"/>
                <a:ext cx="3373359" cy="898964"/>
              </a:xfrm>
              <a:prstGeom prst="rect">
                <a:avLst/>
              </a:prstGeom>
              <a:solidFill>
                <a:srgbClr val="2AC4FA"/>
              </a:solidFill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𝑄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∆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𝑈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𝑄</m:t>
                          </m:r>
                        </m:e>
                      </m:d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204608"/>
                <a:ext cx="3373359" cy="89896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283968" y="3204608"/>
            <a:ext cx="4248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Q</a:t>
            </a:r>
            <a:r>
              <a:rPr lang="en-US" dirty="0" smtClean="0"/>
              <a:t> – </a:t>
            </a:r>
            <a:r>
              <a:rPr lang="ru-RU" dirty="0" smtClean="0"/>
              <a:t>координата реакции, </a:t>
            </a:r>
          </a:p>
          <a:p>
            <a:r>
              <a:rPr lang="ru-RU" dirty="0" smtClean="0"/>
              <a:t>1-мерная задача, решение УШ и интерпретация(это главное!)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4509120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By the way</a:t>
            </a:r>
            <a:r>
              <a:rPr lang="ru-RU" dirty="0" smtClean="0"/>
              <a:t>, это типичное(!) Адиабатическое Приближение:</a:t>
            </a:r>
          </a:p>
          <a:p>
            <a:pPr algn="ctr"/>
            <a:r>
              <a:rPr lang="en-US" dirty="0" smtClean="0"/>
              <a:t>(</a:t>
            </a:r>
            <a:r>
              <a:rPr lang="ru-RU" i="1" dirty="0" smtClean="0"/>
              <a:t>3</a:t>
            </a:r>
            <a:r>
              <a:rPr lang="en-US" i="1" dirty="0" smtClean="0"/>
              <a:t>N</a:t>
            </a:r>
            <a:r>
              <a:rPr lang="ru-RU" i="1" dirty="0" smtClean="0"/>
              <a:t>-6</a:t>
            </a:r>
            <a:r>
              <a:rPr lang="en-US" dirty="0" smtClean="0"/>
              <a:t>)</a:t>
            </a:r>
            <a:r>
              <a:rPr lang="ru-RU" i="1" dirty="0" smtClean="0">
                <a:sym typeface="Symbol"/>
              </a:rPr>
              <a:t>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)</a:t>
            </a:r>
            <a:r>
              <a:rPr lang="en-US" i="1" dirty="0" smtClean="0">
                <a:sym typeface="Symbol"/>
              </a:rPr>
              <a:t>(3N-7</a:t>
            </a:r>
            <a:r>
              <a:rPr lang="en-US" dirty="0" smtClean="0"/>
              <a:t>)</a:t>
            </a:r>
          </a:p>
          <a:p>
            <a:r>
              <a:rPr lang="en-US" dirty="0" smtClean="0"/>
              <a:t>1-Dim, IRC </a:t>
            </a:r>
            <a:r>
              <a:rPr lang="ru-RU" dirty="0" smtClean="0"/>
              <a:t>– </a:t>
            </a:r>
            <a:r>
              <a:rPr lang="ru-RU" u="sng" dirty="0" smtClean="0">
                <a:solidFill>
                  <a:srgbClr val="FF0000"/>
                </a:solidFill>
              </a:rPr>
              <a:t>медленная переменная</a:t>
            </a:r>
          </a:p>
          <a:p>
            <a:r>
              <a:rPr lang="ru-RU" dirty="0" smtClean="0"/>
              <a:t>3</a:t>
            </a:r>
            <a:r>
              <a:rPr lang="en-US" dirty="0" smtClean="0"/>
              <a:t>N-7</a:t>
            </a:r>
            <a:r>
              <a:rPr lang="ru-RU" dirty="0" smtClean="0"/>
              <a:t>, остальные внутренние координаты - </a:t>
            </a:r>
            <a:r>
              <a:rPr lang="ru-RU" u="sng" dirty="0" smtClean="0">
                <a:solidFill>
                  <a:srgbClr val="FF0000"/>
                </a:solidFill>
              </a:rPr>
              <a:t>быстрые переменные</a:t>
            </a:r>
            <a:endParaRPr lang="ru-RU" u="sng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4" y="5877272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Всем понятно, что химическая реакция – более медленный процесс, чем обычные колебания?</a:t>
            </a:r>
            <a:r>
              <a:rPr lang="ru-RU" dirty="0" smtClean="0">
                <a:sym typeface="Wingdings"/>
              </a:rPr>
              <a:t> Логика так же, что и в разделении «э»-«я»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0179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NOTE: </a:t>
            </a:r>
            <a:r>
              <a:rPr lang="ru-RU" sz="3600" dirty="0" smtClean="0"/>
              <a:t>А всегда ли хватает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ru-RU" sz="3600" dirty="0" smtClean="0"/>
              <a:t>1-</a:t>
            </a:r>
            <a:r>
              <a:rPr lang="en-US" sz="3600" dirty="0" smtClean="0"/>
              <a:t>dim </a:t>
            </a:r>
            <a:r>
              <a:rPr lang="ru-RU" sz="3600" dirty="0" smtClean="0"/>
              <a:t>координаты?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8397750" cy="1964432"/>
          </a:xfrm>
        </p:spPr>
        <p:txBody>
          <a:bodyPr/>
          <a:lstStyle/>
          <a:p>
            <a:r>
              <a:rPr lang="ru-RU" sz="2400" dirty="0" smtClean="0"/>
              <a:t>Ответ выходит за рамки нашего спецкурса(не поднимал литературу):</a:t>
            </a:r>
          </a:p>
          <a:p>
            <a:pPr marL="0" indent="0">
              <a:buNone/>
            </a:pPr>
            <a:r>
              <a:rPr lang="ru-RU" sz="2400" dirty="0" smtClean="0"/>
              <a:t>Сошлюсь на Михаила Венера – при миграции водородов в различных перегруппировках </a:t>
            </a:r>
            <a:r>
              <a:rPr lang="ru-RU" sz="2400" dirty="0" smtClean="0">
                <a:solidFill>
                  <a:srgbClr val="FF0000"/>
                </a:solidFill>
              </a:rPr>
              <a:t>одной реакционной координаты не хватает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51520" y="3717032"/>
            <a:ext cx="8424936" cy="2304256"/>
          </a:xfrm>
        </p:spPr>
        <p:txBody>
          <a:bodyPr/>
          <a:lstStyle/>
          <a:p>
            <a:r>
              <a:rPr lang="ru-RU" dirty="0" smtClean="0"/>
              <a:t>Реакционный </a:t>
            </a:r>
            <a:r>
              <a:rPr lang="ru-RU" dirty="0"/>
              <a:t>путь(</a:t>
            </a:r>
            <a:r>
              <a:rPr lang="en-US" dirty="0"/>
              <a:t>IRC</a:t>
            </a:r>
            <a:r>
              <a:rPr lang="ru-RU" dirty="0"/>
              <a:t>)</a:t>
            </a:r>
          </a:p>
          <a:p>
            <a:pPr marL="0" indent="0">
              <a:buNone/>
            </a:pPr>
            <a:r>
              <a:rPr lang="ru-RU" sz="2000" dirty="0" smtClean="0"/>
              <a:t>Всегда ведь возникает вопрос: надо двигаться по кривой линии с мелким барьером или по прямой с большим?</a:t>
            </a:r>
          </a:p>
          <a:p>
            <a:pPr marL="0" indent="0">
              <a:buNone/>
            </a:pPr>
            <a:r>
              <a:rPr lang="ru-RU" sz="2000" dirty="0" smtClean="0"/>
              <a:t>Что лучше проходимо(</a:t>
            </a:r>
            <a:r>
              <a:rPr lang="ru-RU" sz="2000" dirty="0" err="1" smtClean="0"/>
              <a:t>туннелирование</a:t>
            </a:r>
            <a:r>
              <a:rPr lang="ru-RU" sz="2000" dirty="0" smtClean="0"/>
              <a:t>!) </a:t>
            </a:r>
            <a:r>
              <a:rPr lang="ru-RU" sz="2000" dirty="0" smtClean="0">
                <a:solidFill>
                  <a:srgbClr val="FF0000"/>
                </a:solidFill>
              </a:rPr>
              <a:t>узкий высокий барьер</a:t>
            </a:r>
            <a:r>
              <a:rPr lang="ru-RU" sz="2000" dirty="0" smtClean="0"/>
              <a:t> или </a:t>
            </a:r>
            <a:r>
              <a:rPr lang="ru-RU" sz="2000" dirty="0" smtClean="0">
                <a:solidFill>
                  <a:srgbClr val="FF0000"/>
                </a:solidFill>
              </a:rPr>
              <a:t>низкий широкий</a:t>
            </a:r>
            <a:r>
              <a:rPr lang="ru-RU" sz="2000" dirty="0" smtClean="0"/>
              <a:t>?</a:t>
            </a:r>
            <a:endParaRPr lang="ru-R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11148" y="6021288"/>
                <a:ext cx="1865190" cy="764505"/>
              </a:xfrm>
              <a:prstGeom prst="rect">
                <a:avLst/>
              </a:prstGeom>
              <a:solidFill>
                <a:srgbClr val="2AC4FA"/>
              </a:solidFill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𝑄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</m:sub>
                        <m:sup/>
                        <m:e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𝛼</m:t>
                                  </m:r>
                                </m:sub>
                              </m:sSub>
                            </m:e>
                          </m:rad>
                        </m:e>
                      </m:nary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ru-R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148" y="6021288"/>
                <a:ext cx="1865190" cy="76450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851920" y="6200503"/>
                <a:ext cx="2324739" cy="406073"/>
              </a:xfrm>
              <a:prstGeom prst="rect">
                <a:avLst/>
              </a:prstGeom>
              <a:solidFill>
                <a:srgbClr val="2AC4FA"/>
              </a:solidFill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𝑄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−Å∗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𝑎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𝑒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f>
                          <m:fPr>
                            <m:type m:val="skw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endParaRPr lang="ru-R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6200503"/>
                <a:ext cx="2324739" cy="406073"/>
              </a:xfrm>
              <a:prstGeom prst="rect">
                <a:avLst/>
              </a:prstGeom>
              <a:blipFill rotWithShape="1">
                <a:blip r:embed="rId3"/>
                <a:stretch>
                  <a:fillRect t="-68116" r="-9922" b="-86957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347467" y="6139462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Это ответ на вопрос о размерностях </a:t>
            </a:r>
            <a:r>
              <a:rPr lang="en-US" dirty="0" smtClean="0"/>
              <a:t>IRC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3807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animBg="1"/>
      <p:bldP spid="6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IRC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задача-минимум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788024" y="2744924"/>
            <a:ext cx="4320480" cy="3384376"/>
          </a:xfrm>
        </p:spPr>
        <p:txBody>
          <a:bodyPr/>
          <a:lstStyle/>
          <a:p>
            <a:pPr marL="0" indent="0">
              <a:buNone/>
            </a:pPr>
            <a:r>
              <a:rPr lang="ru-RU" u="sng" dirty="0" smtClean="0"/>
              <a:t>Доказательство(!)</a:t>
            </a:r>
          </a:p>
          <a:p>
            <a:pPr marL="0" indent="0">
              <a:buNone/>
            </a:pPr>
            <a:r>
              <a:rPr lang="ru-RU" sz="2800" dirty="0" smtClean="0"/>
              <a:t>Что найденная </a:t>
            </a:r>
            <a:r>
              <a:rPr lang="ru-RU" sz="2800" dirty="0" err="1" smtClean="0"/>
              <a:t>седловая</a:t>
            </a:r>
            <a:r>
              <a:rPr lang="ru-RU" sz="2800" dirty="0" smtClean="0"/>
              <a:t> точка </a:t>
            </a:r>
            <a:r>
              <a:rPr lang="ru-RU" sz="2800" dirty="0" smtClean="0">
                <a:solidFill>
                  <a:srgbClr val="FF0000"/>
                </a:solidFill>
              </a:rPr>
              <a:t>относится к исследуемой реакции</a:t>
            </a:r>
            <a:r>
              <a:rPr lang="ru-RU" sz="2800" dirty="0" smtClean="0"/>
              <a:t>, соединяет реагент и продукт</a:t>
            </a:r>
            <a:endParaRPr lang="ru-RU" sz="28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4500562" cy="740296"/>
          </a:xfrm>
        </p:spPr>
        <p:txBody>
          <a:bodyPr/>
          <a:lstStyle/>
          <a:p>
            <a:pPr marL="0" indent="0">
              <a:buNone/>
            </a:pPr>
            <a:r>
              <a:rPr lang="ru-RU" dirty="0" err="1" smtClean="0"/>
              <a:t>Седловая</a:t>
            </a:r>
            <a:r>
              <a:rPr lang="ru-RU" dirty="0" smtClean="0"/>
              <a:t> точка(</a:t>
            </a:r>
            <a:r>
              <a:rPr lang="en-US" dirty="0" smtClean="0"/>
              <a:t>TS)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916832"/>
            <a:ext cx="4320480" cy="3020141"/>
          </a:xfrm>
          <a:prstGeom prst="rect">
            <a:avLst/>
          </a:prstGeom>
        </p:spPr>
      </p:pic>
      <p:cxnSp>
        <p:nvCxnSpPr>
          <p:cNvPr id="7" name="Прямая со стрелкой 6"/>
          <p:cNvCxnSpPr/>
          <p:nvPr/>
        </p:nvCxnSpPr>
        <p:spPr>
          <a:xfrm flipH="1">
            <a:off x="2483768" y="2060848"/>
            <a:ext cx="2304256" cy="43204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339752" y="206084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TS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0622" y="360437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R(</a:t>
            </a:r>
            <a:r>
              <a:rPr lang="en-US" dirty="0" err="1" smtClean="0">
                <a:solidFill>
                  <a:srgbClr val="FF0000"/>
                </a:solidFill>
              </a:rPr>
              <a:t>eagent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31840" y="450912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P(</a:t>
            </a:r>
            <a:r>
              <a:rPr lang="en-US" dirty="0" err="1" smtClean="0">
                <a:solidFill>
                  <a:srgbClr val="FF0000"/>
                </a:solidFill>
              </a:rPr>
              <a:t>roduct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6" name="5-конечная звезда 15"/>
          <p:cNvSpPr/>
          <p:nvPr/>
        </p:nvSpPr>
        <p:spPr>
          <a:xfrm>
            <a:off x="755576" y="3282886"/>
            <a:ext cx="144016" cy="144016"/>
          </a:xfrm>
          <a:prstGeom prst="star5">
            <a:avLst/>
          </a:prstGeom>
          <a:solidFill>
            <a:srgbClr val="2AC4FA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5-конечная звезда 16"/>
          <p:cNvSpPr/>
          <p:nvPr/>
        </p:nvSpPr>
        <p:spPr>
          <a:xfrm>
            <a:off x="2420144" y="2420888"/>
            <a:ext cx="144016" cy="144016"/>
          </a:xfrm>
          <a:prstGeom prst="star5">
            <a:avLst/>
          </a:prstGeom>
          <a:solidFill>
            <a:srgbClr val="2AC4FA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5-конечная звезда 17"/>
          <p:cNvSpPr/>
          <p:nvPr/>
        </p:nvSpPr>
        <p:spPr>
          <a:xfrm>
            <a:off x="4067944" y="4293096"/>
            <a:ext cx="144016" cy="144016"/>
          </a:xfrm>
          <a:prstGeom prst="star5">
            <a:avLst/>
          </a:prstGeom>
          <a:solidFill>
            <a:srgbClr val="2AC4FA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бъект 2"/>
          <p:cNvSpPr txBox="1">
            <a:spLocks/>
          </p:cNvSpPr>
          <p:nvPr/>
        </p:nvSpPr>
        <p:spPr bwMode="auto">
          <a:xfrm>
            <a:off x="295908" y="5157192"/>
            <a:ext cx="4392488" cy="1556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ru-RU" sz="2000" dirty="0" smtClean="0"/>
              <a:t>Аналогично тесту на частоты(оптимизация) – это просто доказательство того, что вы нашли минимум, а не попали в седло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476571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4674" y="304800"/>
            <a:ext cx="8389813" cy="1216025"/>
          </a:xfrm>
        </p:spPr>
        <p:txBody>
          <a:bodyPr/>
          <a:lstStyle/>
          <a:p>
            <a:r>
              <a:rPr lang="ru-RU" sz="3200" dirty="0" smtClean="0"/>
              <a:t>«Задача-минимум» – главная задача большинства исследователей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8325742" cy="1460376"/>
          </a:xfrm>
        </p:spPr>
        <p:txBody>
          <a:bodyPr/>
          <a:lstStyle/>
          <a:p>
            <a:r>
              <a:rPr lang="ru-RU" sz="2800" dirty="0" smtClean="0"/>
              <a:t>«Почти никто» не решает на нем</a:t>
            </a:r>
            <a:r>
              <a:rPr lang="en-US" sz="2800" dirty="0" smtClean="0"/>
              <a:t> </a:t>
            </a:r>
            <a:r>
              <a:rPr lang="ru-RU" sz="2800" dirty="0" smtClean="0"/>
              <a:t>(</a:t>
            </a:r>
            <a:r>
              <a:rPr lang="en-US" sz="2800" dirty="0" smtClean="0"/>
              <a:t>IRC-</a:t>
            </a:r>
            <a:r>
              <a:rPr lang="ru-RU" sz="2800" dirty="0" smtClean="0"/>
              <a:t>е) УШ, но всех химиков интересует </a:t>
            </a:r>
            <a:r>
              <a:rPr lang="ru-RU" sz="2800" u="sng" dirty="0" smtClean="0">
                <a:solidFill>
                  <a:srgbClr val="FF0000"/>
                </a:solidFill>
              </a:rPr>
              <a:t>подтверждение механизма</a:t>
            </a:r>
            <a:endParaRPr lang="ru-RU" sz="2800" u="sng" dirty="0">
              <a:solidFill>
                <a:srgbClr val="FF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51520" y="4293096"/>
            <a:ext cx="8712968" cy="1366664"/>
          </a:xfrm>
        </p:spPr>
        <p:txBody>
          <a:bodyPr/>
          <a:lstStyle/>
          <a:p>
            <a:r>
              <a:rPr lang="ru-RU" sz="2800" dirty="0" smtClean="0"/>
              <a:t>И часто ищут не </a:t>
            </a:r>
            <a:r>
              <a:rPr lang="en-US" sz="2800" dirty="0" smtClean="0"/>
              <a:t>IRC</a:t>
            </a:r>
            <a:r>
              <a:rPr lang="ru-RU" sz="2800" dirty="0" smtClean="0"/>
              <a:t> и координатой реакции называют совсем другое</a:t>
            </a:r>
            <a:r>
              <a:rPr lang="ru-RU" sz="2800" dirty="0" smtClean="0">
                <a:sym typeface="Wingdings"/>
              </a:rPr>
              <a:t></a:t>
            </a:r>
          </a:p>
          <a:p>
            <a:pPr marL="0" indent="0">
              <a:buNone/>
            </a:pPr>
            <a:r>
              <a:rPr lang="ru-RU" sz="2800" dirty="0" smtClean="0">
                <a:sym typeface="Wingdings"/>
              </a:rPr>
              <a:t>(жаргон доминирует над строгим термином)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6309320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«В качестве координаты реакции выбрано расстояние…»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963077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Несколько картинок</a:t>
            </a:r>
            <a:r>
              <a:rPr lang="en-US" dirty="0" smtClean="0"/>
              <a:t>[*]</a:t>
            </a:r>
            <a:br>
              <a:rPr lang="en-US" dirty="0" smtClean="0"/>
            </a:br>
            <a:r>
              <a:rPr lang="ru-RU" sz="2800" dirty="0" smtClean="0"/>
              <a:t>С</a:t>
            </a:r>
            <a:r>
              <a:rPr lang="en-US" sz="2800" dirty="0" smtClean="0"/>
              <a:t>H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+H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=CH</a:t>
            </a:r>
            <a:r>
              <a:rPr lang="en-US" sz="2800" baseline="-25000" dirty="0" smtClean="0"/>
              <a:t>4</a:t>
            </a:r>
            <a:r>
              <a:rPr lang="en-US" sz="2800" dirty="0" smtClean="0"/>
              <a:t>+H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1520" y="4541443"/>
            <a:ext cx="8640960" cy="499537"/>
          </a:xfrm>
        </p:spPr>
        <p:txBody>
          <a:bodyPr/>
          <a:lstStyle/>
          <a:p>
            <a:pPr marL="0" indent="0">
              <a:buNone/>
            </a:pPr>
            <a:r>
              <a:rPr lang="ru-RU" sz="1800" dirty="0" smtClean="0">
                <a:solidFill>
                  <a:srgbClr val="FF0000"/>
                </a:solidFill>
              </a:rPr>
              <a:t>Реакционная координата «сцепляет» разные внутренние координаты</a:t>
            </a:r>
            <a:endParaRPr lang="ru-RU" sz="1800" dirty="0">
              <a:solidFill>
                <a:srgbClr val="FF0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3838576" cy="2938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75764"/>
            <a:ext cx="3926755" cy="2865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3528" y="6453336"/>
            <a:ext cx="8175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[*]</a:t>
            </a:r>
            <a:r>
              <a:rPr lang="en-US" b="1" i="1" dirty="0"/>
              <a:t> </a:t>
            </a:r>
            <a:r>
              <a:rPr lang="en-US" sz="1200" b="1" dirty="0" smtClean="0"/>
              <a:t>C. Gonzalez, H</a:t>
            </a:r>
            <a:r>
              <a:rPr lang="en-US" sz="1200" b="1" dirty="0"/>
              <a:t>. </a:t>
            </a:r>
            <a:r>
              <a:rPr lang="en-US" sz="1200" b="1" dirty="0" smtClean="0"/>
              <a:t>B. Schlegel </a:t>
            </a:r>
            <a:r>
              <a:rPr lang="en-US" sz="1200" i="1" dirty="0" smtClean="0"/>
              <a:t>The </a:t>
            </a:r>
            <a:r>
              <a:rPr lang="en-US" sz="1200" i="1" dirty="0"/>
              <a:t>Journal of Physical Chemistry, Vol. 94, No. 14, 1990 5525</a:t>
            </a:r>
            <a:endParaRPr lang="ru-RU" sz="1200" i="1" dirty="0"/>
          </a:p>
        </p:txBody>
      </p:sp>
      <p:sp>
        <p:nvSpPr>
          <p:cNvPr id="6" name="Овал 5"/>
          <p:cNvSpPr/>
          <p:nvPr/>
        </p:nvSpPr>
        <p:spPr>
          <a:xfrm>
            <a:off x="593164" y="2996952"/>
            <a:ext cx="360040" cy="360040"/>
          </a:xfrm>
          <a:prstGeom prst="ellipse">
            <a:avLst/>
          </a:prstGeom>
          <a:solidFill>
            <a:srgbClr val="022698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691680" y="3861048"/>
            <a:ext cx="360040" cy="360040"/>
          </a:xfrm>
          <a:prstGeom prst="ellipse">
            <a:avLst/>
          </a:prstGeom>
          <a:solidFill>
            <a:srgbClr val="022698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572000" y="2996952"/>
            <a:ext cx="360040" cy="360040"/>
          </a:xfrm>
          <a:prstGeom prst="ellipse">
            <a:avLst/>
          </a:prstGeom>
          <a:solidFill>
            <a:srgbClr val="022698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549044" y="3631507"/>
            <a:ext cx="360040" cy="360040"/>
          </a:xfrm>
          <a:prstGeom prst="ellipse">
            <a:avLst/>
          </a:prstGeom>
          <a:solidFill>
            <a:srgbClr val="022698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бъект 2"/>
          <p:cNvSpPr>
            <a:spLocks noGrp="1"/>
          </p:cNvSpPr>
          <p:nvPr>
            <p:ph sz="half" idx="1"/>
          </p:nvPr>
        </p:nvSpPr>
        <p:spPr>
          <a:xfrm>
            <a:off x="251520" y="4941168"/>
            <a:ext cx="8640960" cy="72008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NOTE: </a:t>
            </a:r>
            <a:r>
              <a:rPr lang="ru-RU" sz="1800" dirty="0" smtClean="0">
                <a:solidFill>
                  <a:srgbClr val="FF0000"/>
                </a:solidFill>
              </a:rPr>
              <a:t>Построение данных зависимостей на совести исследователя:</a:t>
            </a:r>
          </a:p>
          <a:p>
            <a:pPr marL="0" indent="0" algn="ctr">
              <a:buNone/>
            </a:pPr>
            <a:r>
              <a:rPr lang="ru-RU" sz="1800" dirty="0" smtClean="0">
                <a:solidFill>
                  <a:srgbClr val="FF0000"/>
                </a:solidFill>
              </a:rPr>
              <a:t>(нестандартная часть в целом стандартной задачи)</a:t>
            </a:r>
            <a:endParaRPr lang="ru-RU" sz="18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5622339"/>
            <a:ext cx="9036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Наш бутадиен(вращение): при скручивании меняется не только угол, но разрушается сопряжение в пи-системе, поэтому длины СС-связей заметно меняются </a:t>
            </a:r>
            <a:r>
              <a:rPr lang="ru-RU" sz="1600" i="1" dirty="0" smtClean="0"/>
              <a:t>вдоль реакционного пути</a:t>
            </a:r>
            <a:endParaRPr lang="ru-RU" sz="1600" i="1" dirty="0"/>
          </a:p>
        </p:txBody>
      </p:sp>
    </p:spTree>
    <p:extLst>
      <p:ext uri="{BB962C8B-B14F-4D97-AF65-F5344CB8AC3E}">
        <p14:creationId xmlns:p14="http://schemas.microsoft.com/office/powerpoint/2010/main" val="3670511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10" grpId="0" animBg="1"/>
      <p:bldP spid="11" grpId="0" animBg="1"/>
      <p:bldP spid="12" grpId="0" uiExpand="1" build="p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RSCAN(Relaxed scan)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7893694" cy="2900536"/>
          </a:xfrm>
        </p:spPr>
        <p:txBody>
          <a:bodyPr/>
          <a:lstStyle/>
          <a:p>
            <a:r>
              <a:rPr lang="ru-RU" sz="2400" dirty="0" smtClean="0"/>
              <a:t>Выберем в качестве «координаты реакции»(жаргон) … </a:t>
            </a:r>
          </a:p>
          <a:p>
            <a:r>
              <a:rPr lang="ru-RU" sz="2400" dirty="0"/>
              <a:t>Для каждого значения координаты проведем оптимизацию остальных геометрических параметров(</a:t>
            </a:r>
            <a:r>
              <a:rPr lang="en-US" sz="2400" dirty="0"/>
              <a:t>RSCAN</a:t>
            </a:r>
            <a:r>
              <a:rPr lang="ru-RU" sz="2400" dirty="0" smtClean="0"/>
              <a:t>)</a:t>
            </a:r>
          </a:p>
          <a:p>
            <a:r>
              <a:rPr lang="ru-RU" sz="2400" dirty="0" smtClean="0"/>
              <a:t>Так получается большинство энергетических профилей</a:t>
            </a:r>
          </a:p>
          <a:p>
            <a:endParaRPr lang="ru-RU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51520" y="4653136"/>
            <a:ext cx="8784976" cy="864096"/>
          </a:xfrm>
        </p:spPr>
        <p:txBody>
          <a:bodyPr/>
          <a:lstStyle/>
          <a:p>
            <a:r>
              <a:rPr lang="ru-RU" sz="2400" dirty="0" smtClean="0"/>
              <a:t>Артефакты…(от точки к точке «вдруг» какие-то параметры резко меняются: </a:t>
            </a:r>
            <a:r>
              <a:rPr lang="ru-RU" sz="2400" i="1" dirty="0" smtClean="0"/>
              <a:t>профиль рвется</a:t>
            </a:r>
            <a:r>
              <a:rPr lang="ru-RU" sz="2400" dirty="0" smtClean="0"/>
              <a:t>)</a:t>
            </a:r>
            <a:endParaRPr lang="ru-RU" sz="2400" dirty="0"/>
          </a:p>
        </p:txBody>
      </p:sp>
      <p:sp>
        <p:nvSpPr>
          <p:cNvPr id="5" name="Объект 3"/>
          <p:cNvSpPr txBox="1">
            <a:spLocks/>
          </p:cNvSpPr>
          <p:nvPr/>
        </p:nvSpPr>
        <p:spPr bwMode="auto">
          <a:xfrm>
            <a:off x="755576" y="5589240"/>
            <a:ext cx="8280920" cy="86409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>
                <a:sym typeface="Wingdings"/>
              </a:rPr>
              <a:t>Между </a:t>
            </a:r>
            <a:r>
              <a:rPr lang="ru-RU" sz="2400" dirty="0" smtClean="0">
                <a:sym typeface="Wingdings"/>
              </a:rPr>
              <a:t>нами </a:t>
            </a:r>
            <a:r>
              <a:rPr lang="ru-RU" sz="2400" dirty="0" smtClean="0">
                <a:sym typeface="Wingdings"/>
              </a:rPr>
              <a:t>говоря: показывать рваные профили </a:t>
            </a:r>
            <a:r>
              <a:rPr lang="ru-RU" sz="2400" dirty="0" smtClean="0">
                <a:sym typeface="Wingdings"/>
              </a:rPr>
              <a:t>не</a:t>
            </a:r>
            <a:r>
              <a:rPr lang="ru-RU" sz="2400" dirty="0" smtClean="0">
                <a:sym typeface="Wingdings"/>
              </a:rPr>
              <a:t>хорошо</a:t>
            </a:r>
            <a:r>
              <a:rPr lang="ru-RU" sz="2400" dirty="0" smtClean="0">
                <a:sym typeface="Wingdings"/>
              </a:rPr>
              <a:t>, </a:t>
            </a:r>
            <a:r>
              <a:rPr lang="ru-RU" sz="2400" dirty="0" smtClean="0">
                <a:sym typeface="Wingdings"/>
              </a:rPr>
              <a:t>это </a:t>
            </a:r>
            <a:r>
              <a:rPr lang="ru-RU" sz="2400" i="1" dirty="0" smtClean="0">
                <a:solidFill>
                  <a:srgbClr val="FF0000"/>
                </a:solidFill>
                <a:sym typeface="Wingdings"/>
              </a:rPr>
              <a:t>недоделанная задача</a:t>
            </a:r>
            <a:endParaRPr lang="ru-RU" sz="2400" i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6381328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Могу назвать тучу диагнозов, но конкретную причину надо установить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8483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  <p:bldP spid="5" grpId="0" animBg="1"/>
      <p:bldP spid="6" grpId="0"/>
    </p:bldLst>
  </p:timing>
</p:sld>
</file>

<file path=ppt/theme/theme1.xml><?xml version="1.0" encoding="utf-8"?>
<a:theme xmlns:a="http://schemas.openxmlformats.org/drawingml/2006/main" name="Профиль">
  <a:themeElements>
    <a:clrScheme name="Профиль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Профиль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Профиль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офиль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9399</TotalTime>
  <Words>1047</Words>
  <Application>Microsoft Office PowerPoint</Application>
  <PresentationFormat>Экран (4:3)</PresentationFormat>
  <Paragraphs>121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Cambria Math</vt:lpstr>
      <vt:lpstr>Symbol</vt:lpstr>
      <vt:lpstr>Times New Roman</vt:lpstr>
      <vt:lpstr>Verdana</vt:lpstr>
      <vt:lpstr>Wingdings</vt:lpstr>
      <vt:lpstr>Профиль</vt:lpstr>
      <vt:lpstr>Лекция 7 Координата реакции:  целеполагание, поиск, применение…</vt:lpstr>
      <vt:lpstr>Энергияот координата реакции</vt:lpstr>
      <vt:lpstr>Модельный пример – катание с горки</vt:lpstr>
      <vt:lpstr>Реакционная координата – а зачем она вообще-то нужна?</vt:lpstr>
      <vt:lpstr>NOTE: А всегда ли хватает  1-dim координаты?</vt:lpstr>
      <vt:lpstr>IRC, задача-минимум</vt:lpstr>
      <vt:lpstr>«Задача-минимум» – главная задача большинства исследователей</vt:lpstr>
      <vt:lpstr>Несколько картинок[*] СH3+H2=CH4+H</vt:lpstr>
      <vt:lpstr>RSCAN(Relaxed scan)</vt:lpstr>
      <vt:lpstr>Еще несколько картинок[*]</vt:lpstr>
      <vt:lpstr>Еще иллюстрации:</vt:lpstr>
      <vt:lpstr>К делу:  Определение</vt:lpstr>
      <vt:lpstr>Об интегрировании диффура (without algorithm detail)</vt:lpstr>
      <vt:lpstr>RUNTYP=IRC</vt:lpstr>
      <vt:lpstr>Странный ответ (не из OUT-а)</vt:lpstr>
      <vt:lpstr>Лукавые диагностики  (все хорошо, но кажется, что плохо)</vt:lpstr>
      <vt:lpstr>Последний слайд(шутка)</vt:lpstr>
    </vt:vector>
  </TitlesOfParts>
  <Company>MSU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Квантовая химия</dc:title>
  <dc:creator>Ermilov Alexander</dc:creator>
  <cp:lastModifiedBy>Alexander Yu. Ermilov</cp:lastModifiedBy>
  <cp:revision>365</cp:revision>
  <dcterms:created xsi:type="dcterms:W3CDTF">2012-05-17T07:28:31Z</dcterms:created>
  <dcterms:modified xsi:type="dcterms:W3CDTF">2023-11-26T13:26:33Z</dcterms:modified>
</cp:coreProperties>
</file>