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329" r:id="rId2"/>
    <p:sldId id="462" r:id="rId3"/>
    <p:sldId id="464" r:id="rId4"/>
    <p:sldId id="478" r:id="rId5"/>
    <p:sldId id="407" r:id="rId6"/>
    <p:sldId id="463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6" r:id="rId17"/>
    <p:sldId id="474" r:id="rId18"/>
    <p:sldId id="477" r:id="rId1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FA"/>
    <a:srgbClr val="3A68FC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376EA-D7E1-4194-A0E7-F90CD898B105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9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internat.msu.ru/wp-content/uploads/2013/01/%D0%BF%D0%BE%D0%B2%D0%B5%D1%80%D1%85%D0%BD%D0%BE%D1%81%D1%82%D1%8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30765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ьная выноска 2"/>
          <p:cNvSpPr/>
          <p:nvPr/>
        </p:nvSpPr>
        <p:spPr>
          <a:xfrm>
            <a:off x="4555173" y="2527353"/>
            <a:ext cx="4359409" cy="2232248"/>
          </a:xfrm>
          <a:prstGeom prst="wedgeEllipseCallout">
            <a:avLst>
              <a:gd name="adj1" fmla="val -102878"/>
              <a:gd name="adj2" fmla="val 72091"/>
            </a:avLst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07504" y="766014"/>
            <a:ext cx="8895339" cy="1043140"/>
          </a:xfrm>
        </p:spPr>
        <p:txBody>
          <a:bodyPr/>
          <a:lstStyle/>
          <a:p>
            <a:pPr algn="ctr"/>
            <a:r>
              <a:rPr lang="ru-RU" sz="3200" dirty="0" smtClean="0"/>
              <a:t>Лекция </a:t>
            </a:r>
            <a:r>
              <a:rPr lang="en-US" sz="3200" dirty="0" smtClean="0"/>
              <a:t>8</a:t>
            </a:r>
            <a:br>
              <a:rPr lang="en-US" sz="3200" dirty="0" smtClean="0"/>
            </a:br>
            <a:r>
              <a:rPr lang="ru-RU" sz="3200" dirty="0" smtClean="0"/>
              <a:t>Колебательное ССП</a:t>
            </a:r>
            <a:r>
              <a:rPr lang="en-US" sz="3200" dirty="0" smtClean="0"/>
              <a:t>(RUNTYP=VSCF)</a:t>
            </a:r>
            <a:endParaRPr lang="ru-RU" sz="3200" i="1" dirty="0" smtClean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73" y="3068960"/>
            <a:ext cx="4320480" cy="1200329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Но это лекция из 1-го раздела курса: ППЭ в окрестности минимума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Противопоказания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1752600"/>
            <a:ext cx="8424936" cy="4412704"/>
          </a:xfrm>
        </p:spPr>
        <p:txBody>
          <a:bodyPr/>
          <a:lstStyle/>
          <a:p>
            <a:r>
              <a:rPr lang="ru-RU" sz="2400" dirty="0" smtClean="0"/>
              <a:t>Если подумать, то они те же, что и в электронной задаче:</a:t>
            </a:r>
          </a:p>
          <a:p>
            <a:pPr marL="0" indent="0">
              <a:buNone/>
            </a:pPr>
            <a:r>
              <a:rPr lang="ru-RU" sz="2400" dirty="0" smtClean="0"/>
              <a:t>Колебательная «</a:t>
            </a:r>
            <a:r>
              <a:rPr lang="ru-RU" sz="2400" dirty="0" err="1" smtClean="0"/>
              <a:t>многоконфигурационность</a:t>
            </a:r>
            <a:r>
              <a:rPr lang="ru-RU" sz="2400" dirty="0" smtClean="0"/>
              <a:t>»,</a:t>
            </a:r>
            <a:r>
              <a:rPr lang="en-US" sz="2400" dirty="0" smtClean="0"/>
              <a:t> e.g.</a:t>
            </a:r>
            <a:r>
              <a:rPr lang="ru-RU" sz="2400" dirty="0" smtClean="0"/>
              <a:t> </a:t>
            </a:r>
            <a:r>
              <a:rPr lang="ru-RU" sz="2400" dirty="0"/>
              <a:t>и</a:t>
            </a:r>
            <a:r>
              <a:rPr lang="ru-RU" sz="2400" dirty="0" smtClean="0"/>
              <a:t>нверсия </a:t>
            </a:r>
            <a:r>
              <a:rPr lang="ru-RU" sz="2400" dirty="0" err="1" smtClean="0"/>
              <a:t>аммика</a:t>
            </a:r>
            <a:endParaRPr lang="en-US" sz="2400" dirty="0" smtClean="0"/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2400" dirty="0" smtClean="0"/>
              <a:t>«Почти любое» вырождение: </a:t>
            </a:r>
            <a:r>
              <a:rPr lang="en-US" sz="2400" dirty="0" smtClean="0"/>
              <a:t>NH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(</a:t>
            </a:r>
            <a:r>
              <a:rPr lang="ru-RU" sz="2400" dirty="0" smtClean="0"/>
              <a:t>в пренебрежении инверсией) есть вырожденные моды: </a:t>
            </a:r>
            <a:r>
              <a:rPr lang="ru-RU" sz="2400" b="1" dirty="0" smtClean="0">
                <a:solidFill>
                  <a:srgbClr val="FF0000"/>
                </a:solidFill>
                <a:sym typeface="Symbol"/>
              </a:rPr>
              <a:t></a:t>
            </a:r>
            <a:r>
              <a:rPr lang="ru-RU" sz="2400" b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ru-RU" sz="2400" b="1" dirty="0" smtClean="0">
                <a:solidFill>
                  <a:srgbClr val="FF0000"/>
                </a:solidFill>
                <a:sym typeface="Symbol"/>
              </a:rPr>
              <a:t>=</a:t>
            </a:r>
            <a:r>
              <a:rPr lang="ru-RU" sz="2400" b="1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ru-RU" sz="2400" dirty="0" smtClean="0">
                <a:sym typeface="Symbol"/>
              </a:rPr>
              <a:t>, но 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1 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≠ V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2 </a:t>
            </a:r>
            <a:r>
              <a:rPr lang="en-US" sz="2400" dirty="0" smtClean="0">
                <a:sym typeface="Symbol"/>
              </a:rPr>
              <a:t> </a:t>
            </a:r>
            <a:r>
              <a:rPr lang="ru-RU" sz="2400" dirty="0" err="1" smtClean="0">
                <a:sym typeface="Symbol"/>
              </a:rPr>
              <a:t>артефактное</a:t>
            </a:r>
            <a:r>
              <a:rPr lang="ru-RU" sz="2400" dirty="0" smtClean="0">
                <a:sym typeface="Symbol"/>
              </a:rPr>
              <a:t> снятие вырождения в конфигурации «01» и «10»</a:t>
            </a:r>
          </a:p>
          <a:p>
            <a:pPr marL="0" indent="0">
              <a:buNone/>
            </a:pPr>
            <a:endParaRPr lang="ru-RU" sz="1000" dirty="0">
              <a:sym typeface="Symbol"/>
            </a:endParaRPr>
          </a:p>
          <a:p>
            <a:pPr marL="0" indent="0">
              <a:buNone/>
            </a:pPr>
            <a:r>
              <a:rPr lang="ru-RU" sz="2400" dirty="0" smtClean="0">
                <a:sym typeface="Symbol"/>
              </a:rPr>
              <a:t>Эх, как я мечтал увидеть в колебательном КВ</a:t>
            </a:r>
            <a:r>
              <a:rPr lang="en-US" sz="2400" dirty="0" smtClean="0">
                <a:sym typeface="Symbol"/>
              </a:rPr>
              <a:t> </a:t>
            </a:r>
            <a:r>
              <a:rPr lang="ru-RU" sz="2400" dirty="0" smtClean="0">
                <a:sym typeface="Symbol"/>
              </a:rPr>
              <a:t>(не </a:t>
            </a:r>
            <a:r>
              <a:rPr lang="en-US" sz="2400" dirty="0" smtClean="0">
                <a:sym typeface="Symbol"/>
              </a:rPr>
              <a:t>VSCF)</a:t>
            </a:r>
            <a:r>
              <a:rPr lang="ru-RU" sz="2400" dirty="0" smtClean="0">
                <a:sym typeface="Symbol"/>
              </a:rPr>
              <a:t> резонанс Ферми</a:t>
            </a:r>
            <a:r>
              <a:rPr lang="ru-RU" sz="2400" dirty="0" smtClean="0">
                <a:sym typeface="Wingdings"/>
              </a:rPr>
              <a:t></a:t>
            </a:r>
            <a:r>
              <a:rPr lang="en-US" sz="2400" dirty="0" smtClean="0">
                <a:sym typeface="Wingdings"/>
              </a:rPr>
              <a:t> </a:t>
            </a:r>
            <a:endParaRPr lang="ru-RU" sz="2400" dirty="0" smtClean="0">
              <a:sym typeface="Wingdings"/>
            </a:endParaRPr>
          </a:p>
          <a:p>
            <a:pPr marL="0" indent="0">
              <a:buNone/>
            </a:pPr>
            <a:r>
              <a:rPr lang="ru-RU" sz="2400" i="1" dirty="0">
                <a:sym typeface="Wingdings"/>
              </a:rPr>
              <a:t>(</a:t>
            </a:r>
            <a:r>
              <a:rPr lang="ru-RU" sz="2400" i="1" dirty="0" smtClean="0">
                <a:sym typeface="Wingdings"/>
              </a:rPr>
              <a:t>Могу рассказать Резонанс Ферми на доске…)</a:t>
            </a:r>
            <a:endParaRPr lang="ru-RU" sz="2400" i="1" dirty="0" smtClean="0"/>
          </a:p>
          <a:p>
            <a:pPr marL="0" indent="0"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98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r>
              <a:rPr lang="en-US" dirty="0" smtClean="0"/>
              <a:t> &amp; Appendix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752600"/>
            <a:ext cx="8928992" cy="740296"/>
          </a:xfrm>
        </p:spPr>
        <p:txBody>
          <a:bodyPr/>
          <a:lstStyle/>
          <a:p>
            <a:r>
              <a:rPr lang="ru-RU" dirty="0" smtClean="0"/>
              <a:t>Задач не просто много, много их</a:t>
            </a:r>
            <a:r>
              <a:rPr lang="en-US" dirty="0" smtClean="0"/>
              <a:t> </a:t>
            </a:r>
            <a:r>
              <a:rPr lang="ru-RU" dirty="0" smtClean="0"/>
              <a:t>типов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7524" y="2492896"/>
            <a:ext cx="8856476" cy="3600400"/>
          </a:xfrm>
        </p:spPr>
        <p:txBody>
          <a:bodyPr/>
          <a:lstStyle/>
          <a:p>
            <a:r>
              <a:rPr lang="en-US" sz="2400" dirty="0" smtClean="0"/>
              <a:t>ZPE only</a:t>
            </a:r>
            <a:r>
              <a:rPr lang="ru-RU" sz="2400" dirty="0" smtClean="0"/>
              <a:t>(спектр вообще не причем): оценка энергии нулевых колебаний за рамками гармонической модели</a:t>
            </a:r>
          </a:p>
          <a:p>
            <a:r>
              <a:rPr lang="en-US" sz="2400" dirty="0" err="1" smtClean="0"/>
              <a:t>Diatomics</a:t>
            </a:r>
            <a:r>
              <a:rPr lang="en-US" sz="2400" dirty="0" smtClean="0"/>
              <a:t>(VIBSCF</a:t>
            </a:r>
            <a:r>
              <a:rPr lang="ru-RU" sz="2400" dirty="0" smtClean="0"/>
              <a:t> вообще не причем – одна мода</a:t>
            </a:r>
            <a:r>
              <a:rPr lang="en-US" sz="2400" dirty="0" smtClean="0"/>
              <a:t>)</a:t>
            </a:r>
            <a:r>
              <a:rPr lang="ru-RU" sz="2400" dirty="0" smtClean="0"/>
              <a:t>: определение констант </a:t>
            </a:r>
            <a:r>
              <a:rPr lang="en-US" sz="2400" dirty="0" smtClean="0">
                <a:sym typeface="Symbol" panose="05050102010706020507" pitchFamily="18" charset="2"/>
              </a:rPr>
              <a:t></a:t>
            </a:r>
            <a:r>
              <a:rPr lang="en-US" sz="2400" baseline="-25000" dirty="0" smtClean="0">
                <a:sym typeface="Symbol" panose="05050102010706020507" pitchFamily="18" charset="2"/>
              </a:rPr>
              <a:t>e</a:t>
            </a:r>
            <a:r>
              <a:rPr lang="en-US" sz="2400" dirty="0" smtClean="0">
                <a:sym typeface="Symbol" panose="05050102010706020507" pitchFamily="18" charset="2"/>
              </a:rPr>
              <a:t>, </a:t>
            </a:r>
            <a:r>
              <a:rPr lang="en-US" sz="2400" baseline="-25000" dirty="0" smtClean="0">
                <a:sym typeface="Symbol" panose="05050102010706020507" pitchFamily="18" charset="2"/>
              </a:rPr>
              <a:t>e</a:t>
            </a:r>
            <a:r>
              <a:rPr lang="en-US" sz="2400" dirty="0" smtClean="0">
                <a:sym typeface="Symbol" panose="05050102010706020507" pitchFamily="18" charset="2"/>
              </a:rPr>
              <a:t>x</a:t>
            </a:r>
            <a:r>
              <a:rPr lang="en-US" sz="2400" baseline="-25000" dirty="0" smtClean="0">
                <a:sym typeface="Symbol" panose="05050102010706020507" pitchFamily="18" charset="2"/>
              </a:rPr>
              <a:t>e</a:t>
            </a:r>
            <a:r>
              <a:rPr lang="en-US" sz="2400" dirty="0">
                <a:sym typeface="Symbol" panose="05050102010706020507" pitchFamily="18" charset="2"/>
              </a:rPr>
              <a:t>, </a:t>
            </a:r>
            <a:r>
              <a:rPr lang="en-US" sz="2400" baseline="-25000" dirty="0" smtClean="0">
                <a:sym typeface="Symbol" panose="05050102010706020507" pitchFamily="18" charset="2"/>
              </a:rPr>
              <a:t>e</a:t>
            </a:r>
            <a:r>
              <a:rPr lang="en-US" sz="2400" dirty="0" smtClean="0">
                <a:sym typeface="Symbol" panose="05050102010706020507" pitchFamily="18" charset="2"/>
              </a:rPr>
              <a:t>y</a:t>
            </a:r>
            <a:r>
              <a:rPr lang="en-US" sz="2400" baseline="-25000" dirty="0" smtClean="0">
                <a:sym typeface="Symbol" panose="05050102010706020507" pitchFamily="18" charset="2"/>
              </a:rPr>
              <a:t>e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ru-RU" sz="2400" dirty="0" smtClean="0">
                <a:sym typeface="Symbol" panose="05050102010706020507" pitchFamily="18" charset="2"/>
              </a:rPr>
              <a:t>, исходя из энергий колебательных уровней(0,1,2,3)</a:t>
            </a:r>
          </a:p>
          <a:p>
            <a:r>
              <a:rPr lang="ru-RU" sz="2400" dirty="0" smtClean="0">
                <a:sym typeface="Symbol" panose="05050102010706020507" pitchFamily="18" charset="2"/>
              </a:rPr>
              <a:t>Прямая задача – оценки переходов 0-1 в малых молекулах(</a:t>
            </a:r>
            <a:r>
              <a:rPr lang="en-US" sz="2400" dirty="0" smtClean="0">
                <a:sym typeface="Symbol" panose="05050102010706020507" pitchFamily="18" charset="2"/>
              </a:rPr>
              <a:t>H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O</a:t>
            </a:r>
            <a:r>
              <a:rPr lang="ru-RU" sz="2400" dirty="0" smtClean="0">
                <a:sym typeface="Symbol" panose="05050102010706020507" pitchFamily="18" charset="2"/>
              </a:rPr>
              <a:t>) с учетом </a:t>
            </a:r>
            <a:r>
              <a:rPr lang="ru-RU" sz="2400" dirty="0" err="1" smtClean="0">
                <a:sym typeface="Symbol" panose="05050102010706020507" pitchFamily="18" charset="2"/>
              </a:rPr>
              <a:t>ангармонизма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38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Методические задачи(</a:t>
            </a:r>
            <a:r>
              <a:rPr lang="en-US" dirty="0" smtClean="0"/>
              <a:t>level 2</a:t>
            </a:r>
            <a:r>
              <a:rPr lang="ru-RU" dirty="0" smtClean="0"/>
              <a:t>) (эффективность)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7524" y="2492896"/>
            <a:ext cx="8856476" cy="3600400"/>
          </a:xfrm>
        </p:spPr>
        <p:txBody>
          <a:bodyPr/>
          <a:lstStyle/>
          <a:p>
            <a:r>
              <a:rPr lang="ru-RU" sz="2400" dirty="0" smtClean="0"/>
              <a:t>Зависимость точности результатов от сетки разбиения(по умолчанию 16 на каждую моду)</a:t>
            </a:r>
          </a:p>
          <a:p>
            <a:r>
              <a:rPr lang="ru-RU" sz="2400" dirty="0" smtClean="0"/>
              <a:t>-</a:t>
            </a:r>
            <a:r>
              <a:rPr lang="en-US" sz="2400" dirty="0" smtClean="0"/>
              <a:t>”</a:t>
            </a:r>
            <a:r>
              <a:rPr lang="ru-RU" sz="2400" dirty="0" smtClean="0"/>
              <a:t>- от перехода на </a:t>
            </a:r>
            <a:r>
              <a:rPr lang="ru-RU" sz="2400" dirty="0" err="1" smtClean="0"/>
              <a:t>квартичную</a:t>
            </a:r>
            <a:r>
              <a:rPr lang="ru-RU" sz="2400" dirty="0" smtClean="0"/>
              <a:t> (</a:t>
            </a:r>
            <a:r>
              <a:rPr lang="en-US" sz="2400" dirty="0" smtClean="0"/>
              <a:t>QFF)</a:t>
            </a:r>
            <a:r>
              <a:rPr lang="ru-RU" sz="2400" dirty="0" smtClean="0"/>
              <a:t> аппроксимацию ангармонического потенциала</a:t>
            </a:r>
          </a:p>
          <a:p>
            <a:r>
              <a:rPr lang="ru-RU" sz="2400" dirty="0"/>
              <a:t>-</a:t>
            </a:r>
            <a:r>
              <a:rPr lang="en-US" sz="2400" dirty="0"/>
              <a:t>”</a:t>
            </a:r>
            <a:r>
              <a:rPr lang="ru-RU" sz="2400" dirty="0"/>
              <a:t>- от </a:t>
            </a:r>
            <a:r>
              <a:rPr lang="ru-RU" sz="2400" dirty="0" smtClean="0"/>
              <a:t>дополнительно учета взаимодействия трех мод(по умолчанию – только попарные)(</a:t>
            </a:r>
            <a:r>
              <a:rPr lang="en-US" sz="2400" dirty="0" smtClean="0"/>
              <a:t>NCOUP=</a:t>
            </a:r>
            <a:r>
              <a:rPr lang="ru-RU" sz="2400" dirty="0" smtClean="0"/>
              <a:t>)</a:t>
            </a:r>
          </a:p>
          <a:p>
            <a:r>
              <a:rPr lang="ru-RU" sz="2400" dirty="0"/>
              <a:t>-</a:t>
            </a:r>
            <a:r>
              <a:rPr lang="en-US" sz="2400" dirty="0"/>
              <a:t>”</a:t>
            </a:r>
            <a:r>
              <a:rPr lang="ru-RU" sz="2400" dirty="0"/>
              <a:t>- </a:t>
            </a:r>
            <a:r>
              <a:rPr lang="ru-RU" sz="2400" dirty="0" smtClean="0"/>
              <a:t>от селективного описания части мод(проблемных) в приближении </a:t>
            </a:r>
            <a:r>
              <a:rPr lang="en-US" sz="2400" dirty="0" smtClean="0"/>
              <a:t>VSCF</a:t>
            </a:r>
            <a:r>
              <a:rPr lang="ru-RU" sz="2400" dirty="0" smtClean="0"/>
              <a:t>, а оставшихся - в традиционном ГО</a:t>
            </a:r>
          </a:p>
        </p:txBody>
      </p:sp>
    </p:spTree>
    <p:extLst>
      <p:ext uri="{BB962C8B-B14F-4D97-AF65-F5344CB8AC3E}">
        <p14:creationId xmlns:p14="http://schemas.microsoft.com/office/powerpoint/2010/main" val="17576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ru-RU" dirty="0" smtClean="0"/>
              <a:t>как собрать </a:t>
            </a:r>
            <a:r>
              <a:rPr lang="en-US" dirty="0" smtClean="0"/>
              <a:t>input)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59628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Runtyp</a:t>
            </a:r>
            <a:r>
              <a:rPr lang="en-US" sz="2800" dirty="0" smtClean="0">
                <a:solidFill>
                  <a:srgbClr val="FF0000"/>
                </a:solidFill>
              </a:rPr>
              <a:t>=VSCF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2944" y="3048457"/>
            <a:ext cx="7351423" cy="478945"/>
          </a:xfrm>
        </p:spPr>
        <p:txBody>
          <a:bodyPr/>
          <a:lstStyle/>
          <a:p>
            <a:r>
              <a:rPr lang="ru-RU" sz="2800" dirty="0" smtClean="0"/>
              <a:t>И все? Ну и </a:t>
            </a:r>
            <a:r>
              <a:rPr lang="en-US" sz="2800" dirty="0" smtClean="0">
                <a:solidFill>
                  <a:srgbClr val="FF0000"/>
                </a:solidFill>
              </a:rPr>
              <a:t>$HESS … $END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231545"/>
            <a:ext cx="6934200" cy="628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527402"/>
            <a:ext cx="6886575" cy="781050"/>
          </a:xfrm>
          <a:prstGeom prst="rect">
            <a:avLst/>
          </a:prstGeom>
        </p:spPr>
      </p:pic>
      <p:sp>
        <p:nvSpPr>
          <p:cNvPr id="8" name="Объект 3"/>
          <p:cNvSpPr txBox="1">
            <a:spLocks/>
          </p:cNvSpPr>
          <p:nvPr/>
        </p:nvSpPr>
        <p:spPr bwMode="auto">
          <a:xfrm>
            <a:off x="574675" y="4414372"/>
            <a:ext cx="6934200" cy="96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Note: </a:t>
            </a:r>
            <a:r>
              <a:rPr lang="ru-RU" sz="2800" dirty="0" smtClean="0"/>
              <a:t>не забудьте внести правильную геометрию!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5376357"/>
            <a:ext cx="5391150" cy="1400175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622300" y="6093296"/>
            <a:ext cx="5317852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7064001" y="3044590"/>
            <a:ext cx="1008112" cy="3600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619567" y="4116699"/>
            <a:ext cx="1524433" cy="646331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Это </a:t>
            </a:r>
            <a:r>
              <a:rPr lang="ru-RU" b="1" dirty="0" smtClean="0">
                <a:solidFill>
                  <a:srgbClr val="FF0000"/>
                </a:solidFill>
              </a:rPr>
              <a:t>Н</a:t>
            </a:r>
            <a:r>
              <a:rPr lang="ru-RU" b="1" baseline="-25000" dirty="0" smtClean="0">
                <a:solidFill>
                  <a:srgbClr val="FF0000"/>
                </a:solidFill>
              </a:rPr>
              <a:t>0</a:t>
            </a:r>
            <a:r>
              <a:rPr lang="ru-RU" b="1" dirty="0" smtClean="0">
                <a:solidFill>
                  <a:srgbClr val="FF0000"/>
                </a:solidFill>
              </a:rPr>
              <a:t>=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ru-RU" b="1" dirty="0" smtClean="0">
                <a:solidFill>
                  <a:srgbClr val="FF0000"/>
                </a:solidFill>
              </a:rPr>
              <a:t>(ГО)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Tunning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за рамками </a:t>
            </a:r>
            <a:r>
              <a:rPr lang="en-US" dirty="0" smtClean="0"/>
              <a:t>default-</a:t>
            </a:r>
            <a:r>
              <a:rPr lang="ru-RU" dirty="0" err="1" smtClean="0"/>
              <a:t>ов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97589" y="188640"/>
            <a:ext cx="1484982" cy="524272"/>
          </a:xfrm>
          <a:solidFill>
            <a:srgbClr val="2AC4FA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$VSCF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9512" y="1844824"/>
            <a:ext cx="8964488" cy="42672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PETYP=QFF </a:t>
            </a:r>
            <a:r>
              <a:rPr lang="en-US" sz="2400" dirty="0" smtClean="0"/>
              <a:t>(</a:t>
            </a:r>
            <a:r>
              <a:rPr lang="ru-RU" sz="2400" dirty="0" smtClean="0"/>
              <a:t>задание </a:t>
            </a:r>
            <a:r>
              <a:rPr lang="ru-RU" sz="2400" dirty="0" err="1" smtClean="0"/>
              <a:t>квартичной</a:t>
            </a:r>
            <a:r>
              <a:rPr lang="ru-RU" sz="2400" dirty="0" smtClean="0"/>
              <a:t> аппроксимации ППЭ</a:t>
            </a:r>
            <a:r>
              <a:rPr lang="en-US" sz="2400" dirty="0" smtClean="0"/>
              <a:t>)</a:t>
            </a:r>
            <a:r>
              <a:rPr lang="ru-RU" sz="2400" dirty="0" smtClean="0"/>
              <a:t>, по дефолту </a:t>
            </a:r>
            <a:r>
              <a:rPr lang="en-US" sz="2400" dirty="0">
                <a:solidFill>
                  <a:srgbClr val="FF0000"/>
                </a:solidFill>
              </a:rPr>
              <a:t>=DIRECT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NGRID= </a:t>
            </a:r>
            <a:r>
              <a:rPr lang="en-US" sz="2400" dirty="0"/>
              <a:t>(</a:t>
            </a:r>
            <a:r>
              <a:rPr lang="ru-RU" sz="2400" dirty="0"/>
              <a:t>число точек вдоль каждой </a:t>
            </a:r>
            <a:r>
              <a:rPr lang="ru-RU" sz="2400" dirty="0" smtClean="0"/>
              <a:t>моды,</a:t>
            </a:r>
            <a:r>
              <a:rPr lang="en-US" sz="2400" dirty="0" smtClean="0"/>
              <a:t> 16)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Полное число расчетов: </a:t>
            </a:r>
            <a:endParaRPr lang="ru-RU" sz="2400" dirty="0" smtClean="0"/>
          </a:p>
          <a:p>
            <a:pPr marL="0" indent="0">
              <a:buNone/>
            </a:pPr>
            <a:r>
              <a:rPr lang="nl-NL" sz="2300" dirty="0" smtClean="0">
                <a:solidFill>
                  <a:srgbClr val="FF0000"/>
                </a:solidFill>
              </a:rPr>
              <a:t>M*NGRID </a:t>
            </a:r>
            <a:r>
              <a:rPr lang="nl-NL" sz="2300" dirty="0">
                <a:solidFill>
                  <a:srgbClr val="FF0000"/>
                </a:solidFill>
              </a:rPr>
              <a:t>+ (M*(M-1)/2)*</a:t>
            </a:r>
            <a:r>
              <a:rPr lang="nl-NL" sz="2300" dirty="0" smtClean="0">
                <a:solidFill>
                  <a:srgbClr val="FF0000"/>
                </a:solidFill>
              </a:rPr>
              <a:t>NGRID*NGRID</a:t>
            </a:r>
            <a:r>
              <a:rPr lang="ru-RU" sz="2300" dirty="0" smtClean="0">
                <a:solidFill>
                  <a:srgbClr val="FF0000"/>
                </a:solidFill>
              </a:rPr>
              <a:t> </a:t>
            </a:r>
            <a:r>
              <a:rPr lang="nl-NL" sz="2300" dirty="0" smtClean="0">
                <a:solidFill>
                  <a:srgbClr val="FF0000"/>
                </a:solidFill>
              </a:rPr>
              <a:t>(</a:t>
            </a:r>
            <a:r>
              <a:rPr lang="ru-RU" sz="2300" dirty="0" smtClean="0">
                <a:solidFill>
                  <a:srgbClr val="FF0000"/>
                </a:solidFill>
              </a:rPr>
              <a:t>ОЧЕНЬ МНОГО</a:t>
            </a:r>
            <a:r>
              <a:rPr lang="nl-NL" sz="2300" dirty="0" smtClean="0">
                <a:solidFill>
                  <a:srgbClr val="FF0000"/>
                </a:solidFill>
              </a:rPr>
              <a:t>)</a:t>
            </a:r>
            <a:endParaRPr lang="ru-RU" sz="23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IMODE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(</a:t>
            </a:r>
            <a:r>
              <a:rPr lang="ru-RU" sz="2400" dirty="0" smtClean="0"/>
              <a:t>номера мод, включаемых в расчет</a:t>
            </a:r>
            <a:r>
              <a:rPr lang="en-US" sz="2400" dirty="0" smtClean="0"/>
              <a:t> VSCF)</a:t>
            </a:r>
            <a:endParaRPr lang="ru-RU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IEXC= </a:t>
            </a:r>
            <a:r>
              <a:rPr lang="en-US" sz="2400" dirty="0" smtClean="0">
                <a:solidFill>
                  <a:srgbClr val="FF0000"/>
                </a:solidFill>
              </a:rPr>
              <a:t>IEXC2= </a:t>
            </a:r>
            <a:r>
              <a:rPr lang="en-US" sz="2400" b="1" u="sng" dirty="0" smtClean="0"/>
              <a:t>(</a:t>
            </a:r>
            <a:r>
              <a:rPr lang="ru-RU" sz="2400" b="1" u="sng" dirty="0" smtClean="0"/>
              <a:t>самое главное, конфигурация</a:t>
            </a:r>
            <a:r>
              <a:rPr lang="en-US" sz="2400" b="1" u="sng" dirty="0" smtClean="0"/>
              <a:t>)</a:t>
            </a:r>
            <a:endParaRPr lang="ru-RU" sz="2400" b="1" u="sng" dirty="0"/>
          </a:p>
          <a:p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797152"/>
            <a:ext cx="4226595" cy="19368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4" y="4812906"/>
            <a:ext cx="4517107" cy="1328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160859"/>
            <a:ext cx="4320480" cy="646331"/>
          </a:xfrm>
          <a:prstGeom prst="rect">
            <a:avLst/>
          </a:prstGeom>
          <a:solidFill>
            <a:srgbClr val="2AC4FA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Колебательная конфигурация, номер состояния в каждой моде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82654" y="5157192"/>
            <a:ext cx="2309826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521797" y="5517231"/>
            <a:ext cx="2492822" cy="1799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22589" y="6012579"/>
            <a:ext cx="2309826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5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обойтись без </a:t>
            </a:r>
            <a:r>
              <a:rPr lang="en-US" dirty="0" smtClean="0"/>
              <a:t>OUT-</a:t>
            </a:r>
            <a:r>
              <a:rPr lang="ru-RU" dirty="0" smtClean="0"/>
              <a:t>а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CO</a:t>
            </a:r>
            <a:r>
              <a:rPr lang="ru-RU" baseline="-25000" dirty="0" smtClean="0">
                <a:solidFill>
                  <a:srgbClr val="FF0000"/>
                </a:solidFill>
              </a:rPr>
              <a:t>2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538" y="2587912"/>
            <a:ext cx="5220573" cy="290003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2160810" cy="5962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«начало»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" y="1752600"/>
            <a:ext cx="4533900" cy="73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9505" y="2580655"/>
            <a:ext cx="2232248" cy="1200329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Основной объем:</a:t>
            </a:r>
          </a:p>
          <a:p>
            <a:pPr algn="ctr"/>
            <a:r>
              <a:rPr lang="ru-RU" dirty="0" smtClean="0"/>
              <a:t>много-много точек сетки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8" y="2979802"/>
            <a:ext cx="5518944" cy="84215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3635896" y="2717800"/>
            <a:ext cx="219379" cy="11586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16016" y="2717800"/>
            <a:ext cx="288032" cy="1248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32258" y="3616561"/>
            <a:ext cx="435686" cy="18787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130646" y="3616561"/>
            <a:ext cx="435686" cy="18787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923839"/>
            <a:ext cx="4269614" cy="21708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0039" y="3923839"/>
            <a:ext cx="458737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Собственно итерации колебательного ССП (Моментально). Это </a:t>
            </a:r>
            <a:r>
              <a:rPr lang="en-US" dirty="0" smtClean="0"/>
              <a:t>ZPE</a:t>
            </a:r>
            <a:r>
              <a:rPr lang="ru-RU" dirty="0" smtClean="0"/>
              <a:t>, нулевой колебательный уровень по всем модам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619672" y="5157192"/>
            <a:ext cx="435686" cy="18787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319" y="5882249"/>
            <a:ext cx="4554090" cy="939624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6308166" y="6018187"/>
            <a:ext cx="568090" cy="6983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68856" y="6227034"/>
            <a:ext cx="412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r>
              <a:rPr lang="ru-RU" dirty="0" smtClean="0"/>
              <a:t> расчета, включая поправки по ТВ «всех мастей»</a:t>
            </a:r>
            <a:endParaRPr lang="ru-RU" dirty="0"/>
          </a:p>
        </p:txBody>
      </p:sp>
      <p:sp>
        <p:nvSpPr>
          <p:cNvPr id="19" name="Правая фигурная скобка 18"/>
          <p:cNvSpPr/>
          <p:nvPr/>
        </p:nvSpPr>
        <p:spPr>
          <a:xfrm>
            <a:off x="5634066" y="2580655"/>
            <a:ext cx="397370" cy="1290898"/>
          </a:xfrm>
          <a:prstGeom prst="rightBrace">
            <a:avLst>
              <a:gd name="adj1" fmla="val 8333"/>
              <a:gd name="adj2" fmla="val 4932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RESTART </a:t>
            </a:r>
            <a:r>
              <a:rPr lang="ru-RU" dirty="0" smtClean="0"/>
              <a:t>актуален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7" y="1752600"/>
            <a:ext cx="8008937" cy="1028328"/>
          </a:xfrm>
        </p:spPr>
        <p:txBody>
          <a:bodyPr/>
          <a:lstStyle/>
          <a:p>
            <a:r>
              <a:rPr lang="ru-RU" sz="2000" dirty="0" smtClean="0"/>
              <a:t>Когда потенциал в узлах сетки рассчитан, можно делать много расчетов с разными  колебательными конфигурациями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45898" y="2694397"/>
            <a:ext cx="6654494" cy="864096"/>
          </a:xfrm>
        </p:spPr>
        <p:txBody>
          <a:bodyPr/>
          <a:lstStyle/>
          <a:p>
            <a:r>
              <a:rPr lang="en-US" sz="2000" dirty="0"/>
              <a:t>$VSCF </a:t>
            </a:r>
            <a:r>
              <a:rPr lang="en-US" sz="2000" dirty="0" err="1"/>
              <a:t>readv</a:t>
            </a:r>
            <a:r>
              <a:rPr lang="en-US" sz="2000" dirty="0"/>
              <a:t>=.t. $END</a:t>
            </a:r>
          </a:p>
          <a:p>
            <a:pPr marL="0" indent="0">
              <a:buNone/>
            </a:pPr>
            <a:r>
              <a:rPr lang="ru-RU" sz="2000" dirty="0"/>
              <a:t>Чтение из секции </a:t>
            </a:r>
            <a:r>
              <a:rPr lang="en-US" sz="2000" dirty="0"/>
              <a:t>$</a:t>
            </a:r>
            <a:r>
              <a:rPr lang="en-US" sz="2000" dirty="0" smtClean="0"/>
              <a:t>VIBSCF (see </a:t>
            </a:r>
            <a:r>
              <a:rPr lang="en-US" sz="2000" dirty="0" err="1" smtClean="0">
                <a:solidFill>
                  <a:srgbClr val="FF0000"/>
                </a:solidFill>
              </a:rPr>
              <a:t>filename.rst</a:t>
            </a:r>
            <a:r>
              <a:rPr lang="en-US" sz="2000" dirty="0" smtClean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01008"/>
            <a:ext cx="5487137" cy="1478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75" y="5085184"/>
            <a:ext cx="5500518" cy="9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ym typeface="Wingdings" panose="05000000000000000000" pitchFamily="2" charset="2"/>
              </a:rPr>
              <a:t> В чем различие </a:t>
            </a:r>
            <a:r>
              <a:rPr lang="ru-RU" dirty="0" smtClean="0">
                <a:sym typeface="Symbol" panose="05050102010706020507" pitchFamily="18" charset="2"/>
              </a:rPr>
              <a:t> и ?</a:t>
            </a:r>
            <a:br>
              <a:rPr lang="ru-RU" dirty="0" smtClean="0">
                <a:sym typeface="Symbol" panose="05050102010706020507" pitchFamily="18" charset="2"/>
              </a:rPr>
            </a:br>
            <a:r>
              <a:rPr lang="ru-RU" dirty="0" smtClean="0">
                <a:sym typeface="Symbol" panose="05050102010706020507" pitchFamily="18" charset="2"/>
              </a:rPr>
              <a:t>(К Данным по молекуле воды)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7706" y="4898362"/>
            <a:ext cx="6352968" cy="10011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9907"/>
            <a:ext cx="7200800" cy="283166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59901" y="3518598"/>
            <a:ext cx="2808312" cy="8448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Нет, не множителем 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ru-RU" dirty="0" smtClean="0">
                <a:solidFill>
                  <a:srgbClr val="FF0000"/>
                </a:solidFill>
                <a:sym typeface="Symbol" panose="05050102010706020507" pitchFamily="18" charset="2"/>
              </a:rPr>
              <a:t>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5417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примечания 14(!) к таблице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211669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Ладно, ответ: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 - это ангармонические «частоты»</a:t>
            </a:r>
          </a:p>
          <a:p>
            <a:r>
              <a:rPr lang="ru-RU" dirty="0" smtClean="0">
                <a:sym typeface="Symbol" panose="05050102010706020507" pitchFamily="18" charset="2"/>
              </a:rPr>
              <a:t>(0-1 переход)</a:t>
            </a:r>
            <a:r>
              <a:rPr lang="ru-RU" dirty="0" smtClean="0"/>
              <a:t> , а </a:t>
            </a:r>
            <a:r>
              <a:rPr lang="ru-RU" dirty="0" smtClean="0">
                <a:sym typeface="Symbol" panose="05050102010706020507" pitchFamily="18" charset="2"/>
              </a:rPr>
              <a:t> - гармонические…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063" y="2551184"/>
            <a:ext cx="2099188" cy="43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Приступаем к задачам…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988840"/>
            <a:ext cx="8820844" cy="4196680"/>
          </a:xfrm>
        </p:spPr>
        <p:txBody>
          <a:bodyPr/>
          <a:lstStyle/>
          <a:p>
            <a:r>
              <a:rPr lang="ru-RU" sz="1600" dirty="0" smtClean="0"/>
              <a:t>Колебательным </a:t>
            </a:r>
            <a:r>
              <a:rPr lang="ru-RU" sz="1600" dirty="0"/>
              <a:t>методом ССП </a:t>
            </a:r>
            <a:r>
              <a:rPr lang="ru-RU" sz="1600" dirty="0" smtClean="0"/>
              <a:t>рассчитать фундаментальные переходы </a:t>
            </a:r>
            <a:r>
              <a:rPr lang="ru-RU" sz="1600" dirty="0"/>
              <a:t>0-&gt;</a:t>
            </a:r>
            <a:r>
              <a:rPr lang="ru-RU" sz="1600" dirty="0" smtClean="0"/>
              <a:t>1 для молекулы воды. Базис </a:t>
            </a:r>
            <a:r>
              <a:rPr lang="ru-RU" sz="1600" dirty="0"/>
              <a:t>6-31G</a:t>
            </a:r>
            <a:r>
              <a:rPr lang="ru-RU" sz="1600" dirty="0" smtClean="0"/>
              <a:t>**; результаты расчета масштабировать </a:t>
            </a:r>
            <a:r>
              <a:rPr lang="ru-RU" sz="1600" dirty="0"/>
              <a:t>к расчету по теории возмущений MP2 в базисе </a:t>
            </a:r>
            <a:r>
              <a:rPr lang="ru-RU" sz="1600" dirty="0" err="1" smtClean="0"/>
              <a:t>aug-cc-pvTZ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Колебательным методом </a:t>
            </a:r>
            <a:r>
              <a:rPr lang="ru-RU" sz="1600" dirty="0"/>
              <a:t>ССП </a:t>
            </a:r>
            <a:r>
              <a:rPr lang="ru-RU" sz="1600" dirty="0" smtClean="0"/>
              <a:t>оцените </a:t>
            </a:r>
            <a:r>
              <a:rPr lang="ru-RU" sz="1600" dirty="0"/>
              <a:t>энергию нулевых колебаний в молекуле NH3 с учетом </a:t>
            </a:r>
            <a:r>
              <a:rPr lang="ru-RU" sz="1600" dirty="0" smtClean="0"/>
              <a:t>ангармонических поправок.</a:t>
            </a:r>
            <a:r>
              <a:rPr lang="ru-RU" sz="1600" dirty="0"/>
              <a:t> Базис 6-31G</a:t>
            </a:r>
            <a:r>
              <a:rPr lang="ru-RU" sz="1600" dirty="0" smtClean="0"/>
              <a:t>**.</a:t>
            </a:r>
          </a:p>
          <a:p>
            <a:endParaRPr lang="ru-RU" sz="1600" dirty="0" smtClean="0"/>
          </a:p>
          <a:p>
            <a:r>
              <a:rPr lang="ru-RU" sz="1600" dirty="0" smtClean="0"/>
              <a:t>Рассчитайте </a:t>
            </a:r>
            <a:r>
              <a:rPr lang="ru-RU" sz="1600" dirty="0"/>
              <a:t>энергии </a:t>
            </a:r>
            <a:r>
              <a:rPr lang="ru-RU" sz="1600" dirty="0" smtClean="0"/>
              <a:t>обертона </a:t>
            </a:r>
            <a:r>
              <a:rPr lang="ru-RU" sz="1600" dirty="0"/>
              <a:t>деформационного колебания молекулы </a:t>
            </a:r>
            <a:r>
              <a:rPr lang="ru-RU" sz="1600" dirty="0" smtClean="0"/>
              <a:t>CO</a:t>
            </a:r>
            <a:r>
              <a:rPr lang="ru-RU" sz="1600" baseline="-25000" dirty="0" smtClean="0"/>
              <a:t>2</a:t>
            </a:r>
            <a:r>
              <a:rPr lang="ru-RU" sz="1600" dirty="0" smtClean="0"/>
              <a:t> </a:t>
            </a:r>
            <a:r>
              <a:rPr lang="ru-RU" sz="1600" dirty="0"/>
              <a:t>и сравните с частотой фундаментального перехода в </a:t>
            </a:r>
            <a:r>
              <a:rPr lang="ru-RU" sz="1600" dirty="0" err="1"/>
              <a:t>полносимметричном</a:t>
            </a:r>
            <a:r>
              <a:rPr lang="ru-RU" sz="1600" dirty="0"/>
              <a:t> колебании</a:t>
            </a:r>
            <a:r>
              <a:rPr lang="ru-RU" sz="1600" dirty="0" smtClean="0"/>
              <a:t>. (Помянем резонанс Ферми…) Базис </a:t>
            </a:r>
            <a:r>
              <a:rPr lang="ru-RU" sz="1600" dirty="0"/>
              <a:t>6-31G**.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/>
              <a:t>Оцените качество расчета ангармонических поправок(частот перехода 0-&gt;</a:t>
            </a:r>
            <a:r>
              <a:rPr lang="ru-RU" sz="1600" dirty="0" smtClean="0"/>
              <a:t>1) при </a:t>
            </a:r>
            <a:r>
              <a:rPr lang="ru-RU" sz="1600" dirty="0"/>
              <a:t>полном расчете ППЭ(PETYP=DIRECT) и при ее </a:t>
            </a:r>
            <a:r>
              <a:rPr lang="ru-RU" sz="1600" dirty="0" err="1"/>
              <a:t>квартичной</a:t>
            </a:r>
            <a:r>
              <a:rPr lang="ru-RU" sz="1600" dirty="0"/>
              <a:t> аппроксимации(PETYP=QFF</a:t>
            </a:r>
            <a:r>
              <a:rPr lang="ru-RU" sz="1600" dirty="0" smtClean="0"/>
              <a:t>) для </a:t>
            </a:r>
            <a:r>
              <a:rPr lang="ru-RU" sz="1600" dirty="0"/>
              <a:t>молекулы </a:t>
            </a:r>
            <a:r>
              <a:rPr lang="ru-RU" sz="1600" dirty="0" smtClean="0"/>
              <a:t>воды.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018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712967" cy="684113"/>
          </a:xfrm>
        </p:spPr>
        <p:txBody>
          <a:bodyPr/>
          <a:lstStyle/>
          <a:p>
            <a:r>
              <a:rPr lang="ru-RU" dirty="0" smtClean="0"/>
              <a:t>А знаете ли вы, что такое ППЭ?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8224" y="1742627"/>
            <a:ext cx="2403403" cy="175838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Наивный! Хотел найти подходящую картинку!</a:t>
            </a:r>
            <a:endParaRPr lang="ru-RU" sz="2400" dirty="0"/>
          </a:p>
        </p:txBody>
      </p:sp>
      <p:pic>
        <p:nvPicPr>
          <p:cNvPr id="8194" name="Picture 2" descr="http://rpp.nashaucheba.ru/pars_docs/refs/158/157286/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2600"/>
            <a:ext cx="6072609" cy="45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5" y="1683465"/>
            <a:ext cx="8712969" cy="26864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16769"/>
            <a:ext cx="6795077" cy="396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8223" y="4429047"/>
            <a:ext cx="240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Вообще ничего не напоминает!!!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49132" y="3409728"/>
            <a:ext cx="189898" cy="738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20324" y="5301208"/>
            <a:ext cx="1848271" cy="923330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Пункт Приема Экзаменов!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944357" y="3723554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А это - </a:t>
            </a:r>
            <a:r>
              <a:rPr lang="ru-RU" dirty="0" err="1" smtClean="0">
                <a:solidFill>
                  <a:srgbClr val="FF0000"/>
                </a:solidFill>
              </a:rPr>
              <a:t>пенополиэтилен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462" y="491754"/>
            <a:ext cx="8784976" cy="614784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минимуме ППЭ ГО хороший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7710" y="1743230"/>
            <a:ext cx="309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Пусть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80001"/>
              </p:ext>
            </p:extLst>
          </p:nvPr>
        </p:nvGraphicFramePr>
        <p:xfrm>
          <a:off x="647700" y="2565400"/>
          <a:ext cx="8064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Уравнение" r:id="rId3" imgW="4152600" imgH="444240" progId="Equation.3">
                  <p:embed/>
                </p:oleObj>
              </mc:Choice>
              <mc:Fallback>
                <p:oleObj name="Уравнение" r:id="rId3" imgW="4152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565400"/>
                        <a:ext cx="8064500" cy="86042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259684"/>
              </p:ext>
            </p:extLst>
          </p:nvPr>
        </p:nvGraphicFramePr>
        <p:xfrm>
          <a:off x="1919403" y="3912993"/>
          <a:ext cx="3222253" cy="92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Формула" r:id="rId5" imgW="1498320" imgH="431640" progId="Equation.3">
                  <p:embed/>
                </p:oleObj>
              </mc:Choice>
              <mc:Fallback>
                <p:oleObj name="Формула" r:id="rId5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403" y="3912993"/>
                        <a:ext cx="3222253" cy="926741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0530" y="1756915"/>
                <a:ext cx="2033316" cy="595932"/>
              </a:xfrm>
              <a:prstGeom prst="rect">
                <a:avLst/>
              </a:prstGeom>
              <a:solidFill>
                <a:srgbClr val="2AC4FA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ru-RU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ГО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30" y="1756915"/>
                <a:ext cx="2033316" cy="5959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68144" y="4053199"/>
            <a:ext cx="286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1-dim (</a:t>
            </a:r>
            <a:r>
              <a:rPr lang="ru-RU" dirty="0" err="1" smtClean="0"/>
              <a:t>одномодовый</a:t>
            </a:r>
            <a:r>
              <a:rPr lang="en-US" dirty="0" smtClean="0"/>
              <a:t>)</a:t>
            </a:r>
            <a:r>
              <a:rPr lang="ru-RU" dirty="0" smtClean="0"/>
              <a:t> гамильтониан</a:t>
            </a:r>
            <a:r>
              <a:rPr lang="en-US" dirty="0" smtClean="0"/>
              <a:t> </a:t>
            </a:r>
            <a:r>
              <a:rPr lang="ru-RU" dirty="0" smtClean="0"/>
              <a:t>ГО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98938" y="5085184"/>
            <a:ext cx="324036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Ничего не напоминает?</a:t>
            </a:r>
            <a:r>
              <a:rPr lang="ru-RU" sz="2800" dirty="0" smtClean="0">
                <a:sym typeface="Wingdings"/>
              </a:rPr>
              <a:t>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41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24935" cy="1216025"/>
          </a:xfrm>
        </p:spPr>
        <p:txBody>
          <a:bodyPr/>
          <a:lstStyle/>
          <a:p>
            <a:r>
              <a:rPr lang="ru-RU" dirty="0" smtClean="0"/>
              <a:t>Как выглядит решение для </a:t>
            </a:r>
            <a:r>
              <a:rPr lang="en-US" i="1" dirty="0" smtClean="0"/>
              <a:t>H</a:t>
            </a:r>
            <a:r>
              <a:rPr lang="ru-RU" i="1" baseline="30000" dirty="0" smtClean="0"/>
              <a:t>ГО</a:t>
            </a:r>
            <a:r>
              <a:rPr lang="ru-RU" i="1" dirty="0" smtClean="0"/>
              <a:t>?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6039" y="2924944"/>
            <a:ext cx="4140324" cy="720080"/>
          </a:xfrm>
        </p:spPr>
        <p:txBody>
          <a:bodyPr/>
          <a:lstStyle/>
          <a:p>
            <a:r>
              <a:rPr lang="ru-RU" dirty="0" smtClean="0"/>
              <a:t>Помните?...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19" y="5109840"/>
            <a:ext cx="8568952" cy="576064"/>
          </a:xfrm>
        </p:spPr>
        <p:txBody>
          <a:bodyPr/>
          <a:lstStyle/>
          <a:p>
            <a:r>
              <a:rPr lang="ru-RU" dirty="0" smtClean="0"/>
              <a:t>Энергия – </a:t>
            </a:r>
            <a:r>
              <a:rPr lang="ru-RU" b="1" dirty="0" smtClean="0"/>
              <a:t>сумма</a:t>
            </a:r>
            <a:r>
              <a:rPr lang="ru-RU" dirty="0" smtClean="0"/>
              <a:t>, ВФ - </a:t>
            </a:r>
            <a:r>
              <a:rPr lang="ru-RU" b="1" dirty="0" smtClean="0"/>
              <a:t>произведение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648508"/>
              </p:ext>
            </p:extLst>
          </p:nvPr>
        </p:nvGraphicFramePr>
        <p:xfrm>
          <a:off x="755576" y="1942455"/>
          <a:ext cx="25638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Уравнение" r:id="rId3" imgW="1320480" imgH="431640" progId="Equation.3">
                  <p:embed/>
                </p:oleObj>
              </mc:Choice>
              <mc:Fallback>
                <p:oleObj name="Уравнение" r:id="rId3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42455"/>
                        <a:ext cx="2563813" cy="83502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55452"/>
              </p:ext>
            </p:extLst>
          </p:nvPr>
        </p:nvGraphicFramePr>
        <p:xfrm>
          <a:off x="4656609" y="1819056"/>
          <a:ext cx="3222253" cy="92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Формула" r:id="rId5" imgW="1498320" imgH="431640" progId="Equation.3">
                  <p:embed/>
                </p:oleObj>
              </mc:Choice>
              <mc:Fallback>
                <p:oleObj name="Формула" r:id="rId5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609" y="1819056"/>
                        <a:ext cx="3222253" cy="926741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022748"/>
              </p:ext>
            </p:extLst>
          </p:nvPr>
        </p:nvGraphicFramePr>
        <p:xfrm>
          <a:off x="777875" y="3717925"/>
          <a:ext cx="40147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Уравнение" r:id="rId7" imgW="1866600" imgH="431640" progId="Equation.3">
                  <p:embed/>
                </p:oleObj>
              </mc:Choice>
              <mc:Fallback>
                <p:oleObj name="Уравнение" r:id="rId7" imgW="1866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717925"/>
                        <a:ext cx="4014788" cy="92710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02443"/>
              </p:ext>
            </p:extLst>
          </p:nvPr>
        </p:nvGraphicFramePr>
        <p:xfrm>
          <a:off x="5422900" y="3717925"/>
          <a:ext cx="2155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Уравнение" r:id="rId9" imgW="1002960" imgH="431640" progId="Equation.3">
                  <p:embed/>
                </p:oleObj>
              </mc:Choice>
              <mc:Fallback>
                <p:oleObj name="Уравнение" r:id="rId9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717925"/>
                        <a:ext cx="2155825" cy="92710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85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195736" y="2548312"/>
            <a:ext cx="936104" cy="770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28549"/>
              </p:ext>
            </p:extLst>
          </p:nvPr>
        </p:nvGraphicFramePr>
        <p:xfrm>
          <a:off x="950624" y="2481263"/>
          <a:ext cx="31305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Формула" r:id="rId3" imgW="1612800" imgH="457200" progId="Equation.3">
                  <p:embed/>
                </p:oleObj>
              </mc:Choice>
              <mc:Fallback>
                <p:oleObj name="Формула" r:id="rId3" imgW="1612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624" y="2481263"/>
                        <a:ext cx="3130550" cy="8826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Скругленный прямоугольник 15"/>
          <p:cNvSpPr/>
          <p:nvPr/>
        </p:nvSpPr>
        <p:spPr>
          <a:xfrm>
            <a:off x="2497631" y="4607012"/>
            <a:ext cx="3030829" cy="36933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1404193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Вспомним </a:t>
            </a:r>
            <a:br>
              <a:rPr lang="ru-RU" sz="3200" dirty="0" smtClean="0">
                <a:solidFill>
                  <a:srgbClr val="FF0000"/>
                </a:solidFill>
              </a:rPr>
            </a:br>
            <a:r>
              <a:rPr lang="ru-RU" sz="3200" dirty="0" smtClean="0">
                <a:solidFill>
                  <a:srgbClr val="FF0000"/>
                </a:solidFill>
              </a:rPr>
              <a:t>одноэлектронное приближение </a:t>
            </a:r>
            <a:br>
              <a:rPr lang="ru-RU" sz="3200" dirty="0" smtClean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(</a:t>
            </a:r>
            <a:r>
              <a:rPr lang="ru-RU" sz="3200" b="1" dirty="0" smtClean="0">
                <a:solidFill>
                  <a:srgbClr val="FF0000"/>
                </a:solidFill>
              </a:rPr>
              <a:t>электронная</a:t>
            </a:r>
            <a:r>
              <a:rPr lang="ru-RU" sz="3200" dirty="0" smtClean="0">
                <a:solidFill>
                  <a:srgbClr val="FF0000"/>
                </a:solidFill>
              </a:rPr>
              <a:t> задача)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72816"/>
            <a:ext cx="8640960" cy="461665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Структура гамильтониана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76031"/>
              </p:ext>
            </p:extLst>
          </p:nvPr>
        </p:nvGraphicFramePr>
        <p:xfrm>
          <a:off x="692151" y="3760301"/>
          <a:ext cx="2439690" cy="76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Формула" r:id="rId5" imgW="1422360" imgH="444240" progId="Equation.3">
                  <p:embed/>
                </p:oleObj>
              </mc:Choice>
              <mc:Fallback>
                <p:oleObj name="Формула" r:id="rId5" imgW="1422360" imgH="44424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1" y="3760301"/>
                        <a:ext cx="2439690" cy="760899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19872" y="3847680"/>
            <a:ext cx="490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Одноэлектронный гамильтониан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73032" y="508518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же напомню вид </a:t>
            </a:r>
            <a:r>
              <a:rPr lang="ru-RU" dirty="0" err="1" smtClean="0"/>
              <a:t>хартрифоковского</a:t>
            </a:r>
            <a:r>
              <a:rPr lang="ru-RU" dirty="0" smtClean="0"/>
              <a:t> гамильтониана</a:t>
            </a:r>
          </a:p>
          <a:p>
            <a:pPr algn="ctr"/>
            <a:r>
              <a:rPr lang="ru-RU" dirty="0" smtClean="0"/>
              <a:t>(</a:t>
            </a:r>
            <a:r>
              <a:rPr lang="ru-RU" sz="1600" dirty="0" smtClean="0"/>
              <a:t>он состоит из </a:t>
            </a:r>
            <a:r>
              <a:rPr lang="ru-RU" sz="1600" dirty="0" err="1" smtClean="0"/>
              <a:t>фокианов</a:t>
            </a:r>
            <a:r>
              <a:rPr lang="ru-RU" sz="1600" dirty="0" smtClean="0"/>
              <a:t> </a:t>
            </a:r>
            <a:r>
              <a:rPr lang="en-US" sz="1600" i="1" dirty="0" smtClean="0"/>
              <a:t>f</a:t>
            </a:r>
            <a:r>
              <a:rPr lang="ru-RU" sz="1600" i="1" dirty="0" smtClean="0"/>
              <a:t> </a:t>
            </a:r>
            <a:r>
              <a:rPr lang="ru-RU" dirty="0" smtClean="0"/>
              <a:t>):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48219"/>
              </p:ext>
            </p:extLst>
          </p:nvPr>
        </p:nvGraphicFramePr>
        <p:xfrm>
          <a:off x="602661" y="5906301"/>
          <a:ext cx="4656147" cy="8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Формула" r:id="rId7" imgW="2489040" imgH="431640" progId="Equation.3">
                  <p:embed/>
                </p:oleObj>
              </mc:Choice>
              <mc:Fallback>
                <p:oleObj name="Формула" r:id="rId7" imgW="2489040" imgH="43164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61" y="5906301"/>
                        <a:ext cx="4656147" cy="8058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46257"/>
              </p:ext>
            </p:extLst>
          </p:nvPr>
        </p:nvGraphicFramePr>
        <p:xfrm>
          <a:off x="5812243" y="6237312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Формула" r:id="rId9" imgW="1295280" imgH="215640" progId="Equation.3">
                  <p:embed/>
                </p:oleObj>
              </mc:Choice>
              <mc:Fallback>
                <p:oleObj name="Формула" r:id="rId9" imgW="1295280" imgH="21564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243" y="6237312"/>
                        <a:ext cx="25146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3968" y="2780928"/>
            <a:ext cx="433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Электронный гамильтониан…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50496" y="461232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Разделяющаяся часть</a:t>
            </a:r>
            <a:r>
              <a:rPr lang="ru-RU" dirty="0" smtClean="0"/>
              <a:t> гамильтониана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7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2" grpId="0"/>
      <p:bldP spid="1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понятна?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752600"/>
            <a:ext cx="8856984" cy="1820416"/>
          </a:xfrm>
        </p:spPr>
        <p:txBody>
          <a:bodyPr/>
          <a:lstStyle/>
          <a:p>
            <a:pPr algn="ctr"/>
            <a:r>
              <a:rPr lang="ru-RU" dirty="0" smtClean="0"/>
              <a:t>Тема заявлена лишь как колебательное ССП, но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9512" y="3212976"/>
            <a:ext cx="8856984" cy="11521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VIBSCF, VIBMP, VIBCI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VIBQDPT </a:t>
            </a:r>
            <a:r>
              <a:rPr lang="en-US" dirty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800" dirty="0" smtClean="0"/>
              <a:t>стандартные способы оценки </a:t>
            </a:r>
            <a:r>
              <a:rPr lang="ru-RU" sz="2800" dirty="0" err="1" smtClean="0"/>
              <a:t>ангармонизма</a:t>
            </a:r>
            <a:endParaRPr lang="ru-RU" sz="2800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 bwMode="auto">
          <a:xfrm>
            <a:off x="107504" y="4797152"/>
            <a:ext cx="88569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! </a:t>
            </a:r>
            <a:r>
              <a:rPr lang="ru-RU" dirty="0" smtClean="0">
                <a:solidFill>
                  <a:srgbClr val="FF0000"/>
                </a:solidFill>
                <a:sym typeface="Symbol"/>
              </a:rPr>
              <a:t>тема (курса) </a:t>
            </a:r>
            <a:r>
              <a:rPr lang="ru-RU" sz="2800" dirty="0">
                <a:sym typeface="Symbol"/>
              </a:rPr>
              <a:t>в которой решается </a:t>
            </a:r>
            <a:r>
              <a:rPr lang="ru-RU" sz="2800" b="1" u="sng" dirty="0" smtClean="0">
                <a:sym typeface="Symbol"/>
              </a:rPr>
              <a:t>ядерное </a:t>
            </a:r>
            <a:r>
              <a:rPr lang="ru-RU" sz="2800" b="1" u="sng" dirty="0">
                <a:sym typeface="Symbol"/>
              </a:rPr>
              <a:t>уравнение</a:t>
            </a:r>
            <a:r>
              <a:rPr lang="ru-RU" sz="2800" dirty="0">
                <a:sym typeface="Symbol"/>
              </a:rPr>
              <a:t> </a:t>
            </a:r>
            <a:r>
              <a:rPr lang="ru-RU" sz="2800" dirty="0" smtClean="0">
                <a:sym typeface="Symbol"/>
              </a:rPr>
              <a:t>(строится волновая функция)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9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VSCF: </a:t>
            </a:r>
            <a:r>
              <a:rPr lang="ru-RU" dirty="0" smtClean="0"/>
              <a:t>материал по аналогии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2455327"/>
                <a:ext cx="4320480" cy="3349937"/>
              </a:xfrm>
            </p:spPr>
            <p:txBody>
              <a:bodyPr/>
              <a:lstStyle/>
              <a:p>
                <a:pPr algn="ctr"/>
                <a:r>
                  <a:rPr lang="en-US" dirty="0"/>
                  <a:t>E</a:t>
                </a:r>
                <a:r>
                  <a:rPr lang="en-US" dirty="0" smtClean="0"/>
                  <a:t>l: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(0)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𝑑𝑒𝑡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…………………….</a:t>
                </a:r>
              </a:p>
              <a:p>
                <a:pPr marL="0" indent="0" algn="ctr">
                  <a:buNone/>
                </a:pPr>
                <a:r>
                  <a:rPr lang="en-US" sz="2000" i="1" dirty="0" smtClean="0"/>
                  <a:t>h </a:t>
                </a:r>
                <a:r>
                  <a:rPr lang="en-US" sz="2000" i="1" dirty="0" smtClean="0">
                    <a:sym typeface="Symbol"/>
                  </a:rPr>
                  <a:t> f</a:t>
                </a:r>
              </a:p>
              <a:p>
                <a:pPr marL="0" indent="0">
                  <a:buNone/>
                </a:pPr>
                <a:endParaRPr lang="en-US" sz="2000" i="1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ru-RU" sz="2000" i="1" dirty="0" smtClean="0">
                    <a:sym typeface="Symbol"/>
                  </a:rPr>
                  <a:t>Уравнения для </a:t>
                </a:r>
                <a:r>
                  <a:rPr lang="en-US" sz="2000" i="1" baseline="-25000" dirty="0" smtClean="0">
                    <a:sym typeface="Symbol"/>
                  </a:rPr>
                  <a:t>i</a:t>
                </a:r>
              </a:p>
              <a:p>
                <a:pPr marL="0" indent="0">
                  <a:buNone/>
                </a:pPr>
                <a:endParaRPr lang="en-US" sz="2000" i="1" baseline="-25000" dirty="0" smtClean="0">
                  <a:sym typeface="Symbol"/>
                </a:endParaRPr>
              </a:p>
              <a:p>
                <a:pPr marL="0" indent="0" algn="ctr">
                  <a:buNone/>
                </a:pPr>
                <a:r>
                  <a:rPr lang="en-US" sz="2800" i="1" dirty="0" smtClean="0">
                    <a:solidFill>
                      <a:srgbClr val="FF0000"/>
                    </a:solidFill>
                    <a:sym typeface="Symbol"/>
                  </a:rPr>
                  <a:t>f</a:t>
                </a:r>
                <a:r>
                  <a:rPr lang="ru-RU" sz="2800" i="1" dirty="0" smtClean="0">
                    <a:solidFill>
                      <a:srgbClr val="FF0000"/>
                    </a:solidFill>
                    <a:sym typeface="Symbol"/>
                  </a:rPr>
                  <a:t></a:t>
                </a:r>
                <a:r>
                  <a:rPr lang="en-US" sz="2800" i="1" baseline="-25000" dirty="0" smtClean="0">
                    <a:solidFill>
                      <a:srgbClr val="FF0000"/>
                    </a:solidFill>
                    <a:sym typeface="Symbol"/>
                  </a:rPr>
                  <a:t>i </a:t>
                </a:r>
                <a:r>
                  <a:rPr lang="en-US" sz="2800" i="1" dirty="0" smtClean="0">
                    <a:solidFill>
                      <a:srgbClr val="FF0000"/>
                    </a:solidFill>
                    <a:sym typeface="Symbol"/>
                  </a:rPr>
                  <a:t>=</a:t>
                </a:r>
                <a:r>
                  <a:rPr lang="en-US" sz="2800" i="1" baseline="-25000" dirty="0" smtClean="0">
                    <a:solidFill>
                      <a:srgbClr val="FF0000"/>
                    </a:solidFill>
                    <a:sym typeface="Symbol"/>
                  </a:rPr>
                  <a:t>i</a:t>
                </a:r>
                <a:r>
                  <a:rPr lang="ru-RU" sz="2800" i="1" dirty="0" smtClean="0">
                    <a:solidFill>
                      <a:srgbClr val="FF0000"/>
                    </a:solidFill>
                    <a:sym typeface="Symbol"/>
                  </a:rPr>
                  <a:t></a:t>
                </a:r>
                <a:r>
                  <a:rPr lang="en-US" sz="2800" i="1" baseline="-25000" dirty="0" smtClean="0">
                    <a:solidFill>
                      <a:srgbClr val="FF0000"/>
                    </a:solidFill>
                    <a:sym typeface="Symbol"/>
                  </a:rPr>
                  <a:t>i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2455327"/>
                <a:ext cx="4320480" cy="3349937"/>
              </a:xfrm>
              <a:blipFill rotWithShape="0">
                <a:blip r:embed="rId2"/>
                <a:stretch>
                  <a:fillRect l="-1554" t="-2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55976" y="2564904"/>
                <a:ext cx="4608512" cy="3454896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Vib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(0)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в гармоническом приближении </a:t>
                </a:r>
              </a:p>
              <a:p>
                <a:pPr marL="0" indent="0">
                  <a:buNone/>
                </a:pPr>
                <a:r>
                  <a:rPr lang="ru-RU" sz="2000" dirty="0" smtClean="0">
                    <a:sym typeface="Symbol"/>
                  </a:rPr>
                  <a:t> аналитическое 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sup/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Symbol"/>
                  </a:rPr>
                  <a:t> </a:t>
                </a:r>
                <a:r>
                  <a:rPr lang="ru-RU" sz="2000" dirty="0" smtClean="0">
                    <a:sym typeface="Symbol"/>
                  </a:rPr>
                  <a:t> </a:t>
                </a:r>
                <a:r>
                  <a:rPr lang="en-US" sz="2000" dirty="0" smtClean="0">
                    <a:sym typeface="Symbol"/>
                  </a:rPr>
                  <a:t></a:t>
                </a:r>
              </a:p>
              <a:p>
                <a:pPr marL="0" indent="0" algn="ctr">
                  <a:buNone/>
                </a:pPr>
                <a:endParaRPr lang="ru-RU" sz="2000" dirty="0" smtClean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𝑆𝐶𝐹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000" b="0" i="1" baseline="-2500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000" b="0" i="1" baseline="-2500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000" i="1" baseline="-250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55976" y="2564904"/>
                <a:ext cx="4608512" cy="3454896"/>
              </a:xfrm>
              <a:blipFill rotWithShape="0">
                <a:blip r:embed="rId3"/>
                <a:stretch>
                  <a:fillRect l="-1455" t="-2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4761" y="2085995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Sorry: </a:t>
            </a:r>
            <a:r>
              <a:rPr lang="ru-RU" dirty="0" smtClean="0"/>
              <a:t>на один слайд я все не размещу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100392" y="404664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34418" y="575102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4" y="170816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Как выглядит ВФ для разделяющейся части гамильтониана?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VSCF: </a:t>
            </a:r>
            <a:r>
              <a:rPr lang="ru-RU" dirty="0" smtClean="0"/>
              <a:t>материал по аналогии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916832"/>
            <a:ext cx="4383534" cy="3349937"/>
          </a:xfrm>
        </p:spPr>
        <p:txBody>
          <a:bodyPr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l:</a:t>
            </a:r>
            <a:endParaRPr lang="en-US" i="1" dirty="0" smtClean="0">
              <a:latin typeface="Cambria Math"/>
              <a:ea typeface="Cambria Math"/>
            </a:endParaRPr>
          </a:p>
          <a:p>
            <a:pPr marL="0" indent="0" algn="ctr">
              <a:buNone/>
            </a:pPr>
            <a:r>
              <a:rPr lang="en-US" sz="2000" i="1" dirty="0">
                <a:sym typeface="Symbol"/>
              </a:rPr>
              <a:t> </a:t>
            </a:r>
            <a:endParaRPr lang="en-US" sz="2000" i="1" dirty="0" smtClean="0">
              <a:sym typeface="Symbol"/>
            </a:endParaRPr>
          </a:p>
          <a:p>
            <a:pPr marL="0" indent="0" algn="ctr">
              <a:buNone/>
            </a:pPr>
            <a:r>
              <a:rPr lang="en-US" sz="2000" i="1" dirty="0" smtClean="0">
                <a:sym typeface="Symbol"/>
              </a:rPr>
              <a:t>f</a:t>
            </a:r>
            <a:r>
              <a:rPr lang="en-US" sz="2000" i="1" dirty="0" smtClean="0"/>
              <a:t>=h+</a:t>
            </a:r>
            <a:r>
              <a:rPr lang="ru-RU" sz="2000" i="1" dirty="0" smtClean="0"/>
              <a:t> </a:t>
            </a:r>
            <a:r>
              <a:rPr lang="en-US" sz="2000" i="1" dirty="0" smtClean="0"/>
              <a:t>W</a:t>
            </a:r>
            <a:r>
              <a:rPr lang="ru-RU" sz="2000" i="1" baseline="-25000" dirty="0" smtClean="0"/>
              <a:t>ХФ</a:t>
            </a:r>
          </a:p>
          <a:p>
            <a:pPr marL="0" indent="0" algn="ctr">
              <a:buNone/>
            </a:pPr>
            <a:endParaRPr lang="ru-RU" sz="2000" i="1" baseline="-25000" dirty="0"/>
          </a:p>
          <a:p>
            <a:pPr marL="0" indent="0" algn="ctr">
              <a:buNone/>
            </a:pPr>
            <a:endParaRPr lang="ru-RU" sz="2000" i="1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83968" y="1916832"/>
            <a:ext cx="4608512" cy="2232248"/>
          </a:xfrm>
        </p:spPr>
        <p:txBody>
          <a:bodyPr/>
          <a:lstStyle/>
          <a:p>
            <a:pPr algn="ctr"/>
            <a:r>
              <a:rPr lang="en-US" dirty="0" smtClean="0"/>
              <a:t>Vib</a:t>
            </a:r>
            <a:endParaRPr lang="en-US" sz="2000" dirty="0" smtClean="0"/>
          </a:p>
          <a:p>
            <a:pPr marL="0" indent="0" algn="ctr">
              <a:buNone/>
            </a:pPr>
            <a:endParaRPr lang="ru-RU" sz="2000" dirty="0" smtClean="0">
              <a:sym typeface="Symbol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00392" y="404664"/>
            <a:ext cx="93903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34418" y="575102"/>
            <a:ext cx="48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II</a:t>
            </a:r>
            <a:endParaRPr lang="ru-RU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17798"/>
              </p:ext>
            </p:extLst>
          </p:nvPr>
        </p:nvGraphicFramePr>
        <p:xfrm>
          <a:off x="467544" y="4221088"/>
          <a:ext cx="302736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Формула" r:id="rId3" imgW="1371600" imgH="558720" progId="Equation.3">
                  <p:embed/>
                </p:oleObj>
              </mc:Choice>
              <mc:Fallback>
                <p:oleObj name="Формула" r:id="rId3" imgW="137160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3027363" cy="123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83733"/>
              </p:ext>
            </p:extLst>
          </p:nvPr>
        </p:nvGraphicFramePr>
        <p:xfrm>
          <a:off x="4283968" y="4509120"/>
          <a:ext cx="475546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Формула" r:id="rId5" imgW="3263760" imgH="495000" progId="Equation.3">
                  <p:embed/>
                </p:oleObj>
              </mc:Choice>
              <mc:Fallback>
                <p:oleObj name="Формула" r:id="rId5" imgW="3263760" imgH="4950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509120"/>
                        <a:ext cx="475546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742337"/>
              </p:ext>
            </p:extLst>
          </p:nvPr>
        </p:nvGraphicFramePr>
        <p:xfrm>
          <a:off x="5200650" y="2708275"/>
          <a:ext cx="28495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Уравнение" r:id="rId7" imgW="1955520" imgH="457200" progId="Equation.3">
                  <p:embed/>
                </p:oleObj>
              </mc:Choice>
              <mc:Fallback>
                <p:oleObj name="Уравнение" r:id="rId7" imgW="1955520" imgH="4572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708275"/>
                        <a:ext cx="284956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3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Аналогии всегда условны…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1700808"/>
            <a:ext cx="8568952" cy="426868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Неполный список «мелких» отличий:</a:t>
            </a:r>
          </a:p>
          <a:p>
            <a:r>
              <a:rPr lang="ru-RU" sz="2400" dirty="0" smtClean="0"/>
              <a:t>Нет единого «</a:t>
            </a:r>
            <a:r>
              <a:rPr lang="ru-RU" sz="2400" dirty="0" err="1" smtClean="0"/>
              <a:t>фокиана</a:t>
            </a:r>
            <a:r>
              <a:rPr lang="ru-RU" sz="2400" dirty="0" smtClean="0"/>
              <a:t>»</a:t>
            </a:r>
            <a:r>
              <a:rPr lang="en-US" sz="2400" dirty="0" smtClean="0"/>
              <a:t> -</a:t>
            </a:r>
            <a:r>
              <a:rPr lang="ru-RU" sz="2400" dirty="0" smtClean="0"/>
              <a:t> </a:t>
            </a:r>
            <a:r>
              <a:rPr lang="ru-RU" sz="2400" dirty="0" err="1" smtClean="0"/>
              <a:t>одночастичного</a:t>
            </a:r>
            <a:r>
              <a:rPr lang="ru-RU" sz="2400" dirty="0" smtClean="0"/>
              <a:t>(</a:t>
            </a:r>
            <a:r>
              <a:rPr lang="ru-RU" sz="2400" dirty="0" err="1" smtClean="0"/>
              <a:t>одномодового</a:t>
            </a:r>
            <a:r>
              <a:rPr lang="ru-RU" sz="2400" dirty="0" smtClean="0"/>
              <a:t>) оператора, 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≠V</a:t>
            </a:r>
            <a:r>
              <a:rPr lang="en-US" sz="2400" i="1" baseline="-25000" dirty="0" err="1" smtClean="0"/>
              <a:t>l</a:t>
            </a:r>
            <a:r>
              <a:rPr lang="ru-RU" sz="2400" dirty="0" smtClean="0"/>
              <a:t>  </a:t>
            </a:r>
          </a:p>
          <a:p>
            <a:pPr marL="0" indent="0" algn="ctr">
              <a:buNone/>
            </a:pPr>
            <a:r>
              <a:rPr lang="ru-RU" sz="2400" i="1" dirty="0" smtClean="0"/>
              <a:t>(осцилляторы</a:t>
            </a:r>
            <a:r>
              <a:rPr lang="en-US" sz="2400" i="1" dirty="0" smtClean="0"/>
              <a:t>-</a:t>
            </a:r>
            <a:r>
              <a:rPr lang="ru-RU" sz="2400" i="1" dirty="0" smtClean="0"/>
              <a:t>то  </a:t>
            </a:r>
            <a:r>
              <a:rPr lang="ru-RU" sz="2400" i="1" dirty="0" err="1" smtClean="0"/>
              <a:t>нетождественны</a:t>
            </a:r>
            <a:r>
              <a:rPr lang="ru-RU" sz="2400" i="1" dirty="0" smtClean="0"/>
              <a:t>)</a:t>
            </a:r>
          </a:p>
          <a:p>
            <a:endParaRPr lang="ru-RU" sz="2400" i="1" dirty="0" smtClean="0"/>
          </a:p>
          <a:p>
            <a:r>
              <a:rPr lang="ru-RU" sz="2400" dirty="0" smtClean="0"/>
              <a:t>Истинный молекулярный потенциал(</a:t>
            </a:r>
            <a:r>
              <a:rPr lang="en-US" sz="2400" i="1" dirty="0" smtClean="0"/>
              <a:t>V(Q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,Q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,…Q</a:t>
            </a:r>
            <a:r>
              <a:rPr lang="en-US" sz="2400" i="1" baseline="-25000" dirty="0" smtClean="0"/>
              <a:t>3N-6</a:t>
            </a:r>
            <a:r>
              <a:rPr lang="en-US" sz="2400" i="1" dirty="0" smtClean="0"/>
              <a:t>)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не имеет аналитического вида: перед тем, как усреднять, надо рассчитать потенциал в узлах сетки</a:t>
            </a:r>
          </a:p>
          <a:p>
            <a:r>
              <a:rPr lang="ru-RU" sz="2400" dirty="0" smtClean="0"/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36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10683</TotalTime>
  <Words>785</Words>
  <Application>Microsoft Office PowerPoint</Application>
  <PresentationFormat>Экран (4:3)</PresentationFormat>
  <Paragraphs>119</Paragraphs>
  <Slides>18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Cambria Math</vt:lpstr>
      <vt:lpstr>Symbol</vt:lpstr>
      <vt:lpstr>Verdana</vt:lpstr>
      <vt:lpstr>Wingdings</vt:lpstr>
      <vt:lpstr>Профиль</vt:lpstr>
      <vt:lpstr>Уравнение</vt:lpstr>
      <vt:lpstr>Формула</vt:lpstr>
      <vt:lpstr>Лекция 8 Колебательное ССП(RUNTYP=VSCF)</vt:lpstr>
      <vt:lpstr>А знаете ли вы, что такое ППЭ?</vt:lpstr>
      <vt:lpstr> В минимуме ППЭ ГО хороший H0</vt:lpstr>
      <vt:lpstr>Как выглядит решение для HГО?</vt:lpstr>
      <vt:lpstr>Вспомним  одноэлектронное приближение  (электронная задача)</vt:lpstr>
      <vt:lpstr>Идея понятна?  </vt:lpstr>
      <vt:lpstr>VSCF: материал по аналогии</vt:lpstr>
      <vt:lpstr>VSCF: материал по аналогии</vt:lpstr>
      <vt:lpstr>Аналогии всегда условны…</vt:lpstr>
      <vt:lpstr>Противопоказания</vt:lpstr>
      <vt:lpstr>Задачи &amp; Appendix</vt:lpstr>
      <vt:lpstr>Методические задачи(level 2) (эффективность)</vt:lpstr>
      <vt:lpstr>Appendix (как собрать input)</vt:lpstr>
      <vt:lpstr>Tunning (за рамками default-ов)</vt:lpstr>
      <vt:lpstr>Не обойтись без OUT-а(CO2)</vt:lpstr>
      <vt:lpstr>RESTART актуален</vt:lpstr>
      <vt:lpstr> В чем различие  и ? (К Данным по молекуле воды)</vt:lpstr>
      <vt:lpstr>Приступаем к задачам…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386</cp:revision>
  <dcterms:created xsi:type="dcterms:W3CDTF">2012-05-17T07:28:31Z</dcterms:created>
  <dcterms:modified xsi:type="dcterms:W3CDTF">2023-12-07T09:22:13Z</dcterms:modified>
</cp:coreProperties>
</file>