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1695" cy="6858000"/>
  <p:notesSz cx="6858000" cy="121916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D84E2E"/>
              </a:solidFill>
              <a:effectLst/>
            </c:spPr>
          </c:dPt>
          <c:dPt>
            <c:idx val="1"/>
            <c:bubble3D val="0"/>
            <c:spPr>
              <a:solidFill>
                <a:srgbClr val="7E979B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6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6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1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Jumlah reaksi pembicaraan vaksin secara keseluruhan</c:v>
                </c:pt>
                <c:pt idx="1">
                  <c:v>jumlah reaksi penolakan vaksin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83.797</c:v>
                </c:pt>
                <c:pt idx="1">
                  <c:v>34.854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12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>
        <c:manualLayout>
          <c:layoutTarget val="inner"/>
          <c:xMode val="edge"/>
          <c:yMode val="edge"/>
          <c:x val="0.3"/>
          <c:y val="0.2"/>
          <c:w val="0.5"/>
          <c:h val="0.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D84E2E"/>
              </a:solidFill>
              <a:effectLst/>
            </c:spPr>
          </c:dPt>
          <c:dPt>
            <c:idx val="1"/>
            <c:bubble3D val="0"/>
            <c:spPr>
              <a:solidFill>
                <a:srgbClr val="7E979B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1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Jumlah akun yang membicarakan vaksin secara keseluruhan</c:v>
                </c:pt>
                <c:pt idx="1">
                  <c:v>Jumlah akun penolak Vaksin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643855</c:v>
                </c:pt>
                <c:pt idx="1">
                  <c:v>222250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9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rgbClr val="D84E2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Jan-21</c:v>
                  </c:pt>
                  <c:pt idx="1">
                    <c:v>Feb-21</c:v>
                  </c:pt>
                  <c:pt idx="2">
                    <c:v>Mar-21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29173</c:v>
                </c:pt>
                <c:pt idx="1">
                  <c:v>3534</c:v>
                </c:pt>
                <c:pt idx="2">
                  <c:v>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9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lineChart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Akun</c:v>
                </c:pt>
              </c:strCache>
            </c:strRef>
          </c:tx>
          <c:spPr>
            <a:solidFill>
              <a:srgbClr val="7E979B"/>
            </a:solidFill>
            <a:ln w="25400" cap="flat">
              <a:solidFill>
                <a:srgbClr val="7E979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none"/>
            <c:size val="6"/>
            <c:spPr>
              <a:solidFill>
                <a:srgbClr val="7E979B"/>
              </a:solidFill>
              <a:ln w="9525" cap="flat">
                <a:solidFill>
                  <a:srgbClr val="7E979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</c:f>
              <c:multiLvlStrCache>
                <c:ptCount val="3"/>
                <c:lvl>
                  <c:pt idx="0">
                    <c:v>Jan-21</c:v>
                  </c:pt>
                  <c:pt idx="1">
                    <c:v>Feb-21</c:v>
                  </c:pt>
                  <c:pt idx="2">
                    <c:v>Mar-21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17004</c:v>
                </c:pt>
                <c:pt idx="1">
                  <c:v>2705</c:v>
                </c:pt>
                <c:pt idx="2">
                  <c:v>2541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chart" Target="/ppt/charts/chart37.xml"/><Relationship Id="rId3" Type="http://schemas.openxmlformats.org/officeDocument/2006/relationships/chart" Target="/ppt/charts/chart3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440" y="219456"/>
            <a:ext cx="7150608" cy="713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600" dirty="0">
                <a:solidFill>
                  <a:srgbClr val="7F7F7F"/>
                </a:solidFill>
              </a:rPr>
              <a:t>Exposure</a:t>
            </a:r>
            <a:r>
              <a:rPr lang="en-US" sz="3600" b="1" dirty="0">
                <a:solidFill>
                  <a:srgbClr val="7F7F7F"/>
                </a:solidFill>
              </a:rPr>
              <a:t> "Penolakan Vaksin"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813048" y="832104"/>
            <a:ext cx="351129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D84E2E"/>
                </a:solidFill>
              </a:rPr>
              <a:t>1 Januari 2021 – 31 Maret 2021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7488936" y="256032"/>
            <a:ext cx="4462272" cy="329184"/>
          </a:xfrm>
          <a:prstGeom prst="rect">
            <a:avLst/>
          </a:prstGeom>
          <a:solidFill>
            <a:srgbClr val="EBB55A"/>
          </a:solidFill>
          <a:ln/>
        </p:spPr>
      </p:sp>
      <p:sp>
        <p:nvSpPr>
          <p:cNvPr id="5" name="Shape 3"/>
          <p:cNvSpPr/>
          <p:nvPr/>
        </p:nvSpPr>
        <p:spPr>
          <a:xfrm>
            <a:off x="8622792" y="192024"/>
            <a:ext cx="3319272" cy="6656832"/>
          </a:xfrm>
          <a:prstGeom prst="rect">
            <a:avLst/>
          </a:prstGeom>
          <a:solidFill>
            <a:srgbClr val="EBB55A">
              <a:alpha val="29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347472" y="4700016"/>
            <a:ext cx="7964424" cy="18836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Pembahasan Vaksin mulai ramai dibicarakan netizen pada bulan Januari (sejak wacana vaksin dimulai),</a:t>
            </a:r>
            <a:r>
              <a:rPr lang="en-US" sz="1400" dirty="0">
                <a:solidFill>
                  <a:srgbClr val="000000"/>
                </a:solidFill>
              </a:rPr>
              <a:t> di mana pemerintah mengharuskan seluruh masyarakat untuk mengikuti vaksinasi, namun diikuti dengan pernyataan dari</a:t>
            </a:r>
            <a:pPr>
              <a:spcBef>
                <a:spcPts val="1200"/>
              </a:spcBef>
              <a:spcAft>
                <a:spcPts val="2400"/>
              </a:spcAft>
            </a:pPr>
            <a:r>
              <a:rPr lang="en-US" sz="1400" b="1" dirty="0">
                <a:solidFill>
                  <a:srgbClr val="000000"/>
                </a:solidFill>
              </a:rPr>
              <a:t> Anggota DPR Ribka Tjiptaning dalam forum resmi legislatif yang menyatakan menolak menerima vaksin corona buatan perusahaan farmasi asal China, Sinovac.</a:t>
            </a:r>
            <a:endParaRPr lang="en-US" sz="1400" dirty="0"/>
          </a:p>
          <a:p>
            <a:pPr marL="342900" indent="-342900">
              <a:spcBef>
                <a:spcPts val="700"/>
              </a:spcBef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Vaksinasi Covid-19 tahap pertama mulai bergulir di berbagai daerah walau sejumlah kalangan masih enggan mengikuti salah satu upaya mengatasi pandemi covid-19.</a:t>
            </a:r>
            <a:r>
              <a:rPr lang="en-US" sz="1400" b="1" dirty="0">
                <a:solidFill>
                  <a:srgbClr val="000000"/>
                </a:solidFill>
              </a:rPr>
              <a:t>Trend pembicaraan penolakan vaksin terus bergerak menurun. Sementara tagar #TolakDivaksinSinovac sempat mencuat di Twitter karena dicuitkan belasan ribu kali.</a:t>
            </a:r>
            <a:endParaRPr lang="en-US" sz="1400" dirty="0"/>
          </a:p>
        </p:txBody>
      </p:sp>
      <p:graphicFrame>
        <p:nvGraphicFramePr>
          <p:cNvPr id="7" name="Chart 0" descr=""/>
          <p:cNvGraphicFramePr/>
          <p:nvPr/>
        </p:nvGraphicFramePr>
        <p:xfrm>
          <a:off x="8604504" y="832104"/>
          <a:ext cx="3346704" cy="27157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8" name="Chart 1" descr=""/>
          <p:cNvGraphicFramePr/>
          <p:nvPr/>
        </p:nvGraphicFramePr>
        <p:xfrm>
          <a:off x="8513064" y="4233672"/>
          <a:ext cx="3346704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Chart 2" descr=""/>
          <p:cNvGraphicFramePr/>
          <p:nvPr/>
        </p:nvGraphicFramePr>
        <p:xfrm>
          <a:off x="292608" y="1188720"/>
          <a:ext cx="7781544" cy="330098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2023-02-01T10:43:02Z</dcterms:created>
  <dcterms:modified xsi:type="dcterms:W3CDTF">2023-02-01T10:43:02Z</dcterms:modified>
</cp:coreProperties>
</file>