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1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.xlsx"/></Relationships>
</file>

<file path=ppt/charts/_rels/chart1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Kabupaten Lebak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2710654</c:v>
                </c:pt>
                <c:pt idx="1">
                  <c:v>2751313</c:v>
                </c:pt>
                <c:pt idx="2">
                  <c:v>2773590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Kabupaten Pandeglang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2758909</c:v>
                </c:pt>
                <c:pt idx="1">
                  <c:v>2800292</c:v>
                </c:pt>
                <c:pt idx="2">
                  <c:v>2800292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Kabupaten Serang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4152887</c:v>
                </c:pt>
                <c:pt idx="1">
                  <c:v>4251180</c:v>
                </c:pt>
                <c:pt idx="2">
                  <c:v>4125186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Kabupaten Tangerang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4168268</c:v>
                </c:pt>
                <c:pt idx="1">
                  <c:v>4230792</c:v>
                </c:pt>
                <c:pt idx="2">
                  <c:v>4230792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Kota Cilegon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4246081</c:v>
                </c:pt>
                <c:pt idx="1">
                  <c:v>4309772</c:v>
                </c:pt>
                <c:pt idx="2">
                  <c:v>4430254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Kota Serang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strCache>
            </c:strRef>
          </c:cat>
          <c:val>
            <c:numRef>
              <c:f>Sheet1!$G$2:$G$4</c:f>
              <c:numCache>
                <c:formatCode>General</c:formatCode>
                <c:ptCount val="3"/>
                <c:pt idx="0">
                  <c:v>3773940</c:v>
                </c:pt>
                <c:pt idx="1">
                  <c:v>3830549</c:v>
                </c:pt>
                <c:pt idx="2">
                  <c:v>3850526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Kota Tanggerang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strCache>
            </c:strRef>
          </c:cat>
          <c:val>
            <c:numRef>
              <c:f>Sheet1!$H$2:$H$4</c:f>
              <c:numCache>
                <c:formatCode>General</c:formatCode>
                <c:ptCount val="3"/>
                <c:pt idx="0">
                  <c:v>4119029</c:v>
                </c:pt>
                <c:pt idx="1">
                  <c:v>4262015</c:v>
                </c:pt>
                <c:pt idx="2">
                  <c:v>4285798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Kota Tanggerang Selatan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strCache>
            </c:strRef>
          </c:cat>
          <c:val>
            <c:numRef>
              <c:f>Sheet1!$I$2:$I$4</c:f>
              <c:numCache>
                <c:formatCode>General</c:formatCode>
                <c:ptCount val="3"/>
                <c:pt idx="0">
                  <c:v>4168268</c:v>
                </c:pt>
                <c:pt idx="1">
                  <c:v>4230792</c:v>
                </c:pt>
                <c:pt idx="2">
                  <c:v>4280214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inorGridlines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>
          <c:max val="5000000.0"/>
          <c:min val="2500000.0"/>
        </c:scaling>
        <c:delete val="0"/>
        <c:axPos val="l"/>
        <c:majorGridlines/>
        <c:numFmt formatCode="#,###" sourceLinked="0"/>
        <c:majorTickMark val="out"/>
        <c:minorTickMark val="none"/>
        <c:tickLblPos val="nextTo"/>
        <c:crossAx val="2118791784"/>
        <c:crosses val="autoZero"/>
      </c:valAx>
    </c:plotArea>
    <c:legend>
      <c:legendPos/>
      <c:layout/>
      <c:overlay val="0"/>
      <c:txPr>
        <a:bodyPr/>
        <a:lstStyle/>
        <a:p>
          <a:pPr>
            <a:defRPr sz="120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Kota Surabaya</c:v>
                </c:pt>
              </c:strCache>
            </c:strRef>
          </c:tx>
          <c:spPr>
            <a:ln>
              <a:solidFill>
                <a:srgbClr val="B4D92A"/>
              </a:solidFill>
            </a:ln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  <c:pt idx="7">
                  <c:v>2021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73.85</c:v>
                </c:pt>
                <c:pt idx="1">
                  <c:v>73.85</c:v>
                </c:pt>
                <c:pt idx="2">
                  <c:v>73.87</c:v>
                </c:pt>
                <c:pt idx="3">
                  <c:v>73.88</c:v>
                </c:pt>
                <c:pt idx="4">
                  <c:v>73.98</c:v>
                </c:pt>
                <c:pt idx="5">
                  <c:v>74.13</c:v>
                </c:pt>
                <c:pt idx="6">
                  <c:v>74.18</c:v>
                </c:pt>
                <c:pt idx="7">
                  <c:v>74.18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Siduarjo</c:v>
                </c:pt>
              </c:strCache>
            </c:strRef>
          </c:tx>
          <c:spPr>
            <a:ln>
              <a:solidFill>
                <a:srgbClr val="1DB7D9"/>
              </a:solidFill>
            </a:ln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  <c:pt idx="7">
                  <c:v>2021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73.43</c:v>
                </c:pt>
                <c:pt idx="1">
                  <c:v>73.63</c:v>
                </c:pt>
                <c:pt idx="2">
                  <c:v>73.67</c:v>
                </c:pt>
                <c:pt idx="3">
                  <c:v>73.71</c:v>
                </c:pt>
                <c:pt idx="4">
                  <c:v>73.82</c:v>
                </c:pt>
                <c:pt idx="5">
                  <c:v>73.98</c:v>
                </c:pt>
                <c:pt idx="6">
                  <c:v>74.04</c:v>
                </c:pt>
                <c:pt idx="7">
                  <c:v>74.06</c:v>
                </c:pt>
              </c:numCache>
            </c:numRef>
          </c:val>
          <c:smooth/>
        </c:ser>
        <c:dLbls>
          <c:txPr>
            <a:bodyPr/>
            <a:lstStyle/>
            <a:p>
              <a:pPr>
                <a:defRPr sz="1200"/>
              </a:pPr>
            </a:p>
          </c:txPr>
          <c:showLegendKey val="0"/>
          <c:showVal val="1"/>
          <c:showCatName val="0"/>
          <c:showSerName val="0"/>
          <c:showPercent val="1"/>
          <c:showBubbleSize val="0"/>
          <c:showLeaderLines val="1"/>
        </c:dLbls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</a:p>
        </c:txPr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/>
        <c:axPos val="l"/>
        <c:majorTickMark val="out"/>
        <c:minorTickMark val="none"/>
        <c:tickLblPos val="nextTo"/>
        <c:crossAx val="2118791784"/>
        <c:crosses val="autoZero"/>
      </c:valAx>
    </c:plotArea>
    <c:legend>
      <c:legendPos val="b"/>
      <c:layout/>
      <c:overlay val="0"/>
      <c:txPr>
        <a:bodyPr/>
        <a:lstStyle/>
        <a:p>
          <a:pPr>
            <a:defRPr sz="120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rgbClr val="4472C4"/>
            </a:solidFill>
          </c:spPr>
          <c:cat>
            <c:strRef>
              <c:f>Sheet1!$A$2:$A$9</c:f>
              <c:strCache>
                <c:ptCount val="8"/>
                <c:pt idx="0">
                  <c:v>Kota Blitar</c:v>
                </c:pt>
                <c:pt idx="1">
                  <c:v>Kota Pasuruan</c:v>
                </c:pt>
                <c:pt idx="2">
                  <c:v>Kota Probolinggo</c:v>
                </c:pt>
                <c:pt idx="3">
                  <c:v>Kota Malang</c:v>
                </c:pt>
                <c:pt idx="4">
                  <c:v>Sidoarjo</c:v>
                </c:pt>
                <c:pt idx="5">
                  <c:v>Kota Kediri</c:v>
                </c:pt>
                <c:pt idx="6">
                  <c:v>Kota Surabaya</c:v>
                </c:pt>
                <c:pt idx="7">
                  <c:v>Nganjuk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97.36</c:v>
                </c:pt>
                <c:pt idx="1">
                  <c:v>96.27</c:v>
                </c:pt>
                <c:pt idx="2">
                  <c:v>96.01</c:v>
                </c:pt>
                <c:pt idx="3">
                  <c:v>94.42</c:v>
                </c:pt>
                <c:pt idx="4">
                  <c:v>94.26</c:v>
                </c:pt>
                <c:pt idx="5">
                  <c:v>94.21</c:v>
                </c:pt>
                <c:pt idx="6">
                  <c:v>93.9</c:v>
                </c:pt>
                <c:pt idx="7">
                  <c:v>93.76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rgbClr val="4472C4"/>
            </a:solidFill>
          </c:spPr>
          <c:cat>
            <c:strRef>
              <c:f>Sheet1!$A$2:$A$16</c:f>
              <c:strCache>
                <c:ptCount val="15"/>
                <c:pt idx="0">
                  <c:v>Magetan</c:v>
                </c:pt>
                <c:pt idx="1">
                  <c:v>Nganjuk</c:v>
                </c:pt>
                <c:pt idx="2">
                  <c:v>Banyuwangi</c:v>
                </c:pt>
                <c:pt idx="3">
                  <c:v>Kota Probolinggo</c:v>
                </c:pt>
                <c:pt idx="4">
                  <c:v>Kota Kediri</c:v>
                </c:pt>
                <c:pt idx="5">
                  <c:v>Mojokerto</c:v>
                </c:pt>
                <c:pt idx="6">
                  <c:v>Kota Batu</c:v>
                </c:pt>
                <c:pt idx="7">
                  <c:v>Gresik</c:v>
                </c:pt>
                <c:pt idx="8">
                  <c:v>Kota Pasuruan</c:v>
                </c:pt>
                <c:pt idx="9">
                  <c:v>Kota Mojokerto</c:v>
                </c:pt>
                <c:pt idx="10">
                  <c:v>Kota Blitar</c:v>
                </c:pt>
                <c:pt idx="11">
                  <c:v>Sidoarjo</c:v>
                </c:pt>
                <c:pt idx="12">
                  <c:v>Kota Madiun</c:v>
                </c:pt>
                <c:pt idx="13">
                  <c:v>Kota Malang</c:v>
                </c:pt>
                <c:pt idx="14">
                  <c:v>Kota Surabaya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11833</c:v>
                </c:pt>
                <c:pt idx="1">
                  <c:v>12172</c:v>
                </c:pt>
                <c:pt idx="2">
                  <c:v>12217</c:v>
                </c:pt>
                <c:pt idx="3">
                  <c:v>12245</c:v>
                </c:pt>
                <c:pt idx="4">
                  <c:v>12359</c:v>
                </c:pt>
                <c:pt idx="5">
                  <c:v>12844</c:v>
                </c:pt>
                <c:pt idx="6">
                  <c:v>12887</c:v>
                </c:pt>
                <c:pt idx="7">
                  <c:v>13280</c:v>
                </c:pt>
                <c:pt idx="8">
                  <c:v>13354</c:v>
                </c:pt>
                <c:pt idx="9">
                  <c:v>13610</c:v>
                </c:pt>
                <c:pt idx="10">
                  <c:v>13816</c:v>
                </c:pt>
                <c:pt idx="11">
                  <c:v>14578</c:v>
                </c:pt>
                <c:pt idx="12">
                  <c:v>16095</c:v>
                </c:pt>
                <c:pt idx="13">
                  <c:v>16663</c:v>
                </c:pt>
                <c:pt idx="14">
                  <c:v>17862</c:v>
                </c:pt>
              </c:numCache>
            </c:numRef>
          </c:val>
        </c:ser>
        <c:dLbls>
          <c:txPr>
            <a:bodyPr/>
            <a:lstStyle/>
            <a:p>
              <a:pPr>
                <a:defRPr sz="1600"/>
              </a:pPr>
            </a:p>
          </c:txPr>
          <c:showLegendKey val="0"/>
          <c:showVal val="1"/>
          <c:showCatName val="0"/>
          <c:showSerName val="0"/>
          <c:showPercent val="1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25000.0"/>
          <c:min val="0.0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c:chart>
    <c:title>
      <c:layout/>
      <c:overlay val="0"/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Sekolah</c:v>
                </c:pt>
              </c:strCache>
            </c:strRef>
          </c:tx>
          <c:dPt>
            <c:idx val="0"/>
            <c:spPr>
              <a:solidFill>
                <a:srgbClr val="F8AB13"/>
              </a:solidFill>
            </c:spPr>
          </c:dPt>
          <c:dPt>
            <c:idx val="1"/>
            <c:spPr>
              <a:solidFill>
                <a:srgbClr val="1DB7D9"/>
              </a:solidFill>
            </c:spPr>
          </c:dPt>
          <c:cat>
            <c:strRef>
              <c:f>Sheet1!$A$2:$A$3</c:f>
              <c:strCache>
                <c:ptCount val="2"/>
                <c:pt idx="0">
                  <c:v>Negri</c:v>
                </c:pt>
                <c:pt idx="1">
                  <c:v>Swasta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245</c:v>
                </c:pt>
                <c:pt idx="1">
                  <c:v>52</c:v>
                </c:pt>
              </c:numCache>
            </c:numRef>
          </c:val>
        </c:ser>
        <c:dLbls>
          <c:txPr>
            <a:bodyPr/>
            <a:lstStyle/>
            <a:p>
              <a:pPr>
                <a:defRPr sz="1400"/>
              </a:pPr>
            </a:p>
          </c:txPr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c:chart>
    <c:title>
      <c:layout/>
      <c:overlay val="0"/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Guru</c:v>
                </c:pt>
              </c:strCache>
            </c:strRef>
          </c:tx>
          <c:dPt>
            <c:idx val="0"/>
            <c:spPr>
              <a:solidFill>
                <a:srgbClr val="F8AB13"/>
              </a:solidFill>
            </c:spPr>
          </c:dPt>
          <c:dPt>
            <c:idx val="1"/>
            <c:spPr>
              <a:solidFill>
                <a:srgbClr val="1DB7D9"/>
              </a:solidFill>
            </c:spPr>
          </c:dPt>
          <c:cat>
            <c:strRef>
              <c:f>Sheet1!$A$2:$A$3</c:f>
              <c:strCache>
                <c:ptCount val="2"/>
                <c:pt idx="0">
                  <c:v>Negri</c:v>
                </c:pt>
                <c:pt idx="1">
                  <c:v>Swasta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3221</c:v>
                </c:pt>
                <c:pt idx="1">
                  <c:v>505</c:v>
                </c:pt>
              </c:numCache>
            </c:numRef>
          </c:val>
        </c:ser>
        <c:dLbls>
          <c:txPr>
            <a:bodyPr/>
            <a:lstStyle/>
            <a:p>
              <a:pPr>
                <a:defRPr sz="1400"/>
              </a:pPr>
            </a:p>
          </c:txPr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c:chart>
    <c:title>
      <c:layout/>
      <c:overlay val="0"/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Murid</c:v>
                </c:pt>
              </c:strCache>
            </c:strRef>
          </c:tx>
          <c:explosion val="25"/>
          <c:dPt>
            <c:idx val="0"/>
            <c:spPr>
              <a:solidFill>
                <a:srgbClr val="F8AB13"/>
              </a:solidFill>
            </c:spPr>
          </c:dPt>
          <c:dPt>
            <c:idx val="1"/>
            <c:spPr>
              <a:solidFill>
                <a:srgbClr val="1DB7D9"/>
              </a:solidFill>
            </c:spPr>
          </c:dPt>
          <c:cat>
            <c:strRef>
              <c:f>Sheet1!$A$2:$A$3</c:f>
              <c:strCache>
                <c:ptCount val="2"/>
                <c:pt idx="0">
                  <c:v>Negri</c:v>
                </c:pt>
                <c:pt idx="1">
                  <c:v>Swasta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21034</c:v>
                </c:pt>
                <c:pt idx="1">
                  <c:v>2451</c:v>
                </c:pt>
              </c:numCache>
            </c:numRef>
          </c:val>
        </c:ser>
        <c:dLbls>
          <c:txPr>
            <a:bodyPr/>
            <a:lstStyle/>
            <a:p>
              <a:pPr>
                <a:defRPr sz="1400"/>
              </a:pPr>
            </a:p>
          </c:txPr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barChart>
        <c:barDir val="bar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Bekerja</c:v>
                </c:pt>
              </c:strCache>
            </c:strRef>
          </c:tx>
          <c:spPr>
            <a:solidFill>
              <a:srgbClr val="4472C4"/>
            </a:solidFill>
          </c:spPr>
          <c:cat>
            <c:strRef>
              <c:f>Sheet1!$A$2:$A$10</c:f>
              <c:strCache>
                <c:ptCount val="9"/>
                <c:pt idx="0">
                  <c:v>Kabupaten Badung</c:v>
                </c:pt>
                <c:pt idx="1">
                  <c:v>Kabupaten Bangli</c:v>
                </c:pt>
                <c:pt idx="2">
                  <c:v>Kabupaten Buleleng</c:v>
                </c:pt>
                <c:pt idx="3">
                  <c:v>Kabupaten Gianyar</c:v>
                </c:pt>
                <c:pt idx="4">
                  <c:v>Kabupaten Jembrana</c:v>
                </c:pt>
                <c:pt idx="5">
                  <c:v>Kabupaten Karangasem</c:v>
                </c:pt>
                <c:pt idx="6">
                  <c:v>Kabupaten Klungkung</c:v>
                </c:pt>
                <c:pt idx="7">
                  <c:v>Kabupaten Tabanan</c:v>
                </c:pt>
                <c:pt idx="8">
                  <c:v>Kota Denpasar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72.69</c:v>
                </c:pt>
                <c:pt idx="1">
                  <c:v>82.2</c:v>
                </c:pt>
                <c:pt idx="2">
                  <c:v>75.07</c:v>
                </c:pt>
                <c:pt idx="3">
                  <c:v>71.27</c:v>
                </c:pt>
                <c:pt idx="4">
                  <c:v>75.92</c:v>
                </c:pt>
                <c:pt idx="5">
                  <c:v>80.75</c:v>
                </c:pt>
                <c:pt idx="6">
                  <c:v>75.27</c:v>
                </c:pt>
                <c:pt idx="7">
                  <c:v>75.47</c:v>
                </c:pt>
                <c:pt idx="8">
                  <c:v>70.91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Kabupaten Pandeglang</c:v>
                </c:pt>
              </c:strCache>
            </c:strRef>
          </c:tx>
          <c:spPr>
            <a:solidFill>
              <a:srgbClr val="ED7D31"/>
            </a:solidFill>
          </c:spPr>
          <c:cat>
            <c:strRef>
              <c:f>Sheet1!$A$2:$A$10</c:f>
              <c:strCache>
                <c:ptCount val="9"/>
                <c:pt idx="0">
                  <c:v>Kabupaten Badung</c:v>
                </c:pt>
                <c:pt idx="1">
                  <c:v>Kabupaten Bangli</c:v>
                </c:pt>
                <c:pt idx="2">
                  <c:v>Kabupaten Buleleng</c:v>
                </c:pt>
                <c:pt idx="3">
                  <c:v>Kabupaten Gianyar</c:v>
                </c:pt>
                <c:pt idx="4">
                  <c:v>Kabupaten Jembrana</c:v>
                </c:pt>
                <c:pt idx="5">
                  <c:v>Kabupaten Karangasem</c:v>
                </c:pt>
                <c:pt idx="6">
                  <c:v>Kabupaten Klungkung</c:v>
                </c:pt>
                <c:pt idx="7">
                  <c:v>Kabupaten Tabanan</c:v>
                </c:pt>
                <c:pt idx="8">
                  <c:v>Kota Denpasar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6.92</c:v>
                </c:pt>
                <c:pt idx="1">
                  <c:v>1.86</c:v>
                </c:pt>
                <c:pt idx="2">
                  <c:v>5.19</c:v>
                </c:pt>
                <c:pt idx="3">
                  <c:v>7.53</c:v>
                </c:pt>
                <c:pt idx="4">
                  <c:v>4.52</c:v>
                </c:pt>
                <c:pt idx="5">
                  <c:v>2.42</c:v>
                </c:pt>
                <c:pt idx="6">
                  <c:v>5.42</c:v>
                </c:pt>
                <c:pt idx="7">
                  <c:v>4.21</c:v>
                </c:pt>
                <c:pt idx="8">
                  <c:v>7.62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b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/>
      <c:overlay val="0"/>
      <c:txPr>
        <a:bodyPr/>
        <a:lstStyle/>
        <a:p>
          <a:pPr>
            <a:defRPr sz="12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Kabupaten Tanggerang</c:v>
                </c:pt>
              </c:strCache>
            </c:strRef>
          </c:tx>
          <c:spPr>
            <a:ln>
              <a:solidFill>
                <a:srgbClr val="4472C4"/>
              </a:solidFill>
            </a:ln>
          </c:spPr>
          <c:marker>
            <c:symbol val="circle"/>
            <c:spPr>
              <a:solidFill>
                <a:srgbClr val="4472C4"/>
              </a:solidFill>
            </c:spPr>
          </c:marker>
          <c:cat>
            <c:strRef>
              <c:f>Sheet1!$A$2:$A$4</c:f>
              <c:strCach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850184</c:v>
                </c:pt>
                <c:pt idx="1">
                  <c:v>917146</c:v>
                </c:pt>
                <c:pt idx="2">
                  <c:v>969308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Kota Tanggerang</c:v>
                </c:pt>
              </c:strCache>
            </c:strRef>
          </c:tx>
          <c:spPr>
            <a:ln>
              <a:solidFill>
                <a:srgbClr val="A5A5A5"/>
              </a:solidFill>
            </a:ln>
          </c:spPr>
          <c:marker>
            <c:symbol val="circle"/>
            <c:spPr>
              <a:solidFill>
                <a:srgbClr val="A5A5A5"/>
              </a:solidFill>
            </c:spPr>
          </c:marker>
          <c:cat>
            <c:strRef>
              <c:f>Sheet1!$A$2:$A$4</c:f>
              <c:strCach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342045</c:v>
                </c:pt>
                <c:pt idx="1">
                  <c:v>358534</c:v>
                </c:pt>
                <c:pt idx="2">
                  <c:v>371871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Kota Tanggerang Selatan</c:v>
                </c:pt>
              </c:strCache>
            </c:strRef>
          </c:tx>
          <c:spPr>
            <a:ln>
              <a:solidFill>
                <a:srgbClr val="ED7D31"/>
              </a:solidFill>
            </a:ln>
          </c:spPr>
          <c:marker>
            <c:symbol val="circle"/>
            <c:spPr>
              <a:solidFill>
                <a:srgbClr val="ED7D31"/>
              </a:solidFill>
            </c:spPr>
          </c:marker>
          <c:cat>
            <c:strRef>
              <c:f>Sheet1!$A$2:$A$4</c:f>
              <c:strCach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494850</c:v>
                </c:pt>
                <c:pt idx="1">
                  <c:v>521424</c:v>
                </c:pt>
                <c:pt idx="2">
                  <c:v>544979</c:v>
                </c:pt>
              </c:numCache>
            </c:numRef>
          </c:val>
          <c:smooth val="0"/>
        </c:ser>
        <c:dLbls>
          <c:numFmt formatCode="#,###" sourceLinked="0"/>
          <c:txPr>
            <a:bodyPr/>
            <a:lstStyle/>
            <a:p>
              <a:pPr>
                <a:defRPr sz="1600"/>
              </a:pPr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inorGridlines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numFmt formatCode="#,###" sourceLinked="0"/>
        <c:majorTickMark val="out"/>
        <c:minorTickMark val="none"/>
        <c:tickLblPos val="nextTo"/>
        <c:crossAx val="2118791784"/>
        <c:crosses val="autoZero"/>
      </c:valAx>
    </c:plotArea>
    <c:legend>
      <c:legendPos/>
      <c:layout/>
      <c:overlay val="0"/>
      <c:txPr>
        <a:bodyPr/>
        <a:lstStyle/>
        <a:p>
          <a:pPr>
            <a:defRPr sz="120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rgbClr val="4472C4"/>
            </a:solidFill>
          </c:spPr>
          <c:cat>
            <c:strRef>
              <c:f>Sheet1!$A$2:$A$10</c:f>
              <c:strCache>
                <c:ptCount val="9"/>
                <c:pt idx="0">
                  <c:v>Berau</c:v>
                </c:pt>
                <c:pt idx="1">
                  <c:v>Kutai Bara</c:v>
                </c:pt>
                <c:pt idx="2">
                  <c:v>Kutai Kartanegara</c:v>
                </c:pt>
                <c:pt idx="3">
                  <c:v>Kutai Timur</c:v>
                </c:pt>
                <c:pt idx="4">
                  <c:v>Paser</c:v>
                </c:pt>
                <c:pt idx="5">
                  <c:v>Penajam Paser Utara</c:v>
                </c:pt>
                <c:pt idx="6">
                  <c:v>Kota Balikpapan</c:v>
                </c:pt>
                <c:pt idx="7">
                  <c:v>Kota Bontang</c:v>
                </c:pt>
                <c:pt idx="8">
                  <c:v>Kota Samarinda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149</c:v>
                </c:pt>
                <c:pt idx="1">
                  <c:v>94</c:v>
                </c:pt>
                <c:pt idx="2">
                  <c:v>525</c:v>
                </c:pt>
                <c:pt idx="3">
                  <c:v>181</c:v>
                </c:pt>
                <c:pt idx="4">
                  <c:v>248</c:v>
                </c:pt>
                <c:pt idx="5">
                  <c:v>129</c:v>
                </c:pt>
                <c:pt idx="6">
                  <c:v>518</c:v>
                </c:pt>
                <c:pt idx="7">
                  <c:v>146</c:v>
                </c:pt>
                <c:pt idx="8">
                  <c:v>579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rgbClr val="ED7D31"/>
            </a:solidFill>
          </c:spPr>
          <c:cat>
            <c:strRef>
              <c:f>Sheet1!$A$2:$A$10</c:f>
              <c:strCache>
                <c:ptCount val="9"/>
                <c:pt idx="0">
                  <c:v>Berau</c:v>
                </c:pt>
                <c:pt idx="1">
                  <c:v>Kutai Bara</c:v>
                </c:pt>
                <c:pt idx="2">
                  <c:v>Kutai Kartanegara</c:v>
                </c:pt>
                <c:pt idx="3">
                  <c:v>Kutai Timur</c:v>
                </c:pt>
                <c:pt idx="4">
                  <c:v>Paser</c:v>
                </c:pt>
                <c:pt idx="5">
                  <c:v>Penajam Paser Utara</c:v>
                </c:pt>
                <c:pt idx="6">
                  <c:v>Kota Balikpapan</c:v>
                </c:pt>
                <c:pt idx="7">
                  <c:v>Kota Bontang</c:v>
                </c:pt>
                <c:pt idx="8">
                  <c:v>Kota Samarinda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181</c:v>
                </c:pt>
                <c:pt idx="1">
                  <c:v>96</c:v>
                </c:pt>
                <c:pt idx="2">
                  <c:v>598</c:v>
                </c:pt>
                <c:pt idx="3">
                  <c:v>209</c:v>
                </c:pt>
                <c:pt idx="4">
                  <c:v>267</c:v>
                </c:pt>
                <c:pt idx="5">
                  <c:v>150</c:v>
                </c:pt>
                <c:pt idx="6">
                  <c:v>564</c:v>
                </c:pt>
                <c:pt idx="7">
                  <c:v>156</c:v>
                </c:pt>
                <c:pt idx="8">
                  <c:v>625</c:v>
                </c:pt>
              </c:numCache>
            </c:numRef>
          </c:val>
        </c:ser>
        <c:dLbls>
          <c:txPr>
            <a:bodyPr/>
            <a:lstStyle/>
            <a:p>
              <a:pPr>
                <a:defRPr sz="1060"/>
              </a:pPr>
            </a:p>
          </c:txPr>
          <c:showLegendKey val="0"/>
          <c:showVal val="1"/>
          <c:showCatName val="0"/>
          <c:showSerName val="0"/>
          <c:showPercent val="1"/>
          <c:showBubbleSize val="0"/>
          <c:showLeaderLines val="1"/>
        </c:dLbls>
        <c:gapWidth val="274"/>
        <c:overlap val="-81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Gridlines/>
        <c:majorTickMark val="out"/>
        <c:minorTickMark val="none"/>
        <c:tickLblPos val="nextTo"/>
        <c:txPr>
          <a:bodyPr/>
          <a:lstStyle/>
          <a:p>
            <a:pPr>
              <a:defRPr sz="1060">
                <a:latin typeface="Comic Sans MS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l"/>
        <c:majorTickMark val="out"/>
        <c:minorTickMark val="none"/>
        <c:tickLblPos val="nextTo"/>
        <c:crossAx val="-2068027336"/>
        <c:crosses val="autoZero"/>
      </c:valAx>
    </c:plotArea>
    <c:legend>
      <c:legendPos val="t"/>
      <c:overlay val="0"/>
      <c:txPr>
        <a:bodyPr/>
        <a:lstStyle/>
        <a:p>
          <a:pPr>
            <a:defRPr sz="12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BERKEMBANG</c:v>
                </c:pt>
              </c:strCache>
            </c:strRef>
          </c:tx>
          <c:spPr>
            <a:ln>
              <a:solidFill>
                <a:srgbClr val="4472C4"/>
              </a:solidFill>
            </a:ln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MAJENE</c:v>
                </c:pt>
                <c:pt idx="1">
                  <c:v>MAMASA</c:v>
                </c:pt>
                <c:pt idx="2">
                  <c:v>MAMUJU</c:v>
                </c:pt>
                <c:pt idx="3">
                  <c:v>MAMUJU TENGAH</c:v>
                </c:pt>
                <c:pt idx="4">
                  <c:v>MAMUJU UTARA</c:v>
                </c:pt>
                <c:pt idx="5">
                  <c:v>POLEWALI MANDAR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40</c:v>
                </c:pt>
                <c:pt idx="1">
                  <c:v>18</c:v>
                </c:pt>
                <c:pt idx="2">
                  <c:v>48</c:v>
                </c:pt>
                <c:pt idx="3">
                  <c:v>32</c:v>
                </c:pt>
                <c:pt idx="4">
                  <c:v>32</c:v>
                </c:pt>
                <c:pt idx="5">
                  <c:v>94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MAJU</c:v>
                </c:pt>
              </c:strCache>
            </c:strRef>
          </c:tx>
          <c:spPr>
            <a:ln>
              <a:solidFill>
                <a:srgbClr val="ED7D31"/>
              </a:solidFill>
            </a:ln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MAJENE</c:v>
                </c:pt>
                <c:pt idx="1">
                  <c:v>MAMASA</c:v>
                </c:pt>
                <c:pt idx="2">
                  <c:v>MAMUJU</c:v>
                </c:pt>
                <c:pt idx="3">
                  <c:v>MAMUJU TENGAH</c:v>
                </c:pt>
                <c:pt idx="4">
                  <c:v>MAMUJU UTARA</c:v>
                </c:pt>
                <c:pt idx="5">
                  <c:v>POLEWALI MANDAR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</c:v>
                </c:pt>
                <c:pt idx="1">
                  <c:v>1</c:v>
                </c:pt>
                <c:pt idx="2">
                  <c:v>7</c:v>
                </c:pt>
                <c:pt idx="3">
                  <c:v>3</c:v>
                </c:pt>
                <c:pt idx="4">
                  <c:v>10</c:v>
                </c:pt>
                <c:pt idx="5">
                  <c:v>12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MANDIRI</c:v>
                </c:pt>
              </c:strCache>
            </c:strRef>
          </c:tx>
          <c:spPr>
            <a:ln>
              <a:solidFill>
                <a:srgbClr val="A5A5A5"/>
              </a:solidFill>
            </a:ln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MAJENE</c:v>
                </c:pt>
                <c:pt idx="1">
                  <c:v>MAMASA</c:v>
                </c:pt>
                <c:pt idx="2">
                  <c:v>MAMUJU</c:v>
                </c:pt>
                <c:pt idx="3">
                  <c:v>MAMUJU TENGAH</c:v>
                </c:pt>
                <c:pt idx="4">
                  <c:v>MAMUJU UTARA</c:v>
                </c:pt>
                <c:pt idx="5">
                  <c:v>POLEWALI MANDAR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3">
                  <c:v>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SANGAT TERTINGGAL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MAJENE</c:v>
                </c:pt>
                <c:pt idx="1">
                  <c:v>MAMASA</c:v>
                </c:pt>
                <c:pt idx="2">
                  <c:v>MAMUJU</c:v>
                </c:pt>
                <c:pt idx="3">
                  <c:v>MAMUJU TENGAH</c:v>
                </c:pt>
                <c:pt idx="4">
                  <c:v>MAMUJU UTARA</c:v>
                </c:pt>
                <c:pt idx="5">
                  <c:v>POLEWALI MANDAR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6</c:v>
                </c:pt>
                <c:pt idx="1">
                  <c:v>30</c:v>
                </c:pt>
                <c:pt idx="4">
                  <c:v>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TERTINGGAL</c:v>
                </c:pt>
              </c:strCache>
            </c:strRef>
          </c:tx>
          <c:spPr>
            <a:ln>
              <a:solidFill>
                <a:srgbClr val="5B9BD5"/>
              </a:solidFill>
            </a:ln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MAJENE</c:v>
                </c:pt>
                <c:pt idx="1">
                  <c:v>MAMASA</c:v>
                </c:pt>
                <c:pt idx="2">
                  <c:v>MAMUJU</c:v>
                </c:pt>
                <c:pt idx="3">
                  <c:v>MAMUJU TENGAH</c:v>
                </c:pt>
                <c:pt idx="4">
                  <c:v>MAMUJU UTARA</c:v>
                </c:pt>
                <c:pt idx="5">
                  <c:v>POLEWALI MANDAR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0">
                  <c:v>14</c:v>
                </c:pt>
                <c:pt idx="1">
                  <c:v>119</c:v>
                </c:pt>
                <c:pt idx="2">
                  <c:v>33</c:v>
                </c:pt>
                <c:pt idx="3">
                  <c:v>18</c:v>
                </c:pt>
                <c:pt idx="4">
                  <c:v>16</c:v>
                </c:pt>
                <c:pt idx="5">
                  <c:v>38</c:v>
                </c:pt>
              </c:numCache>
            </c:numRef>
          </c:val>
          <c:smooth val="0"/>
        </c:ser>
        <c:axId val="2073612648"/>
        <c:axId val="-2112772216"/>
      </c:radarChart>
      <c:catAx>
        <c:axId val="2073612648"/>
        <c:scaling>
          <c:orientation val="minMax"/>
        </c:scaling>
        <c:delete val="0"/>
        <c:axPos val="b"/>
        <c:majorGridlines/>
        <c:numFmt formatCode="m/d/yy" sourceLinked="1"/>
        <c:majorTickMark val="out"/>
        <c:minorTickMark val="none"/>
        <c:tickLblPos val="nextTo"/>
        <c:crossAx val="-2112772216"/>
        <c:crosses val="autoZero"/>
        <c:auto val="1"/>
        <c:lblAlgn val="ctr"/>
        <c:lblOffset val="100"/>
        <c:noMultiLvlLbl val="0"/>
      </c:catAx>
      <c:valAx>
        <c:axId val="-2112772216"/>
        <c:scaling>
          <c:orientation val="minMax"/>
          <c:max val="150.0"/>
          <c:min val="0.0"/>
        </c:scaling>
        <c:delete/>
        <c:axPos val="l"/>
        <c:majorGridlines/>
        <c:numFmt formatCode="General" sourceLinked="1"/>
        <c:majorTickMark val="cross"/>
        <c:minorTickMark val="none"/>
        <c:tickLblPos val="nextTo"/>
        <c:crossAx val="2073612648"/>
        <c:crosses val="autoZero"/>
        <c:crossBetween val="between"/>
      </c:valAx>
    </c:plotArea>
    <c:legend>
      <c:legendPos val="t"/>
      <c:overlay val="0"/>
      <c:txPr>
        <a:bodyPr/>
        <a:lstStyle/>
        <a:p>
          <a:pPr>
            <a:defRPr sz="120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Kota Surabaya</c:v>
                </c:pt>
              </c:strCache>
            </c:strRef>
          </c:tx>
          <c:spPr>
            <a:solidFill>
              <a:srgbClr val="B4D92A"/>
            </a:solidFill>
          </c:spPr>
          <c:cat>
            <c:strRef>
              <c:f>Sheet1!$A$2:$A$5</c:f>
              <c:strCach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0.358</c:v>
                </c:pt>
                <c:pt idx="1">
                  <c:v>0.406</c:v>
                </c:pt>
                <c:pt idx="2">
                  <c:v>0.344</c:v>
                </c:pt>
                <c:pt idx="3">
                  <c:v>0.351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Siduarjo</c:v>
                </c:pt>
              </c:strCache>
            </c:strRef>
          </c:tx>
          <c:spPr>
            <a:solidFill>
              <a:srgbClr val="1DB7D9"/>
            </a:solidFill>
          </c:spPr>
          <c:cat>
            <c:strRef>
              <c:f>Sheet1!$A$2:$A$5</c:f>
              <c:strCach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0.346</c:v>
                </c:pt>
                <c:pt idx="1">
                  <c:v>0.311</c:v>
                </c:pt>
                <c:pt idx="2">
                  <c:v>0.34</c:v>
                </c:pt>
                <c:pt idx="3">
                  <c:v>0.347</c:v>
                </c:pt>
              </c:numCache>
            </c:numRef>
          </c:val>
        </c:ser>
        <c:dLbls>
          <c:txPr>
            <a:bodyPr/>
            <a:lstStyle/>
            <a:p>
              <a:pPr>
                <a:defRPr sz="1200"/>
              </a:pPr>
            </a:p>
          </c:txPr>
          <c:showLegendKey val="0"/>
          <c:showVal val="1"/>
          <c:showCatName val="0"/>
          <c:showSerName val="0"/>
          <c:showPercent val="1"/>
          <c:showBubbleSize val="0"/>
          <c:showLeaderLines val="1"/>
        </c:dLbls>
        <c:gapWidth val="100"/>
        <c:overlap val="-24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l"/>
        <c:majorTickMark val="out"/>
        <c:minorTickMark val="none"/>
        <c:tickLblPos val="nextTo"/>
        <c:crossAx val="-2068027336"/>
        <c:crosses val="autoZero"/>
      </c:valAx>
    </c:plotArea>
    <c:legend>
      <c:legendPos val="b"/>
      <c:overlay val="0"/>
      <c:txPr>
        <a:bodyPr/>
        <a:lstStyle/>
        <a:p>
          <a:pPr>
            <a:defRPr sz="12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Relationship Id="rId3" Type="http://schemas.openxmlformats.org/officeDocument/2006/relationships/chart" Target="../charts/chart3.xml"/><Relationship Id="rId4" Type="http://schemas.openxmlformats.org/officeDocument/2006/relationships/chart" Target="../charts/chart4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8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9.xml"/><Relationship Id="rId3" Type="http://schemas.openxmlformats.org/officeDocument/2006/relationships/chart" Target="../charts/chart10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1.xml"/><Relationship Id="rId3" Type="http://schemas.openxmlformats.org/officeDocument/2006/relationships/chart" Target="../charts/chart1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02336" y="1901952"/>
          <a:ext cx="8677656" cy="266090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-82296" y="1764792"/>
          <a:ext cx="3127248" cy="3127248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2990088" y="1764792"/>
          <a:ext cx="3127248" cy="3127248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6025896" y="1764792"/>
          <a:ext cx="3127248" cy="3127248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0" y="1901952"/>
          <a:ext cx="9144000" cy="447141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0" y="2414016"/>
          <a:ext cx="9144000" cy="43068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0" y="2414016"/>
          <a:ext cx="9144000" cy="43068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0" y="2414016"/>
          <a:ext cx="9144000" cy="43068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0" y="2359152"/>
          <a:ext cx="4407408" cy="451713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4306824" y="2468880"/>
          <a:ext cx="4837176" cy="4407408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0" y="2953512"/>
          <a:ext cx="4123944" cy="3904487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3977639" y="2121408"/>
          <a:ext cx="5166360" cy="4654296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