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Helvetica Neue"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382f3037d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382f3037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a382f3037d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a382f3037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a382f3037d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a382f3037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a382f3037d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a382f3037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a382f3037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a382f3037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a382f3037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a382f3037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a382f3037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a382f3037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a382f3037d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a382f3037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382f3037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382f3037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a382f3037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a382f3037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382f3037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382f3037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a382f3037d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a382f3037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rive.google.com/file/d/1_ivGz3DEDST9O42Z13E9_soV6tRxvbxg/view"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drive.google.com/file/d/17yt32dt2RB606kk4rjM8iTbFdbLbH41b/view"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drive.google.com/file/d/1oP0IlhkjLf32WbII0aluDs0moezzWNcp/vie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m8vLGwjMMhCRhkMWqYk3p80d5TfMm7Lq/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drive.google.com/file/d/1Wry36F4KWLV_PZvgKGmRuMT7bPg9nfPD/view"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166914"/>
            <a:ext cx="9144000" cy="203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dirty="0">
                <a:solidFill>
                  <a:schemeClr val="dk1"/>
                </a:solidFill>
                <a:latin typeface="Helvetica Neue"/>
                <a:ea typeface="Helvetica Neue"/>
                <a:cs typeface="Helvetica Neue"/>
                <a:sym typeface="Helvetica Neue"/>
              </a:rPr>
              <a:t>Overview of TJA3 </a:t>
            </a:r>
            <a:br>
              <a:rPr lang="en" sz="4400" dirty="0">
                <a:solidFill>
                  <a:schemeClr val="dk1"/>
                </a:solidFill>
                <a:latin typeface="Helvetica Neue"/>
                <a:ea typeface="Helvetica Neue"/>
                <a:cs typeface="Helvetica Neue"/>
                <a:sym typeface="Helvetica Neue"/>
              </a:rPr>
            </a:br>
            <a:r>
              <a:rPr lang="en" sz="2400" dirty="0">
                <a:solidFill>
                  <a:schemeClr val="dk1"/>
                </a:solidFill>
                <a:latin typeface="Helvetica Neue"/>
                <a:ea typeface="Helvetica Neue"/>
                <a:cs typeface="Helvetica Neue"/>
                <a:sym typeface="Helvetica Neue"/>
              </a:rPr>
              <a:t>Software Engineering - CSE 435 </a:t>
            </a:r>
            <a:br>
              <a:rPr lang="en" sz="2400" dirty="0">
                <a:solidFill>
                  <a:schemeClr val="dk1"/>
                </a:solidFill>
                <a:latin typeface="Helvetica Neue"/>
                <a:ea typeface="Helvetica Neue"/>
                <a:cs typeface="Helvetica Neue"/>
                <a:sym typeface="Helvetica Neue"/>
              </a:rPr>
            </a:br>
            <a:r>
              <a:rPr lang="en" sz="2400" dirty="0">
                <a:solidFill>
                  <a:schemeClr val="dk1"/>
                </a:solidFill>
                <a:latin typeface="Helvetica Neue"/>
                <a:ea typeface="Helvetica Neue"/>
                <a:cs typeface="Helvetica Neue"/>
                <a:sym typeface="Helvetica Neue"/>
              </a:rPr>
              <a:t>Michigan State University </a:t>
            </a:r>
            <a:br>
              <a:rPr lang="en" sz="2400" dirty="0">
                <a:solidFill>
                  <a:schemeClr val="dk1"/>
                </a:solidFill>
                <a:latin typeface="Helvetica Neue"/>
                <a:ea typeface="Helvetica Neue"/>
                <a:cs typeface="Helvetica Neue"/>
                <a:sym typeface="Helvetica Neue"/>
              </a:rPr>
            </a:br>
            <a:r>
              <a:rPr lang="en" sz="2400" dirty="0">
                <a:solidFill>
                  <a:schemeClr val="dk1"/>
                </a:solidFill>
                <a:latin typeface="Helvetica Neue"/>
                <a:ea typeface="Helvetica Neue"/>
                <a:cs typeface="Helvetica Neue"/>
                <a:sym typeface="Helvetica Neue"/>
              </a:rPr>
              <a:t>Fall 2022 </a:t>
            </a:r>
            <a:endParaRPr sz="4400" dirty="0">
              <a:solidFill>
                <a:schemeClr val="dk1"/>
              </a:solidFill>
              <a:latin typeface="Helvetica Neue"/>
              <a:ea typeface="Helvetica Neue"/>
              <a:cs typeface="Helvetica Neue"/>
              <a:sym typeface="Helvetica Neue"/>
            </a:endParaRPr>
          </a:p>
        </p:txBody>
      </p:sp>
      <p:sp>
        <p:nvSpPr>
          <p:cNvPr id="55" name="Google Shape;55;p13"/>
          <p:cNvSpPr txBox="1"/>
          <p:nvPr/>
        </p:nvSpPr>
        <p:spPr>
          <a:xfrm>
            <a:off x="76200" y="1502229"/>
            <a:ext cx="8991600" cy="374714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dirty="0">
                <a:solidFill>
                  <a:schemeClr val="dk1"/>
                </a:solidFill>
                <a:latin typeface="Helvetica Neue"/>
                <a:ea typeface="Helvetica Neue"/>
                <a:cs typeface="Helvetica Neue"/>
                <a:sym typeface="Helvetica Neue"/>
              </a:rPr>
              <a:t>Team Members: </a:t>
            </a:r>
            <a:endParaRPr sz="3600" dirty="0">
              <a:solidFill>
                <a:schemeClr val="dk1"/>
              </a:solidFill>
              <a:latin typeface="Helvetica Neue"/>
              <a:ea typeface="Helvetica Neue"/>
              <a:cs typeface="Helvetica Neue"/>
              <a:sym typeface="Helvetica Neue"/>
            </a:endParaRPr>
          </a:p>
          <a:p>
            <a:pPr marL="457200" lvl="1" indent="0" algn="l" rtl="0">
              <a:spcBef>
                <a:spcPts val="320"/>
              </a:spcBef>
              <a:spcAft>
                <a:spcPts val="0"/>
              </a:spcAft>
              <a:buNone/>
            </a:pPr>
            <a:r>
              <a:rPr lang="en" sz="1600" dirty="0">
                <a:solidFill>
                  <a:schemeClr val="dk1"/>
                </a:solidFill>
                <a:latin typeface="Helvetica Neue"/>
                <a:ea typeface="Helvetica Neue"/>
                <a:cs typeface="Helvetica Neue"/>
                <a:sym typeface="Helvetica Neue"/>
              </a:rPr>
              <a:t>Project Manager: Abhinay Devapatla </a:t>
            </a:r>
            <a:endParaRPr sz="2800" dirty="0">
              <a:solidFill>
                <a:schemeClr val="dk1"/>
              </a:solidFill>
              <a:latin typeface="Helvetica Neue"/>
              <a:ea typeface="Helvetica Neue"/>
              <a:cs typeface="Helvetica Neue"/>
              <a:sym typeface="Helvetica Neue"/>
            </a:endParaRPr>
          </a:p>
          <a:p>
            <a:pPr marL="457200" lvl="1" indent="0" algn="l" rtl="0">
              <a:spcBef>
                <a:spcPts val="320"/>
              </a:spcBef>
              <a:spcAft>
                <a:spcPts val="0"/>
              </a:spcAft>
              <a:buNone/>
            </a:pPr>
            <a:r>
              <a:rPr lang="en" sz="1600" dirty="0">
                <a:solidFill>
                  <a:schemeClr val="dk1"/>
                </a:solidFill>
                <a:latin typeface="Helvetica Neue"/>
                <a:ea typeface="Helvetica Neue"/>
                <a:cs typeface="Helvetica Neue"/>
                <a:sym typeface="Helvetica Neue"/>
              </a:rPr>
              <a:t>Project Facilitator: Gram Boyle </a:t>
            </a:r>
            <a:endParaRPr sz="2800" dirty="0">
              <a:solidFill>
                <a:schemeClr val="dk1"/>
              </a:solidFill>
              <a:latin typeface="Helvetica Neue"/>
              <a:ea typeface="Helvetica Neue"/>
              <a:cs typeface="Helvetica Neue"/>
              <a:sym typeface="Helvetica Neue"/>
            </a:endParaRPr>
          </a:p>
          <a:p>
            <a:pPr marL="457200" lvl="1" indent="0" algn="l" rtl="0">
              <a:spcBef>
                <a:spcPts val="320"/>
              </a:spcBef>
              <a:spcAft>
                <a:spcPts val="0"/>
              </a:spcAft>
              <a:buNone/>
            </a:pPr>
            <a:r>
              <a:rPr lang="en" sz="1600" dirty="0">
                <a:solidFill>
                  <a:schemeClr val="dk1"/>
                </a:solidFill>
                <a:latin typeface="Helvetica Neue"/>
                <a:ea typeface="Helvetica Neue"/>
                <a:cs typeface="Helvetica Neue"/>
                <a:sym typeface="Helvetica Neue"/>
              </a:rPr>
              <a:t>Customer Liaison: Matthew Crandall </a:t>
            </a:r>
          </a:p>
          <a:p>
            <a:pPr marL="457200" lvl="1" indent="0" algn="l" rtl="0">
              <a:spcBef>
                <a:spcPts val="320"/>
              </a:spcBef>
              <a:spcAft>
                <a:spcPts val="0"/>
              </a:spcAft>
              <a:buNone/>
            </a:pPr>
            <a:r>
              <a:rPr lang="en-US" sz="1600" dirty="0">
                <a:solidFill>
                  <a:schemeClr val="dk1"/>
                </a:solidFill>
                <a:latin typeface="Helvetica Neue"/>
                <a:ea typeface="Helvetica Neue"/>
                <a:cs typeface="Helvetica Neue"/>
                <a:sym typeface="Helvetica Neue"/>
              </a:rPr>
              <a:t>Artifacts Manager: Eric Gabbard</a:t>
            </a:r>
            <a:endParaRPr sz="1600" dirty="0">
              <a:solidFill>
                <a:schemeClr val="dk1"/>
              </a:solidFill>
              <a:latin typeface="Helvetica Neue"/>
              <a:ea typeface="Helvetica Neue"/>
              <a:cs typeface="Helvetica Neue"/>
              <a:sym typeface="Helvetica Neue"/>
            </a:endParaRPr>
          </a:p>
          <a:p>
            <a:pPr marL="457200" lvl="1" indent="0" algn="l" rtl="0">
              <a:spcBef>
                <a:spcPts val="320"/>
              </a:spcBef>
              <a:spcAft>
                <a:spcPts val="0"/>
              </a:spcAft>
              <a:buNone/>
            </a:pPr>
            <a:r>
              <a:rPr lang="en" sz="1600" dirty="0">
                <a:solidFill>
                  <a:schemeClr val="dk1"/>
                </a:solidFill>
                <a:latin typeface="Helvetica Neue"/>
                <a:ea typeface="Helvetica Neue"/>
                <a:cs typeface="Helvetica Neue"/>
                <a:sym typeface="Helvetica Neue"/>
              </a:rPr>
              <a:t>Security Manager: Muxing Dai </a:t>
            </a:r>
            <a:endParaRPr sz="2800" dirty="0">
              <a:solidFill>
                <a:schemeClr val="dk1"/>
              </a:solidFill>
              <a:latin typeface="Helvetica Neue"/>
              <a:ea typeface="Helvetica Neue"/>
              <a:cs typeface="Helvetica Neue"/>
              <a:sym typeface="Helvetica Neue"/>
            </a:endParaRPr>
          </a:p>
          <a:p>
            <a:pPr marL="0" lvl="0" indent="0" algn="l" rtl="0">
              <a:spcBef>
                <a:spcPts val="560"/>
              </a:spcBef>
              <a:spcAft>
                <a:spcPts val="0"/>
              </a:spcAft>
              <a:buNone/>
            </a:pPr>
            <a:r>
              <a:rPr lang="en" sz="3200" dirty="0">
                <a:solidFill>
                  <a:schemeClr val="dk1"/>
                </a:solidFill>
                <a:latin typeface="Helvetica Neue"/>
                <a:ea typeface="Helvetica Neue"/>
                <a:cs typeface="Helvetica Neue"/>
                <a:sym typeface="Helvetica Neue"/>
              </a:rPr>
              <a:t>Customer:</a:t>
            </a:r>
            <a:r>
              <a:rPr lang="en" sz="2800" dirty="0">
                <a:solidFill>
                  <a:schemeClr val="dk1"/>
                </a:solidFill>
                <a:latin typeface="Helvetica Neue"/>
                <a:ea typeface="Helvetica Neue"/>
                <a:cs typeface="Helvetica Neue"/>
                <a:sym typeface="Helvetica Neue"/>
              </a:rPr>
              <a:t> Mr. William Milam </a:t>
            </a:r>
            <a:endParaRPr sz="3200" dirty="0">
              <a:solidFill>
                <a:schemeClr val="dk1"/>
              </a:solidFill>
              <a:latin typeface="Helvetica Neue"/>
              <a:ea typeface="Helvetica Neue"/>
              <a:cs typeface="Helvetica Neue"/>
              <a:sym typeface="Helvetica Neue"/>
            </a:endParaRPr>
          </a:p>
          <a:p>
            <a:pPr marL="0" lvl="0" indent="0" algn="l" rtl="0">
              <a:spcBef>
                <a:spcPts val="560"/>
              </a:spcBef>
              <a:spcAft>
                <a:spcPts val="0"/>
              </a:spcAft>
              <a:buNone/>
            </a:pPr>
            <a:r>
              <a:rPr lang="en" sz="3200" dirty="0">
                <a:solidFill>
                  <a:schemeClr val="dk1"/>
                </a:solidFill>
                <a:latin typeface="Helvetica Neue"/>
                <a:ea typeface="Helvetica Neue"/>
                <a:cs typeface="Helvetica Neue"/>
                <a:sym typeface="Helvetica Neue"/>
              </a:rPr>
              <a:t>Instructor: Dr. Betty H.C. Cheng* </a:t>
            </a:r>
            <a:endParaRPr sz="3200" dirty="0">
              <a:solidFill>
                <a:schemeClr val="dk1"/>
              </a:solidFill>
              <a:latin typeface="Helvetica Neue"/>
              <a:ea typeface="Helvetica Neue"/>
              <a:cs typeface="Helvetica Neue"/>
              <a:sym typeface="Helvetica Neue"/>
            </a:endParaRPr>
          </a:p>
          <a:p>
            <a:pPr marL="0" lvl="0" indent="0" algn="l" rtl="0">
              <a:spcBef>
                <a:spcPts val="560"/>
              </a:spcBef>
              <a:spcAft>
                <a:spcPts val="0"/>
              </a:spcAft>
              <a:buNone/>
            </a:pPr>
            <a:r>
              <a:rPr lang="en" sz="1600" dirty="0">
                <a:solidFill>
                  <a:schemeClr val="dk1"/>
                </a:solidFill>
                <a:latin typeface="Helvetica Neue"/>
                <a:ea typeface="Helvetica Neue"/>
                <a:cs typeface="Helvetica Neue"/>
                <a:sym typeface="Helvetica Neue"/>
              </a:rPr>
              <a:t>*Please direct all inquiries to the instructor </a:t>
            </a:r>
            <a:r>
              <a:rPr lang="en" sz="2800" dirty="0">
                <a:solidFill>
                  <a:schemeClr val="dk1"/>
                </a:solidFill>
                <a:latin typeface="Helvetica Neue"/>
                <a:ea typeface="Helvetica Neue"/>
                <a:cs typeface="Helvetica Neue"/>
                <a:sym typeface="Helvetica Neue"/>
              </a:rPr>
              <a:t>	</a:t>
            </a:r>
            <a:endParaRPr dirty="0">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Project Demonstration (4/6) </a:t>
            </a:r>
            <a:endParaRPr sz="4800">
              <a:solidFill>
                <a:schemeClr val="dk1"/>
              </a:solidFill>
              <a:latin typeface="Helvetica Neue"/>
              <a:ea typeface="Helvetica Neue"/>
              <a:cs typeface="Helvetica Neue"/>
              <a:sym typeface="Helvetica Neue"/>
            </a:endParaRPr>
          </a:p>
        </p:txBody>
      </p:sp>
      <p:sp>
        <p:nvSpPr>
          <p:cNvPr id="114" name="Google Shape;114;p22"/>
          <p:cNvSpPr txBox="1"/>
          <p:nvPr/>
        </p:nvSpPr>
        <p:spPr>
          <a:xfrm>
            <a:off x="152400" y="784250"/>
            <a:ext cx="8991600" cy="9234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Scenario #4: Switching Lanes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pic>
        <p:nvPicPr>
          <p:cNvPr id="115" name="Google Shape;115;p22" title="12-02-2022 18-14-38.mp4">
            <a:hlinkClick r:id="rId3"/>
          </p:cNvPr>
          <p:cNvPicPr preferRelativeResize="0"/>
          <p:nvPr/>
        </p:nvPicPr>
        <p:blipFill>
          <a:blip r:embed="rId4">
            <a:alphaModFix/>
          </a:blip>
          <a:stretch>
            <a:fillRect/>
          </a:stretch>
        </p:blipFill>
        <p:spPr>
          <a:xfrm>
            <a:off x="2386584" y="1419017"/>
            <a:ext cx="4370832" cy="3282696"/>
          </a:xfrm>
          <a:prstGeom prst="rect">
            <a:avLst/>
          </a:prstGeom>
          <a:noFill/>
          <a:ln>
            <a:noFill/>
          </a:ln>
        </p:spPr>
      </p:pic>
      <p:sp>
        <p:nvSpPr>
          <p:cNvPr id="116" name="Google Shape;116;p22"/>
          <p:cNvSpPr txBox="1"/>
          <p:nvPr/>
        </p:nvSpPr>
        <p:spPr>
          <a:xfrm>
            <a:off x="3479550" y="4701725"/>
            <a:ext cx="218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Video 3</a:t>
            </a:r>
            <a:r>
              <a:rPr lang="en" sz="1600"/>
              <a:t>: Scenario #4</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Project Demonstration (5/6) </a:t>
            </a:r>
            <a:endParaRPr sz="4800">
              <a:solidFill>
                <a:schemeClr val="dk1"/>
              </a:solidFill>
              <a:latin typeface="Helvetica Neue"/>
              <a:ea typeface="Helvetica Neue"/>
              <a:cs typeface="Helvetica Neue"/>
              <a:sym typeface="Helvetica Neue"/>
            </a:endParaRPr>
          </a:p>
        </p:txBody>
      </p:sp>
      <p:sp>
        <p:nvSpPr>
          <p:cNvPr id="122" name="Google Shape;122;p23"/>
          <p:cNvSpPr txBox="1"/>
          <p:nvPr/>
        </p:nvSpPr>
        <p:spPr>
          <a:xfrm>
            <a:off x="152400" y="768575"/>
            <a:ext cx="8991600" cy="9234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Scenario #5: Front-Looking Radar Issue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pic>
        <p:nvPicPr>
          <p:cNvPr id="123" name="Google Shape;123;p23" title="12-02-2022 18-15-07.mp4">
            <a:hlinkClick r:id="rId3"/>
          </p:cNvPr>
          <p:cNvPicPr preferRelativeResize="0"/>
          <p:nvPr/>
        </p:nvPicPr>
        <p:blipFill>
          <a:blip r:embed="rId4">
            <a:alphaModFix/>
          </a:blip>
          <a:stretch>
            <a:fillRect/>
          </a:stretch>
        </p:blipFill>
        <p:spPr>
          <a:xfrm>
            <a:off x="2386584" y="1396817"/>
            <a:ext cx="4370832" cy="3282696"/>
          </a:xfrm>
          <a:prstGeom prst="rect">
            <a:avLst/>
          </a:prstGeom>
          <a:noFill/>
          <a:ln>
            <a:noFill/>
          </a:ln>
        </p:spPr>
      </p:pic>
      <p:sp>
        <p:nvSpPr>
          <p:cNvPr id="124" name="Google Shape;124;p23"/>
          <p:cNvSpPr txBox="1"/>
          <p:nvPr/>
        </p:nvSpPr>
        <p:spPr>
          <a:xfrm>
            <a:off x="3479550" y="4679525"/>
            <a:ext cx="218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Video 4</a:t>
            </a:r>
            <a:r>
              <a:rPr lang="en" sz="1600"/>
              <a:t>: Scenario #5</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Project Demonstration (6/6) </a:t>
            </a:r>
            <a:endParaRPr sz="4800">
              <a:solidFill>
                <a:schemeClr val="dk1"/>
              </a:solidFill>
              <a:latin typeface="Helvetica Neue"/>
              <a:ea typeface="Helvetica Neue"/>
              <a:cs typeface="Helvetica Neue"/>
              <a:sym typeface="Helvetica Neue"/>
            </a:endParaRPr>
          </a:p>
        </p:txBody>
      </p:sp>
      <p:sp>
        <p:nvSpPr>
          <p:cNvPr id="130" name="Google Shape;130;p24"/>
          <p:cNvSpPr txBox="1"/>
          <p:nvPr/>
        </p:nvSpPr>
        <p:spPr>
          <a:xfrm>
            <a:off x="152400" y="849975"/>
            <a:ext cx="8991600" cy="9234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Scenario #5: Deactivating The TJA System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pic>
        <p:nvPicPr>
          <p:cNvPr id="131" name="Google Shape;131;p24" title="12-02-2022 18-15-39.mp4">
            <a:hlinkClick r:id="rId3"/>
          </p:cNvPr>
          <p:cNvPicPr preferRelativeResize="0"/>
          <p:nvPr/>
        </p:nvPicPr>
        <p:blipFill>
          <a:blip r:embed="rId4">
            <a:alphaModFix/>
          </a:blip>
          <a:stretch>
            <a:fillRect/>
          </a:stretch>
        </p:blipFill>
        <p:spPr>
          <a:xfrm>
            <a:off x="2386584" y="1456017"/>
            <a:ext cx="4370832" cy="3282696"/>
          </a:xfrm>
          <a:prstGeom prst="rect">
            <a:avLst/>
          </a:prstGeom>
          <a:noFill/>
          <a:ln>
            <a:noFill/>
          </a:ln>
        </p:spPr>
      </p:pic>
      <p:sp>
        <p:nvSpPr>
          <p:cNvPr id="132" name="Google Shape;132;p24"/>
          <p:cNvSpPr txBox="1"/>
          <p:nvPr/>
        </p:nvSpPr>
        <p:spPr>
          <a:xfrm>
            <a:off x="3479550" y="4717275"/>
            <a:ext cx="218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Video 5</a:t>
            </a:r>
            <a:r>
              <a:rPr lang="en" sz="1600"/>
              <a:t>: Scenario #6</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Acknowledgements </a:t>
            </a:r>
            <a:endParaRPr sz="4800">
              <a:solidFill>
                <a:schemeClr val="dk1"/>
              </a:solidFill>
              <a:latin typeface="Helvetica Neue"/>
              <a:ea typeface="Helvetica Neue"/>
              <a:cs typeface="Helvetica Neue"/>
              <a:sym typeface="Helvetica Neue"/>
            </a:endParaRPr>
          </a:p>
        </p:txBody>
      </p:sp>
      <p:sp>
        <p:nvSpPr>
          <p:cNvPr id="138" name="Google Shape;138;p25"/>
          <p:cNvSpPr txBox="1"/>
          <p:nvPr/>
        </p:nvSpPr>
        <p:spPr>
          <a:xfrm>
            <a:off x="152400" y="990600"/>
            <a:ext cx="8991600" cy="19086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We gratefully acknowledge and appreciate the participation of our customer, Mr. William Milam from W. Milam Consulting LLC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Project Overview </a:t>
            </a:r>
            <a:endParaRPr sz="4800">
              <a:solidFill>
                <a:schemeClr val="dk1"/>
              </a:solidFill>
              <a:latin typeface="Helvetica Neue"/>
              <a:ea typeface="Helvetica Neue"/>
              <a:cs typeface="Helvetica Neue"/>
              <a:sym typeface="Helvetica Neue"/>
            </a:endParaRPr>
          </a:p>
        </p:txBody>
      </p:sp>
      <p:sp>
        <p:nvSpPr>
          <p:cNvPr id="61" name="Google Shape;61;p14"/>
          <p:cNvSpPr txBox="1"/>
          <p:nvPr/>
        </p:nvSpPr>
        <p:spPr>
          <a:xfrm>
            <a:off x="152400" y="990600"/>
            <a:ext cx="8991600" cy="33864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System Functionality </a:t>
            </a:r>
            <a:endParaRPr sz="32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Activates once the vehicle’s GPS determines that it is on a limited access highway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Using the vehicle’s forward-looking radar system, maintains a set distance from the target vehicle and controls the closing rate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Using the vehicle’s forward-looking camera system, enables lane following </a:t>
            </a:r>
            <a:endParaRPr sz="1600">
              <a:solidFill>
                <a:schemeClr val="dk1"/>
              </a:solidFill>
              <a:latin typeface="Helvetica Neue"/>
              <a:ea typeface="Helvetica Neue"/>
              <a:cs typeface="Helvetica Neue"/>
              <a:sym typeface="Helvetica Neue"/>
            </a:endParaRPr>
          </a:p>
          <a:p>
            <a:pPr marL="342900" lvl="0" indent="-4318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Motivation For The System </a:t>
            </a:r>
            <a:endParaRPr sz="32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Helps the driver navigate traffic on limited access highways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Reduces driver error due to fatigue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driver no longer has to switch between accelerating and braking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driver no longer has to make adjustments to stay within their lane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Overview of Features </a:t>
            </a:r>
            <a:endParaRPr sz="4800">
              <a:solidFill>
                <a:schemeClr val="dk1"/>
              </a:solidFill>
              <a:latin typeface="Helvetica Neue"/>
              <a:ea typeface="Helvetica Neue"/>
              <a:cs typeface="Helvetica Neue"/>
              <a:sym typeface="Helvetica Neue"/>
            </a:endParaRPr>
          </a:p>
        </p:txBody>
      </p:sp>
      <p:sp>
        <p:nvSpPr>
          <p:cNvPr id="67" name="Google Shape;67;p15"/>
          <p:cNvSpPr txBox="1"/>
          <p:nvPr/>
        </p:nvSpPr>
        <p:spPr>
          <a:xfrm>
            <a:off x="152400" y="990600"/>
            <a:ext cx="8991600" cy="36327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System Features </a:t>
            </a:r>
            <a:endParaRPr sz="32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Activates once the vehicle’s GPS determines that it is on a limited access highway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Using the vehicle’s forward-mounted radar system, identifies the target vehicle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driver chooses from one of three set distances to maintain from the target vehicle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Maintains the set distance from the target vehicle and controls the closing rate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Using the vehicle’s forward-looking camera system, enables lane following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Disengages after…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driver presses the “cancel” button or engages the vehicle’s accelerator/brakes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vehicle’s forward-mounted radar system no longer identifies traffic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vehicle’s GPS determines that it is no longer on a limited access highway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vehicle’s forward-mounted radar system fails or becomes compromised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TJA system identifies a slip condition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Domain Research (1/2) </a:t>
            </a:r>
            <a:endParaRPr sz="4800">
              <a:solidFill>
                <a:schemeClr val="dk1"/>
              </a:solidFill>
              <a:latin typeface="Helvetica Neue"/>
              <a:ea typeface="Helvetica Neue"/>
              <a:cs typeface="Helvetica Neue"/>
              <a:sym typeface="Helvetica Neue"/>
            </a:endParaRPr>
          </a:p>
        </p:txBody>
      </p:sp>
      <p:sp>
        <p:nvSpPr>
          <p:cNvPr id="73" name="Google Shape;73;p16"/>
          <p:cNvSpPr txBox="1"/>
          <p:nvPr/>
        </p:nvSpPr>
        <p:spPr>
          <a:xfrm>
            <a:off x="152400" y="990600"/>
            <a:ext cx="8991600" cy="28938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Investigated Area </a:t>
            </a:r>
            <a:endParaRPr sz="32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Capabilities and Limitations of the Adaptive Cruise Control (ACC) System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Methods to determine how vehicle knows location and current traffic </a:t>
            </a:r>
            <a:endParaRPr sz="1600">
              <a:solidFill>
                <a:schemeClr val="dk1"/>
              </a:solidFill>
              <a:latin typeface="Helvetica Neue"/>
              <a:ea typeface="Helvetica Neue"/>
              <a:cs typeface="Helvetica Neue"/>
              <a:sym typeface="Helvetica Neue"/>
            </a:endParaRPr>
          </a:p>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Needed To Apply Domain Knowledge On</a:t>
            </a:r>
            <a:endParaRPr sz="32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Setting up a Global Positioning System that communicates with the Global Navigation System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Developing secure internal databases</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Building upon the ACC system to develop the TJA system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Domain Research (2/2) </a:t>
            </a:r>
            <a:endParaRPr sz="4800">
              <a:solidFill>
                <a:schemeClr val="dk1"/>
              </a:solidFill>
              <a:latin typeface="Helvetica Neue"/>
              <a:ea typeface="Helvetica Neue"/>
              <a:cs typeface="Helvetica Neue"/>
              <a:sym typeface="Helvetica Neue"/>
            </a:endParaRPr>
          </a:p>
        </p:txBody>
      </p:sp>
      <p:sp>
        <p:nvSpPr>
          <p:cNvPr id="79" name="Google Shape;79;p17"/>
          <p:cNvSpPr txBox="1"/>
          <p:nvPr/>
        </p:nvSpPr>
        <p:spPr>
          <a:xfrm>
            <a:off x="152400" y="990600"/>
            <a:ext cx="8991600" cy="33864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Project Constraints </a:t>
            </a:r>
            <a:endParaRPr sz="32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TJA system is limited to forward movement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TJA system relies on a functional forward-looking radar and camera system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Without the forward-looking radar system, the target vehicle cannot be detected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Without the forward-looking camera system, lane following no longer works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TJA system relies on a functional actuator system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Without the actuator system, the TJA system can no longer brake and perform lane following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If the driver engages the vehicle’s accelerator, the TJA system must disengage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If a slip condition is detected, the TJA system must disengage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Lane changing falls outside the scope of the TJA system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Model-Based View </a:t>
            </a:r>
            <a:endParaRPr sz="4800">
              <a:solidFill>
                <a:schemeClr val="dk1"/>
              </a:solidFill>
              <a:latin typeface="Helvetica Neue"/>
              <a:ea typeface="Helvetica Neue"/>
              <a:cs typeface="Helvetica Neue"/>
              <a:sym typeface="Helvetica Neue"/>
            </a:endParaRPr>
          </a:p>
        </p:txBody>
      </p:sp>
      <p:pic>
        <p:nvPicPr>
          <p:cNvPr id="85" name="Google Shape;85;p18"/>
          <p:cNvPicPr preferRelativeResize="0"/>
          <p:nvPr/>
        </p:nvPicPr>
        <p:blipFill>
          <a:blip r:embed="rId3">
            <a:alphaModFix/>
          </a:blip>
          <a:stretch>
            <a:fillRect/>
          </a:stretch>
        </p:blipFill>
        <p:spPr>
          <a:xfrm>
            <a:off x="152400" y="853775"/>
            <a:ext cx="8839200" cy="3881997"/>
          </a:xfrm>
          <a:prstGeom prst="rect">
            <a:avLst/>
          </a:prstGeom>
          <a:noFill/>
          <a:ln>
            <a:noFill/>
          </a:ln>
        </p:spPr>
      </p:pic>
      <p:sp>
        <p:nvSpPr>
          <p:cNvPr id="86" name="Google Shape;86;p18"/>
          <p:cNvSpPr txBox="1"/>
          <p:nvPr/>
        </p:nvSpPr>
        <p:spPr>
          <a:xfrm>
            <a:off x="3225150" y="4618050"/>
            <a:ext cx="2693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Figure 1</a:t>
            </a:r>
            <a:r>
              <a:rPr lang="en" sz="1600"/>
              <a:t>: Domain Model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Project Demonstration (1/6) </a:t>
            </a:r>
            <a:endParaRPr sz="4800">
              <a:solidFill>
                <a:schemeClr val="dk1"/>
              </a:solidFill>
              <a:latin typeface="Helvetica Neue"/>
              <a:ea typeface="Helvetica Neue"/>
              <a:cs typeface="Helvetica Neue"/>
              <a:sym typeface="Helvetica Neue"/>
            </a:endParaRPr>
          </a:p>
        </p:txBody>
      </p:sp>
      <p:sp>
        <p:nvSpPr>
          <p:cNvPr id="92" name="Google Shape;92;p19"/>
          <p:cNvSpPr txBox="1"/>
          <p:nvPr/>
        </p:nvSpPr>
        <p:spPr>
          <a:xfrm>
            <a:off x="152400" y="990600"/>
            <a:ext cx="8991600" cy="26475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System Interface </a:t>
            </a:r>
            <a:endParaRPr sz="32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TJA system interfaces into the vehicle’s dashboard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dashboard provides logistical information to the driver </a:t>
            </a:r>
            <a:endParaRPr sz="1600">
              <a:solidFill>
                <a:schemeClr val="dk1"/>
              </a:solidFill>
              <a:latin typeface="Helvetica Neue"/>
              <a:ea typeface="Helvetica Neue"/>
              <a:cs typeface="Helvetica Neue"/>
              <a:sym typeface="Helvetica Neue"/>
            </a:endParaRPr>
          </a:p>
          <a:p>
            <a:pPr marL="742950" lvl="1" indent="-27305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The driver interacts with the system using the “resume” and “cancel” buttons on the steering wheel </a:t>
            </a:r>
            <a:endParaRPr sz="1600">
              <a:solidFill>
                <a:schemeClr val="dk1"/>
              </a:solidFill>
              <a:latin typeface="Helvetica Neue"/>
              <a:ea typeface="Helvetica Neue"/>
              <a:cs typeface="Helvetica Neue"/>
              <a:sym typeface="Helvetica Neue"/>
            </a:endParaRPr>
          </a:p>
          <a:p>
            <a:pPr marL="1143000" lvl="2" indent="-215900" algn="l" rtl="0">
              <a:spcBef>
                <a:spcPts val="0"/>
              </a:spcBef>
              <a:spcAft>
                <a:spcPts val="0"/>
              </a:spcAft>
              <a:buClr>
                <a:schemeClr val="dk1"/>
              </a:buClr>
              <a:buSzPts val="1600"/>
              <a:buFont typeface="Helvetica Neue"/>
              <a:buChar char="•"/>
            </a:pPr>
            <a:r>
              <a:rPr lang="en" sz="1600">
                <a:solidFill>
                  <a:schemeClr val="dk1"/>
                </a:solidFill>
                <a:latin typeface="Helvetica Neue"/>
                <a:ea typeface="Helvetica Neue"/>
                <a:cs typeface="Helvetica Neue"/>
                <a:sym typeface="Helvetica Neue"/>
              </a:rPr>
              <a:t>Although the TJA system automatically activates on limited access highways, the “cancel” button can be used to temporarily deactivate the system, and the “resume” button can be used to reactivate the system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Project Demonstration (2/6) </a:t>
            </a:r>
            <a:endParaRPr sz="4800">
              <a:solidFill>
                <a:schemeClr val="dk1"/>
              </a:solidFill>
              <a:latin typeface="Helvetica Neue"/>
              <a:ea typeface="Helvetica Neue"/>
              <a:cs typeface="Helvetica Neue"/>
              <a:sym typeface="Helvetica Neue"/>
            </a:endParaRPr>
          </a:p>
        </p:txBody>
      </p:sp>
      <p:sp>
        <p:nvSpPr>
          <p:cNvPr id="98" name="Google Shape;98;p20"/>
          <p:cNvSpPr txBox="1"/>
          <p:nvPr/>
        </p:nvSpPr>
        <p:spPr>
          <a:xfrm>
            <a:off x="152400" y="820375"/>
            <a:ext cx="8991600" cy="9234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Scenario #1: Activating The TJA System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pic>
        <p:nvPicPr>
          <p:cNvPr id="99" name="Google Shape;99;p20" title="12-02-2022 18-13-43.mp4">
            <a:hlinkClick r:id="rId3"/>
          </p:cNvPr>
          <p:cNvPicPr preferRelativeResize="0"/>
          <p:nvPr/>
        </p:nvPicPr>
        <p:blipFill>
          <a:blip r:embed="rId4">
            <a:alphaModFix/>
          </a:blip>
          <a:stretch>
            <a:fillRect/>
          </a:stretch>
        </p:blipFill>
        <p:spPr>
          <a:xfrm>
            <a:off x="2384675" y="1436300"/>
            <a:ext cx="4374650" cy="3280975"/>
          </a:xfrm>
          <a:prstGeom prst="rect">
            <a:avLst/>
          </a:prstGeom>
          <a:noFill/>
          <a:ln>
            <a:noFill/>
          </a:ln>
        </p:spPr>
      </p:pic>
      <p:sp>
        <p:nvSpPr>
          <p:cNvPr id="100" name="Google Shape;100;p20"/>
          <p:cNvSpPr txBox="1"/>
          <p:nvPr/>
        </p:nvSpPr>
        <p:spPr>
          <a:xfrm>
            <a:off x="3479550" y="4717275"/>
            <a:ext cx="218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Video 1</a:t>
            </a:r>
            <a:r>
              <a:rPr lang="en" sz="1600"/>
              <a:t>: Scenario #1</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p:nvPr/>
        </p:nvSpPr>
        <p:spPr>
          <a:xfrm>
            <a:off x="0" y="0"/>
            <a:ext cx="9144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800">
                <a:solidFill>
                  <a:schemeClr val="dk1"/>
                </a:solidFill>
                <a:latin typeface="Helvetica Neue"/>
                <a:ea typeface="Helvetica Neue"/>
                <a:cs typeface="Helvetica Neue"/>
                <a:sym typeface="Helvetica Neue"/>
              </a:rPr>
              <a:t>Project Demonstration (3/6) </a:t>
            </a:r>
            <a:endParaRPr sz="4800">
              <a:solidFill>
                <a:schemeClr val="dk1"/>
              </a:solidFill>
              <a:latin typeface="Helvetica Neue"/>
              <a:ea typeface="Helvetica Neue"/>
              <a:cs typeface="Helvetica Neue"/>
              <a:sym typeface="Helvetica Neue"/>
            </a:endParaRPr>
          </a:p>
        </p:txBody>
      </p:sp>
      <p:sp>
        <p:nvSpPr>
          <p:cNvPr id="106" name="Google Shape;106;p21"/>
          <p:cNvSpPr txBox="1"/>
          <p:nvPr/>
        </p:nvSpPr>
        <p:spPr>
          <a:xfrm>
            <a:off x="152400" y="820375"/>
            <a:ext cx="8991600" cy="923400"/>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Clr>
                <a:schemeClr val="dk1"/>
              </a:buClr>
              <a:buSzPts val="3200"/>
              <a:buFont typeface="Helvetica Neue"/>
              <a:buChar char="•"/>
            </a:pPr>
            <a:r>
              <a:rPr lang="en" sz="3200">
                <a:solidFill>
                  <a:schemeClr val="dk1"/>
                </a:solidFill>
                <a:latin typeface="Helvetica Neue"/>
                <a:ea typeface="Helvetica Neue"/>
                <a:cs typeface="Helvetica Neue"/>
                <a:sym typeface="Helvetica Neue"/>
              </a:rPr>
              <a:t>Scenario #2: Slowing Down/Accelerating </a:t>
            </a:r>
            <a:endParaRPr sz="1600">
              <a:solidFill>
                <a:schemeClr val="dk1"/>
              </a:solidFill>
              <a:latin typeface="Helvetica Neue"/>
              <a:ea typeface="Helvetica Neue"/>
              <a:cs typeface="Helvetica Neue"/>
              <a:sym typeface="Helvetica Neue"/>
            </a:endParaRPr>
          </a:p>
          <a:p>
            <a:pPr marL="0" lvl="0" indent="0" algn="l" rtl="0">
              <a:spcBef>
                <a:spcPts val="0"/>
              </a:spcBef>
              <a:spcAft>
                <a:spcPts val="0"/>
              </a:spcAft>
              <a:buNone/>
            </a:pPr>
            <a:endParaRPr sz="1600">
              <a:solidFill>
                <a:schemeClr val="dk1"/>
              </a:solidFill>
              <a:latin typeface="Helvetica Neue"/>
              <a:ea typeface="Helvetica Neue"/>
              <a:cs typeface="Helvetica Neue"/>
              <a:sym typeface="Helvetica Neue"/>
            </a:endParaRPr>
          </a:p>
        </p:txBody>
      </p:sp>
      <p:pic>
        <p:nvPicPr>
          <p:cNvPr id="107" name="Google Shape;107;p21" title="12-02-2022 18-14-12.mp4">
            <a:hlinkClick r:id="rId3"/>
          </p:cNvPr>
          <p:cNvPicPr preferRelativeResize="0"/>
          <p:nvPr/>
        </p:nvPicPr>
        <p:blipFill>
          <a:blip r:embed="rId4">
            <a:alphaModFix/>
          </a:blip>
          <a:stretch>
            <a:fillRect/>
          </a:stretch>
        </p:blipFill>
        <p:spPr>
          <a:xfrm>
            <a:off x="2386584" y="1433817"/>
            <a:ext cx="4370832" cy="3282696"/>
          </a:xfrm>
          <a:prstGeom prst="rect">
            <a:avLst/>
          </a:prstGeom>
          <a:noFill/>
          <a:ln>
            <a:noFill/>
          </a:ln>
        </p:spPr>
      </p:pic>
      <p:sp>
        <p:nvSpPr>
          <p:cNvPr id="108" name="Google Shape;108;p21"/>
          <p:cNvSpPr txBox="1"/>
          <p:nvPr/>
        </p:nvSpPr>
        <p:spPr>
          <a:xfrm>
            <a:off x="3107250" y="4716525"/>
            <a:ext cx="2929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t>Video 2</a:t>
            </a:r>
            <a:r>
              <a:rPr lang="en" sz="1600"/>
              <a:t>: Scenario #2/#3</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On-screen Show (16:9)</PresentationFormat>
  <Paragraphs>77</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Helvetica Neue</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Devapatla, Abhinay</cp:lastModifiedBy>
  <cp:revision>1</cp:revision>
  <dcterms:modified xsi:type="dcterms:W3CDTF">2022-12-11T18:30:13Z</dcterms:modified>
</cp:coreProperties>
</file>