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Cormorant Garamond"/>
      <p:bold r:id="rId18"/>
      <p:boldItalic r:id="rId19"/>
    </p:embeddedFont>
    <p:embeddedFont>
      <p:font typeface="Quicksa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C3ykmTLQHmHRczeQHL714M2Q6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Quicksa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morant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CormorantGaramo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9d3be5c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9d3be5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9d3be5c5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9d3be5c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a9d3be5c5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a9d3be5c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43764" y="2478342"/>
            <a:ext cx="16229942" cy="31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 u="none" cap="none" strike="noStrike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Perfulandia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37539" y="5908475"/>
            <a:ext cx="12812922" cy="1676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Desarrollo Full Stack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8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322179" y="1967581"/>
            <a:ext cx="11643643" cy="529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4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Grupo numero 4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646742" y="8078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El contenido generado por IA puede ser incorrecto.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4244" y="497236"/>
            <a:ext cx="4314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>
            <a:off x="1676400" y="8420524"/>
            <a:ext cx="14653690" cy="1078867"/>
            <a:chOff x="0" y="-123825"/>
            <a:chExt cx="3859408" cy="284146"/>
          </a:xfrm>
        </p:grpSpPr>
        <p:sp>
          <p:nvSpPr>
            <p:cNvPr id="196" name="Google Shape;196;p7"/>
            <p:cNvSpPr/>
            <p:nvPr/>
          </p:nvSpPr>
          <p:spPr>
            <a:xfrm>
              <a:off x="0" y="0"/>
              <a:ext cx="3859408" cy="160321"/>
            </a:xfrm>
            <a:custGeom>
              <a:rect b="b" l="l" r="r" t="t"/>
              <a:pathLst>
                <a:path extrusionOk="0" h="160321" w="3859408">
                  <a:moveTo>
                    <a:pt x="26945" y="0"/>
                  </a:moveTo>
                  <a:lnTo>
                    <a:pt x="3832464" y="0"/>
                  </a:lnTo>
                  <a:cubicBezTo>
                    <a:pt x="3847345" y="0"/>
                    <a:pt x="3859408" y="12064"/>
                    <a:pt x="3859408" y="26945"/>
                  </a:cubicBezTo>
                  <a:lnTo>
                    <a:pt x="3859408" y="133376"/>
                  </a:lnTo>
                  <a:cubicBezTo>
                    <a:pt x="3859408" y="148257"/>
                    <a:pt x="3847345" y="160321"/>
                    <a:pt x="3832464" y="160321"/>
                  </a:cubicBezTo>
                  <a:lnTo>
                    <a:pt x="26945" y="160321"/>
                  </a:lnTo>
                  <a:cubicBezTo>
                    <a:pt x="12064" y="160321"/>
                    <a:pt x="0" y="148257"/>
                    <a:pt x="0" y="133376"/>
                  </a:cubicBezTo>
                  <a:lnTo>
                    <a:pt x="0" y="26945"/>
                  </a:lnTo>
                  <a:cubicBezTo>
                    <a:pt x="0" y="12064"/>
                    <a:pt x="12064" y="0"/>
                    <a:pt x="26945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0" y="-123825"/>
              <a:ext cx="3859408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7"/>
          <p:cNvSpPr txBox="1"/>
          <p:nvPr/>
        </p:nvSpPr>
        <p:spPr>
          <a:xfrm>
            <a:off x="886761" y="552330"/>
            <a:ext cx="11821345" cy="1099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Enfoque ético </a:t>
            </a:r>
            <a:endParaRPr/>
          </a:p>
        </p:txBody>
      </p:sp>
      <p:cxnSp>
        <p:nvCxnSpPr>
          <p:cNvPr id="199" name="Google Shape;199;p7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7"/>
          <p:cNvSpPr txBox="1"/>
          <p:nvPr/>
        </p:nvSpPr>
        <p:spPr>
          <a:xfrm>
            <a:off x="1907183" y="8890672"/>
            <a:ext cx="14192124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ética al momento del desarrollo es clave para garantizar un sistema mas seguro y confiable </a:t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871521" y="1722617"/>
            <a:ext cx="3243279" cy="1133367"/>
            <a:chOff x="0" y="-123825"/>
            <a:chExt cx="1953162" cy="298500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1953162" cy="174675"/>
            </a:xfrm>
            <a:custGeom>
              <a:rect b="b" l="l" r="r" t="t"/>
              <a:pathLst>
                <a:path extrusionOk="0" h="174675" w="1953162">
                  <a:moveTo>
                    <a:pt x="53242" y="0"/>
                  </a:moveTo>
                  <a:lnTo>
                    <a:pt x="1899920" y="0"/>
                  </a:lnTo>
                  <a:cubicBezTo>
                    <a:pt x="1929325" y="0"/>
                    <a:pt x="1953162" y="23837"/>
                    <a:pt x="1953162" y="53242"/>
                  </a:cubicBezTo>
                  <a:lnTo>
                    <a:pt x="1953162" y="121433"/>
                  </a:lnTo>
                  <a:cubicBezTo>
                    <a:pt x="1953162" y="150838"/>
                    <a:pt x="1929325" y="174675"/>
                    <a:pt x="1899920" y="174675"/>
                  </a:cubicBezTo>
                  <a:lnTo>
                    <a:pt x="53242" y="174675"/>
                  </a:lnTo>
                  <a:cubicBezTo>
                    <a:pt x="23837" y="174675"/>
                    <a:pt x="0" y="150838"/>
                    <a:pt x="0" y="121433"/>
                  </a:cubicBezTo>
                  <a:lnTo>
                    <a:pt x="0" y="53242"/>
                  </a:lnTo>
                  <a:cubicBezTo>
                    <a:pt x="0" y="23837"/>
                    <a:pt x="23837" y="0"/>
                    <a:pt x="53242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0" y="-123825"/>
              <a:ext cx="1953162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7"/>
          <p:cNvSpPr txBox="1"/>
          <p:nvPr/>
        </p:nvSpPr>
        <p:spPr>
          <a:xfrm>
            <a:off x="1009387" y="2232623"/>
            <a:ext cx="8332177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Desafíos principales</a:t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1009387" y="3296471"/>
            <a:ext cx="13415489" cy="257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Inconformidad del cliente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1" marL="25908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Pérdida de información en la mitigación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1" marL="25908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Resistencia al cambio por parte de los trabajadores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1429" y="1971514"/>
            <a:ext cx="3554145" cy="2403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0" y="3883317"/>
            <a:ext cx="3126551" cy="326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96800" y="6454662"/>
            <a:ext cx="5277895" cy="21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Conclusion</a:t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3816256" y="4036657"/>
            <a:ext cx="10655487" cy="2542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adopción de microservicios permite a Perfulandia SPA superar las limitaciones de su sistema actual, asegurando mejor rendimiento, escalabilidad y resiliencia. Con esta nueva arquitectura, la empresa podrá crecer sin restricciones tecnológicas, optimizando sus operaciones y garantizando un servicio confiable para sus clientes.</a:t>
            </a:r>
            <a:endParaRPr/>
          </a:p>
        </p:txBody>
      </p:sp>
      <p:cxnSp>
        <p:nvCxnSpPr>
          <p:cNvPr id="215" name="Google Shape;215;p8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8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8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/>
        </p:nvSpPr>
        <p:spPr>
          <a:xfrm>
            <a:off x="3442710" y="3369664"/>
            <a:ext cx="11402580" cy="6481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Gracias </a:t>
            </a:r>
            <a:endParaRPr/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577">
              <a:solidFill>
                <a:srgbClr val="000000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9"/>
          <p:cNvSpPr/>
          <p:nvPr/>
        </p:nvSpPr>
        <p:spPr>
          <a:xfrm>
            <a:off x="8304001" y="111666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9"/>
          <p:cNvSpPr/>
          <p:nvPr/>
        </p:nvSpPr>
        <p:spPr>
          <a:xfrm>
            <a:off x="8304001" y="90084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5897882" y="1875831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5897879" y="9715500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/>
          <p:nvPr/>
        </p:nvSpPr>
        <p:spPr>
          <a:xfrm>
            <a:off x="8304003" y="777414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400" y="103184"/>
            <a:ext cx="8048163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Introduccion 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8304000" y="993391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904298" y="2086372"/>
            <a:ext cx="14159404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Perfulandia SPA ha crecido rápidamente, expandiendo sus operaciones a nivel nacional. Sin embargo, su sistema monolítico actual no soporta esta expansión, generando problemas de rendimiento y disponibilidad. Para garantizar la estabilidad del negocio, se propone una arquitectura basada en microservicios con MySQL, permitiendo mayor escalabilidad, eficiencia y mejor experiencia para los clientes.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5395" y="4721759"/>
            <a:ext cx="4720105" cy="466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15374659" y="-180826"/>
            <a:ext cx="4194107" cy="10451977"/>
            <a:chOff x="0" y="-47625"/>
            <a:chExt cx="1104621" cy="2752784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028700" y="599709"/>
            <a:ext cx="9390243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Problema y contexto 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013460" y="3238500"/>
            <a:ext cx="14159404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Nuestro proyecto aborda los problemas de escalabilidad, mantenimiento y eficiencia en el sistema actual.</a:t>
            </a:r>
            <a:endParaRPr/>
          </a:p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 sistema monolítico presentando fallas y sobrecargas , afectando el rendimiento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difícil agregar nuevas funcionalidades sin afectar otras partes del sistema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requiere una arquitectura flexible que permita escalar por demanda y mejorar la estabilidad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4"/>
          <p:cNvCxnSpPr/>
          <p:nvPr/>
        </p:nvCxnSpPr>
        <p:spPr>
          <a:xfrm>
            <a:off x="1024384" y="1902036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"/>
          <p:cNvCxnSpPr/>
          <p:nvPr/>
        </p:nvCxnSpPr>
        <p:spPr>
          <a:xfrm>
            <a:off x="1167655" y="5897200"/>
            <a:ext cx="4716390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4"/>
          <p:cNvSpPr txBox="1"/>
          <p:nvPr/>
        </p:nvSpPr>
        <p:spPr>
          <a:xfrm>
            <a:off x="1024384" y="599709"/>
            <a:ext cx="14072064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Estrategia de microservicios 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024384" y="3343528"/>
            <a:ext cx="1887438" cy="490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Beneficios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024384" y="2368984"/>
            <a:ext cx="11207050" cy="834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resolver el problema, utilizaremos una arquitectura de microservicios, dividiendo el sistema en servicios independientes que se comunicaran entre sí. 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028700" y="3986750"/>
            <a:ext cx="12633231" cy="1672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Escalabilidad: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 pueden aumentar los recursos solo en los servicios que lo necesiten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Mantenimiento mas sencillo: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Los cambios a un servicio no afectan al resto 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Resiliencia: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un servicio falla, el sistema seguirá funcionando 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Flexibilidad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Se puede usar diferentes tecnologías en cada microservicio </a:t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>
            <a:off x="15374659" y="-180826"/>
            <a:ext cx="4194107" cy="10451977"/>
            <a:chOff x="0" y="-47625"/>
            <a:chExt cx="1104621" cy="2752784"/>
          </a:xfrm>
        </p:grpSpPr>
        <p:sp>
          <p:nvSpPr>
            <p:cNvPr id="125" name="Google Shape;125;p4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59200" y="190500"/>
            <a:ext cx="2041429" cy="196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59200" y="2400574"/>
            <a:ext cx="2041428" cy="218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59200" y="4891041"/>
            <a:ext cx="2041428" cy="215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41714" y="7226081"/>
            <a:ext cx="1676400" cy="28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g34a9d3be5c5_1_0"/>
          <p:cNvCxnSpPr/>
          <p:nvPr/>
        </p:nvCxnSpPr>
        <p:spPr>
          <a:xfrm flipH="1" rot="10800000">
            <a:off x="886761" y="1637524"/>
            <a:ext cx="11821200" cy="8550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34a9d3be5c5_1_0"/>
          <p:cNvSpPr txBox="1"/>
          <p:nvPr/>
        </p:nvSpPr>
        <p:spPr>
          <a:xfrm>
            <a:off x="886761" y="552330"/>
            <a:ext cx="11821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latin typeface="Cormorant Garamond"/>
                <a:ea typeface="Cormorant Garamond"/>
                <a:cs typeface="Cormorant Garamond"/>
                <a:sym typeface="Cormorant Garamond"/>
              </a:rPr>
              <a:t>Diagrama de caso de uso</a:t>
            </a:r>
            <a:endParaRPr/>
          </a:p>
        </p:txBody>
      </p:sp>
      <p:pic>
        <p:nvPicPr>
          <p:cNvPr id="137" name="Google Shape;137;g34a9d3be5c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125" y="1823325"/>
            <a:ext cx="10345750" cy="799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34a9d3be5c5_1_7"/>
          <p:cNvCxnSpPr/>
          <p:nvPr/>
        </p:nvCxnSpPr>
        <p:spPr>
          <a:xfrm flipH="1" rot="10800000">
            <a:off x="886761" y="1637524"/>
            <a:ext cx="11821200" cy="8550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34a9d3be5c5_1_7"/>
          <p:cNvSpPr txBox="1"/>
          <p:nvPr/>
        </p:nvSpPr>
        <p:spPr>
          <a:xfrm>
            <a:off x="886761" y="552330"/>
            <a:ext cx="11821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latin typeface="Cormorant Garamond"/>
                <a:ea typeface="Cormorant Garamond"/>
                <a:cs typeface="Cormorant Garamond"/>
                <a:sym typeface="Cormorant Garamond"/>
              </a:rPr>
              <a:t>Diagrama de clases</a:t>
            </a:r>
            <a:endParaRPr/>
          </a:p>
        </p:txBody>
      </p:sp>
      <p:pic>
        <p:nvPicPr>
          <p:cNvPr id="144" name="Google Shape;144;g34a9d3be5c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38" y="1954075"/>
            <a:ext cx="12465525" cy="7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34a9d3be5c5_1_15"/>
          <p:cNvCxnSpPr/>
          <p:nvPr/>
        </p:nvCxnSpPr>
        <p:spPr>
          <a:xfrm flipH="1" rot="10800000">
            <a:off x="886761" y="1637524"/>
            <a:ext cx="11821200" cy="8550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34a9d3be5c5_1_15"/>
          <p:cNvSpPr txBox="1"/>
          <p:nvPr/>
        </p:nvSpPr>
        <p:spPr>
          <a:xfrm>
            <a:off x="886761" y="552330"/>
            <a:ext cx="11821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latin typeface="Cormorant Garamond"/>
                <a:ea typeface="Cormorant Garamond"/>
                <a:cs typeface="Cormorant Garamond"/>
                <a:sym typeface="Cormorant Garamond"/>
              </a:rPr>
              <a:t>Diagrama de Microservicios</a:t>
            </a:r>
            <a:endParaRPr/>
          </a:p>
        </p:txBody>
      </p:sp>
      <p:pic>
        <p:nvPicPr>
          <p:cNvPr id="151" name="Google Shape;151;g34a9d3be5c5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375" y="1823325"/>
            <a:ext cx="10568674" cy="79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886761" y="1952167"/>
            <a:ext cx="7007158" cy="1133367"/>
            <a:chOff x="0" y="-123825"/>
            <a:chExt cx="1845507" cy="298500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845507" cy="174675"/>
            </a:xfrm>
            <a:custGeom>
              <a:rect b="b" l="l" r="r" t="t"/>
              <a:pathLst>
                <a:path extrusionOk="0" h="174675" w="1845507">
                  <a:moveTo>
                    <a:pt x="56348" y="0"/>
                  </a:moveTo>
                  <a:lnTo>
                    <a:pt x="1789159" y="0"/>
                  </a:lnTo>
                  <a:cubicBezTo>
                    <a:pt x="1820279" y="0"/>
                    <a:pt x="1845507" y="25228"/>
                    <a:pt x="1845507" y="56348"/>
                  </a:cubicBezTo>
                  <a:lnTo>
                    <a:pt x="1845507" y="118327"/>
                  </a:lnTo>
                  <a:cubicBezTo>
                    <a:pt x="1845507" y="133272"/>
                    <a:pt x="1839570" y="147604"/>
                    <a:pt x="1829003" y="158171"/>
                  </a:cubicBezTo>
                  <a:cubicBezTo>
                    <a:pt x="1818436" y="168738"/>
                    <a:pt x="1804103" y="174675"/>
                    <a:pt x="1789159" y="174675"/>
                  </a:cubicBezTo>
                  <a:lnTo>
                    <a:pt x="56348" y="174675"/>
                  </a:lnTo>
                  <a:cubicBezTo>
                    <a:pt x="25228" y="174675"/>
                    <a:pt x="0" y="149447"/>
                    <a:pt x="0" y="118327"/>
                  </a:cubicBezTo>
                  <a:lnTo>
                    <a:pt x="0" y="56348"/>
                  </a:lnTo>
                  <a:cubicBezTo>
                    <a:pt x="0" y="25228"/>
                    <a:pt x="25228" y="0"/>
                    <a:pt x="56348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0" y="-123825"/>
              <a:ext cx="1845507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1157576" y="6428776"/>
            <a:ext cx="14882504" cy="1078867"/>
            <a:chOff x="0" y="-123825"/>
            <a:chExt cx="3919672" cy="284146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3919672" cy="160321"/>
            </a:xfrm>
            <a:custGeom>
              <a:rect b="b" l="l" r="r" t="t"/>
              <a:pathLst>
                <a:path extrusionOk="0" h="160321" w="3919672">
                  <a:moveTo>
                    <a:pt x="26530" y="0"/>
                  </a:moveTo>
                  <a:lnTo>
                    <a:pt x="3893141" y="0"/>
                  </a:lnTo>
                  <a:cubicBezTo>
                    <a:pt x="3900177" y="0"/>
                    <a:pt x="3906925" y="2795"/>
                    <a:pt x="3911901" y="7771"/>
                  </a:cubicBezTo>
                  <a:cubicBezTo>
                    <a:pt x="3916876" y="12746"/>
                    <a:pt x="3919672" y="19494"/>
                    <a:pt x="3919672" y="26530"/>
                  </a:cubicBezTo>
                  <a:lnTo>
                    <a:pt x="3919672" y="133791"/>
                  </a:lnTo>
                  <a:cubicBezTo>
                    <a:pt x="3919672" y="140827"/>
                    <a:pt x="3916876" y="147575"/>
                    <a:pt x="3911901" y="152550"/>
                  </a:cubicBezTo>
                  <a:cubicBezTo>
                    <a:pt x="3906925" y="157526"/>
                    <a:pt x="3900177" y="160321"/>
                    <a:pt x="3893141" y="160321"/>
                  </a:cubicBezTo>
                  <a:lnTo>
                    <a:pt x="26530" y="160321"/>
                  </a:lnTo>
                  <a:cubicBezTo>
                    <a:pt x="19494" y="160321"/>
                    <a:pt x="12746" y="157526"/>
                    <a:pt x="7771" y="152550"/>
                  </a:cubicBezTo>
                  <a:cubicBezTo>
                    <a:pt x="2795" y="147575"/>
                    <a:pt x="0" y="140827"/>
                    <a:pt x="0" y="133791"/>
                  </a:cubicBezTo>
                  <a:lnTo>
                    <a:pt x="0" y="26530"/>
                  </a:lnTo>
                  <a:cubicBezTo>
                    <a:pt x="0" y="19494"/>
                    <a:pt x="2795" y="12746"/>
                    <a:pt x="7771" y="7771"/>
                  </a:cubicBezTo>
                  <a:cubicBezTo>
                    <a:pt x="12746" y="2795"/>
                    <a:pt x="19494" y="0"/>
                    <a:pt x="26530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0" y="-123825"/>
              <a:ext cx="3919672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5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Herramientas y Frameworks a utilizar 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212077" y="2449158"/>
            <a:ext cx="6465529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desarrollar los microservicios, usaremos</a:t>
            </a:r>
            <a:endParaRPr/>
          </a:p>
        </p:txBody>
      </p:sp>
      <p:cxnSp>
        <p:nvCxnSpPr>
          <p:cNvPr id="164" name="Google Shape;164;p5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5"/>
          <p:cNvSpPr txBox="1"/>
          <p:nvPr/>
        </p:nvSpPr>
        <p:spPr>
          <a:xfrm>
            <a:off x="1157576" y="3401753"/>
            <a:ext cx="11875846" cy="305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Spring Boot(java) ⟶ Para crear microservicios eficientes y estructurados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MySQL ⟶ Para manejar diferentes tipos de datos según las necesidades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Kubernetes ⟶ Para gestionar la ejecución y escalabilidad de los microservicios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RabbitMQ ⟶ Para la comunicación eficiente entre microservicios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Kong Gateway / API Gateway → Para gestionar las solicitudes entre clientes y microservicios, garantizando seguridad y control del tráfico.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1351706" y="6898924"/>
            <a:ext cx="15159510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Todas estas herramientas fueron elegidas por su robustez, facilidad de integración y rendimiento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648" y="8034123"/>
            <a:ext cx="1579565" cy="157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5082" y="8137610"/>
            <a:ext cx="2229161" cy="147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7803" y="7898141"/>
            <a:ext cx="2920677" cy="16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15600" y="7947686"/>
            <a:ext cx="1784608" cy="164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033422" y="7703315"/>
            <a:ext cx="4546869" cy="1978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>
            <a:off x="886761" y="2619800"/>
            <a:ext cx="6939033" cy="1133367"/>
            <a:chOff x="0" y="-123825"/>
            <a:chExt cx="1827564" cy="298500"/>
          </a:xfrm>
        </p:grpSpPr>
        <p:sp>
          <p:nvSpPr>
            <p:cNvPr id="177" name="Google Shape;177;p6"/>
            <p:cNvSpPr/>
            <p:nvPr/>
          </p:nvSpPr>
          <p:spPr>
            <a:xfrm>
              <a:off x="0" y="0"/>
              <a:ext cx="1827564" cy="174675"/>
            </a:xfrm>
            <a:custGeom>
              <a:rect b="b" l="l" r="r" t="t"/>
              <a:pathLst>
                <a:path extrusionOk="0" h="174675" w="1827564">
                  <a:moveTo>
                    <a:pt x="56901" y="0"/>
                  </a:moveTo>
                  <a:lnTo>
                    <a:pt x="1770663" y="0"/>
                  </a:lnTo>
                  <a:cubicBezTo>
                    <a:pt x="1802089" y="0"/>
                    <a:pt x="1827564" y="25475"/>
                    <a:pt x="1827564" y="56901"/>
                  </a:cubicBezTo>
                  <a:lnTo>
                    <a:pt x="1827564" y="117774"/>
                  </a:lnTo>
                  <a:cubicBezTo>
                    <a:pt x="1827564" y="149200"/>
                    <a:pt x="1802089" y="174675"/>
                    <a:pt x="1770663" y="174675"/>
                  </a:cubicBezTo>
                  <a:lnTo>
                    <a:pt x="56901" y="174675"/>
                  </a:lnTo>
                  <a:cubicBezTo>
                    <a:pt x="25475" y="174675"/>
                    <a:pt x="0" y="149200"/>
                    <a:pt x="0" y="117774"/>
                  </a:cubicBezTo>
                  <a:lnTo>
                    <a:pt x="0" y="56901"/>
                  </a:lnTo>
                  <a:cubicBezTo>
                    <a:pt x="0" y="25475"/>
                    <a:pt x="25475" y="0"/>
                    <a:pt x="5690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0" y="-123825"/>
              <a:ext cx="1827564" cy="2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886761" y="5402837"/>
            <a:ext cx="9830382" cy="1078867"/>
            <a:chOff x="0" y="-123825"/>
            <a:chExt cx="2589072" cy="284146"/>
          </a:xfrm>
        </p:grpSpPr>
        <p:sp>
          <p:nvSpPr>
            <p:cNvPr id="180" name="Google Shape;180;p6"/>
            <p:cNvSpPr/>
            <p:nvPr/>
          </p:nvSpPr>
          <p:spPr>
            <a:xfrm>
              <a:off x="0" y="0"/>
              <a:ext cx="2589072" cy="160321"/>
            </a:xfrm>
            <a:custGeom>
              <a:rect b="b" l="l" r="r" t="t"/>
              <a:pathLst>
                <a:path extrusionOk="0" h="160321" w="2589072">
                  <a:moveTo>
                    <a:pt x="40165" y="0"/>
                  </a:moveTo>
                  <a:lnTo>
                    <a:pt x="2548907" y="0"/>
                  </a:lnTo>
                  <a:cubicBezTo>
                    <a:pt x="2571089" y="0"/>
                    <a:pt x="2589072" y="17983"/>
                    <a:pt x="2589072" y="40165"/>
                  </a:cubicBezTo>
                  <a:lnTo>
                    <a:pt x="2589072" y="120156"/>
                  </a:lnTo>
                  <a:cubicBezTo>
                    <a:pt x="2589072" y="142338"/>
                    <a:pt x="2571089" y="160321"/>
                    <a:pt x="2548907" y="160321"/>
                  </a:cubicBezTo>
                  <a:lnTo>
                    <a:pt x="40165" y="160321"/>
                  </a:lnTo>
                  <a:cubicBezTo>
                    <a:pt x="17983" y="160321"/>
                    <a:pt x="0" y="142338"/>
                    <a:pt x="0" y="120156"/>
                  </a:cubicBezTo>
                  <a:lnTo>
                    <a:pt x="0" y="40165"/>
                  </a:lnTo>
                  <a:cubicBezTo>
                    <a:pt x="0" y="17983"/>
                    <a:pt x="17983" y="0"/>
                    <a:pt x="40165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0" y="-123825"/>
              <a:ext cx="2589072" cy="2841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6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Trabajo en equipo y organizacion 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1212077" y="3116791"/>
            <a:ext cx="6451904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una mejor organizacion y colaboracion:</a:t>
            </a:r>
            <a:endParaRPr/>
          </a:p>
        </p:txBody>
      </p:sp>
      <p:cxnSp>
        <p:nvCxnSpPr>
          <p:cNvPr id="184" name="Google Shape;184;p6"/>
          <p:cNvCxnSpPr/>
          <p:nvPr/>
        </p:nvCxnSpPr>
        <p:spPr>
          <a:xfrm flipH="1" rot="10800000">
            <a:off x="886761" y="1637479"/>
            <a:ext cx="11821345" cy="85545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6"/>
          <p:cNvSpPr txBox="1"/>
          <p:nvPr/>
        </p:nvSpPr>
        <p:spPr>
          <a:xfrm>
            <a:off x="1157576" y="4069386"/>
            <a:ext cx="13415489" cy="151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→ Control de versiones y almacenamiento de archivos termiandos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Drive ⟶ Compartir todo tipo de archivos tanto sean borradores como versiones competas</a:t>
            </a:r>
            <a:endParaRPr b="0" i="0" sz="2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Discord/WhatsApp  → Comunicación rápida y eficiente entre el equipo.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1212077" y="5872578"/>
            <a:ext cx="9505067" cy="48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Esto nos permite mejorar la coordinación y gestión del tiempo </a:t>
            </a:r>
            <a:endParaRPr/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953" y="6885837"/>
            <a:ext cx="2775911" cy="2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6806846"/>
            <a:ext cx="2930190" cy="2554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7915" y="6885837"/>
            <a:ext cx="2597783" cy="249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81824" y="6850624"/>
            <a:ext cx="2410554" cy="249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