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ormorant Garamond Bold Italics" panose="020B0604020202020204" charset="0"/>
      <p:regular r:id="rId11"/>
    </p:embeddedFont>
    <p:embeddedFont>
      <p:font typeface="Quicksand" panose="020B0604020202020204" charset="0"/>
      <p:regular r:id="rId12"/>
    </p:embeddedFont>
    <p:embeddedFont>
      <p:font typeface="Quicksand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71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43764" y="2478342"/>
            <a:ext cx="16229942" cy="3185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009"/>
              </a:lnSpc>
              <a:spcBef>
                <a:spcPct val="0"/>
              </a:spcBef>
            </a:pPr>
            <a:r>
              <a:rPr lang="en-US" sz="18577" b="1" i="1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Perfulandia</a:t>
            </a:r>
          </a:p>
        </p:txBody>
      </p:sp>
      <p:sp>
        <p:nvSpPr>
          <p:cNvPr id="3" name="AutoShape 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4" name="AutoShape 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5" name="Freeform 5"/>
          <p:cNvSpPr/>
          <p:nvPr/>
        </p:nvSpPr>
        <p:spPr>
          <a:xfrm>
            <a:off x="9618706" y="90374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6" name="TextBox 6"/>
          <p:cNvSpPr txBox="1"/>
          <p:nvPr/>
        </p:nvSpPr>
        <p:spPr>
          <a:xfrm>
            <a:off x="2258484" y="6569005"/>
            <a:ext cx="14720445" cy="837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844"/>
              </a:lnSpc>
              <a:spcBef>
                <a:spcPct val="0"/>
              </a:spcBef>
            </a:pPr>
            <a:r>
              <a:rPr lang="en-US" sz="488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Tomas Heise, Eugenio Parada, Joaquin Zenteno </a:t>
            </a:r>
          </a:p>
        </p:txBody>
      </p:sp>
      <p:sp>
        <p:nvSpPr>
          <p:cNvPr id="7" name="Freeform 7"/>
          <p:cNvSpPr/>
          <p:nvPr/>
        </p:nvSpPr>
        <p:spPr>
          <a:xfrm>
            <a:off x="5646742" y="8078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897880" y="3568974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3" name="AutoShape 3"/>
          <p:cNvSpPr/>
          <p:nvPr/>
        </p:nvSpPr>
        <p:spPr>
          <a:xfrm>
            <a:off x="5897880" y="7171009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4" name="Freeform 4"/>
          <p:cNvSpPr/>
          <p:nvPr/>
        </p:nvSpPr>
        <p:spPr>
          <a:xfrm>
            <a:off x="8304001" y="2470557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5" name="TextBox 5"/>
          <p:cNvSpPr txBox="1"/>
          <p:nvPr/>
        </p:nvSpPr>
        <p:spPr>
          <a:xfrm>
            <a:off x="255839" y="-114300"/>
            <a:ext cx="8048163" cy="1085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Introduccion </a:t>
            </a:r>
          </a:p>
        </p:txBody>
      </p:sp>
      <p:sp>
        <p:nvSpPr>
          <p:cNvPr id="6" name="Freeform 6"/>
          <p:cNvSpPr/>
          <p:nvPr/>
        </p:nvSpPr>
        <p:spPr>
          <a:xfrm>
            <a:off x="8304001" y="8019527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7" name="TextBox 7"/>
          <p:cNvSpPr txBox="1"/>
          <p:nvPr/>
        </p:nvSpPr>
        <p:spPr>
          <a:xfrm>
            <a:off x="2904296" y="3779515"/>
            <a:ext cx="14159404" cy="3057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Perfulandia SPA ha crecido rápidamente, expandiendo sus operaciones a nivel nacional. Sin embargo, su sistema monolítico actual no soporta esta expansión, generando problemas de rendimiento y disponibilidad. Para garantizar la estabilidad del negocio, se propone una arquitectura basada en microservicios con MySQL, permitiendo mayor escalabilidad, eficiencia y mejor experiencia para los clientes.</a:t>
            </a:r>
          </a:p>
          <a:p>
            <a:pPr algn="l">
              <a:lnSpc>
                <a:spcPts val="4079"/>
              </a:lnSpc>
            </a:pPr>
            <a:endParaRPr lang="en-US" sz="24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374659" y="0"/>
            <a:ext cx="4194107" cy="10271151"/>
            <a:chOff x="0" y="0"/>
            <a:chExt cx="1104621" cy="27051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04621" cy="2705159"/>
            </a:xfrm>
            <a:custGeom>
              <a:avLst/>
              <a:gdLst/>
              <a:ahLst/>
              <a:cxnLst/>
              <a:rect l="l" t="t" r="r" b="b"/>
              <a:pathLst>
                <a:path w="1104621" h="2705159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8974931"/>
            <a:ext cx="1905000" cy="283369"/>
          </a:xfrm>
          <a:custGeom>
            <a:avLst/>
            <a:gdLst/>
            <a:ahLst/>
            <a:cxnLst/>
            <a:rect l="l" t="t" r="r" b="b"/>
            <a:pathLst>
              <a:path w="1905000" h="283369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6" name="TextBox 6"/>
          <p:cNvSpPr txBox="1"/>
          <p:nvPr/>
        </p:nvSpPr>
        <p:spPr>
          <a:xfrm>
            <a:off x="1028700" y="599709"/>
            <a:ext cx="9390243" cy="1085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Problema y contexto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3386084"/>
            <a:ext cx="14159404" cy="3057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Nuestro proyecto aborda los problemas de escalabilidad, mantenimiento y eficiencia en el sistema actual.</a:t>
            </a:r>
          </a:p>
          <a:p>
            <a:pPr algn="l">
              <a:lnSpc>
                <a:spcPts val="4079"/>
              </a:lnSpc>
            </a:pPr>
            <a:endParaRPr lang="en-US" sz="24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El sistema monolítico presentando fallas y sobrecargas , afectando el rendimiento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Es difícil agregar nuevas funcionalidades sin afectar otras partes del sistema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 requiere una arquitectura flexible que permita escalar por demanda y mejorar la estabilidad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4384" y="1902036"/>
            <a:ext cx="4344915" cy="0"/>
          </a:xfrm>
          <a:prstGeom prst="line">
            <a:avLst/>
          </a:prstGeom>
          <a:ln w="57150" cap="flat">
            <a:solidFill>
              <a:srgbClr val="7994A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3" name="AutoShape 3"/>
          <p:cNvSpPr/>
          <p:nvPr/>
        </p:nvSpPr>
        <p:spPr>
          <a:xfrm flipV="1">
            <a:off x="1167655" y="5897200"/>
            <a:ext cx="4716390" cy="0"/>
          </a:xfrm>
          <a:prstGeom prst="line">
            <a:avLst/>
          </a:prstGeom>
          <a:ln w="57150" cap="flat">
            <a:solidFill>
              <a:srgbClr val="7994A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4" name="TextBox 4"/>
          <p:cNvSpPr txBox="1"/>
          <p:nvPr/>
        </p:nvSpPr>
        <p:spPr>
          <a:xfrm>
            <a:off x="1024384" y="599709"/>
            <a:ext cx="14072064" cy="1085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Estrategia de microservicios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4384" y="3343528"/>
            <a:ext cx="1887438" cy="490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Beneficios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4384" y="2368984"/>
            <a:ext cx="11207050" cy="834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Para resolver el problema, utilizaremos una arquitectura de microservicios, dividiendo el sistema en servicios independientes que se comunicaran entre sí. </a:t>
            </a:r>
          </a:p>
        </p:txBody>
      </p:sp>
      <p:sp>
        <p:nvSpPr>
          <p:cNvPr id="7" name="Freeform 7"/>
          <p:cNvSpPr/>
          <p:nvPr/>
        </p:nvSpPr>
        <p:spPr>
          <a:xfrm>
            <a:off x="1024384" y="9529723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8" name="TextBox 8"/>
          <p:cNvSpPr txBox="1"/>
          <p:nvPr/>
        </p:nvSpPr>
        <p:spPr>
          <a:xfrm>
            <a:off x="1028700" y="3986750"/>
            <a:ext cx="12633231" cy="1672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Escalabilidad:</a:t>
            </a: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Se pueden aumentar los recursos solo en los servicios que lo necesiten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Mantenimiento mas sencillo:</a:t>
            </a: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Los cambios a un servicio no afectan al resto 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Resiliencia: </a:t>
            </a:r>
            <a:r>
              <a:rPr lang="en-US" sz="2400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Si un servicio falla, el sistema seguirá funcionando 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 b="1" u="none" strike="noStrik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Flexibilidad</a:t>
            </a:r>
            <a:r>
              <a:rPr lang="en-US" sz="2400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: Se puede usar diferentes tecnologías en cada microservicio 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5374659" y="0"/>
            <a:ext cx="4194107" cy="10271151"/>
            <a:chOff x="0" y="0"/>
            <a:chExt cx="1104621" cy="270515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04621" cy="2705159"/>
            </a:xfrm>
            <a:custGeom>
              <a:avLst/>
              <a:gdLst/>
              <a:ahLst/>
              <a:cxnLst/>
              <a:rect l="l" t="t" r="r" b="b"/>
              <a:pathLst>
                <a:path w="1104621" h="2705159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86761" y="2422315"/>
            <a:ext cx="7007158" cy="663219"/>
            <a:chOff x="0" y="0"/>
            <a:chExt cx="1845507" cy="1746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45507" cy="174675"/>
            </a:xfrm>
            <a:custGeom>
              <a:avLst/>
              <a:gdLst/>
              <a:ahLst/>
              <a:cxnLst/>
              <a:rect l="l" t="t" r="r" b="b"/>
              <a:pathLst>
                <a:path w="1845507" h="174675">
                  <a:moveTo>
                    <a:pt x="56348" y="0"/>
                  </a:moveTo>
                  <a:lnTo>
                    <a:pt x="1789159" y="0"/>
                  </a:lnTo>
                  <a:cubicBezTo>
                    <a:pt x="1820279" y="0"/>
                    <a:pt x="1845507" y="25228"/>
                    <a:pt x="1845507" y="56348"/>
                  </a:cubicBezTo>
                  <a:lnTo>
                    <a:pt x="1845507" y="118327"/>
                  </a:lnTo>
                  <a:cubicBezTo>
                    <a:pt x="1845507" y="133272"/>
                    <a:pt x="1839570" y="147604"/>
                    <a:pt x="1829003" y="158171"/>
                  </a:cubicBezTo>
                  <a:cubicBezTo>
                    <a:pt x="1818436" y="168738"/>
                    <a:pt x="1804103" y="174675"/>
                    <a:pt x="1789159" y="174675"/>
                  </a:cubicBezTo>
                  <a:lnTo>
                    <a:pt x="56348" y="174675"/>
                  </a:lnTo>
                  <a:cubicBezTo>
                    <a:pt x="25228" y="174675"/>
                    <a:pt x="0" y="149447"/>
                    <a:pt x="0" y="118327"/>
                  </a:cubicBezTo>
                  <a:lnTo>
                    <a:pt x="0" y="56348"/>
                  </a:lnTo>
                  <a:cubicBezTo>
                    <a:pt x="0" y="25228"/>
                    <a:pt x="25228" y="0"/>
                    <a:pt x="56348" y="0"/>
                  </a:cubicBez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845507" cy="2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57576" y="6898924"/>
            <a:ext cx="14882504" cy="608719"/>
            <a:chOff x="0" y="0"/>
            <a:chExt cx="3919672" cy="16032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919672" cy="160321"/>
            </a:xfrm>
            <a:custGeom>
              <a:avLst/>
              <a:gdLst/>
              <a:ahLst/>
              <a:cxnLst/>
              <a:rect l="l" t="t" r="r" b="b"/>
              <a:pathLst>
                <a:path w="3919672" h="160321">
                  <a:moveTo>
                    <a:pt x="26530" y="0"/>
                  </a:moveTo>
                  <a:lnTo>
                    <a:pt x="3893141" y="0"/>
                  </a:lnTo>
                  <a:cubicBezTo>
                    <a:pt x="3900177" y="0"/>
                    <a:pt x="3906925" y="2795"/>
                    <a:pt x="3911901" y="7771"/>
                  </a:cubicBezTo>
                  <a:cubicBezTo>
                    <a:pt x="3916876" y="12746"/>
                    <a:pt x="3919672" y="19494"/>
                    <a:pt x="3919672" y="26530"/>
                  </a:cubicBezTo>
                  <a:lnTo>
                    <a:pt x="3919672" y="133791"/>
                  </a:lnTo>
                  <a:cubicBezTo>
                    <a:pt x="3919672" y="140827"/>
                    <a:pt x="3916876" y="147575"/>
                    <a:pt x="3911901" y="152550"/>
                  </a:cubicBezTo>
                  <a:cubicBezTo>
                    <a:pt x="3906925" y="157526"/>
                    <a:pt x="3900177" y="160321"/>
                    <a:pt x="3893141" y="160321"/>
                  </a:cubicBezTo>
                  <a:lnTo>
                    <a:pt x="26530" y="160321"/>
                  </a:lnTo>
                  <a:cubicBezTo>
                    <a:pt x="19494" y="160321"/>
                    <a:pt x="12746" y="157526"/>
                    <a:pt x="7771" y="152550"/>
                  </a:cubicBezTo>
                  <a:cubicBezTo>
                    <a:pt x="2795" y="147575"/>
                    <a:pt x="0" y="140827"/>
                    <a:pt x="0" y="133791"/>
                  </a:cubicBezTo>
                  <a:lnTo>
                    <a:pt x="0" y="26530"/>
                  </a:lnTo>
                  <a:cubicBezTo>
                    <a:pt x="0" y="19494"/>
                    <a:pt x="2795" y="12746"/>
                    <a:pt x="7771" y="7771"/>
                  </a:cubicBezTo>
                  <a:cubicBezTo>
                    <a:pt x="12746" y="2795"/>
                    <a:pt x="19494" y="0"/>
                    <a:pt x="26530" y="0"/>
                  </a:cubicBezTo>
                  <a:close/>
                </a:path>
              </a:pathLst>
            </a:custGeom>
            <a:solidFill>
              <a:srgbClr val="A9BECB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23825"/>
              <a:ext cx="3919672" cy="2841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886761" y="552330"/>
            <a:ext cx="11821345" cy="1085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Herramientas y Frameworks a utilizar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12077" y="2449158"/>
            <a:ext cx="6465529" cy="485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Para desarrollar los microservicios, usaremos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890420" y="9191625"/>
            <a:ext cx="5101887" cy="490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AA</a:t>
            </a:r>
          </a:p>
        </p:txBody>
      </p:sp>
      <p:sp>
        <p:nvSpPr>
          <p:cNvPr id="11" name="AutoShape 11"/>
          <p:cNvSpPr/>
          <p:nvPr/>
        </p:nvSpPr>
        <p:spPr>
          <a:xfrm flipV="1">
            <a:off x="886761" y="1637479"/>
            <a:ext cx="11821345" cy="85545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12" name="TextBox 12"/>
          <p:cNvSpPr txBox="1"/>
          <p:nvPr/>
        </p:nvSpPr>
        <p:spPr>
          <a:xfrm>
            <a:off x="1157576" y="3401753"/>
            <a:ext cx="11875846" cy="3057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Spring Boot(java) ⟶ Para crear microservicios eficientes y estructurados 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MySQL ⟶ Para manejar diferentes tipos de datos según las necesidades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Kubernetes ⟶ Para gestionar la ejecución y escalabilidad de los microservicios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RabbitMQ ⟶ Para la comunicación eficiente entre microservicios 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u="none" strike="noStrik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Kong Gateway / API Gateway → Para gestionar las solicitudes entre clientes y microservicios, garantizando seguridad y control del tráfico.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51706" y="6898924"/>
            <a:ext cx="15159510" cy="485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Todas estas herramientas fueron elegidas por su robustez, facilidad de integración y rendimiento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86761" y="3089948"/>
            <a:ext cx="6939033" cy="663219"/>
            <a:chOff x="0" y="0"/>
            <a:chExt cx="1827564" cy="1746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27564" cy="174675"/>
            </a:xfrm>
            <a:custGeom>
              <a:avLst/>
              <a:gdLst/>
              <a:ahLst/>
              <a:cxnLst/>
              <a:rect l="l" t="t" r="r" b="b"/>
              <a:pathLst>
                <a:path w="1827564" h="174675">
                  <a:moveTo>
                    <a:pt x="56901" y="0"/>
                  </a:moveTo>
                  <a:lnTo>
                    <a:pt x="1770663" y="0"/>
                  </a:lnTo>
                  <a:cubicBezTo>
                    <a:pt x="1802089" y="0"/>
                    <a:pt x="1827564" y="25475"/>
                    <a:pt x="1827564" y="56901"/>
                  </a:cubicBezTo>
                  <a:lnTo>
                    <a:pt x="1827564" y="117774"/>
                  </a:lnTo>
                  <a:cubicBezTo>
                    <a:pt x="1827564" y="149200"/>
                    <a:pt x="1802089" y="174675"/>
                    <a:pt x="1770663" y="174675"/>
                  </a:cubicBezTo>
                  <a:lnTo>
                    <a:pt x="56901" y="174675"/>
                  </a:lnTo>
                  <a:cubicBezTo>
                    <a:pt x="25475" y="174675"/>
                    <a:pt x="0" y="149200"/>
                    <a:pt x="0" y="117774"/>
                  </a:cubicBezTo>
                  <a:lnTo>
                    <a:pt x="0" y="56901"/>
                  </a:lnTo>
                  <a:cubicBezTo>
                    <a:pt x="0" y="25475"/>
                    <a:pt x="25475" y="0"/>
                    <a:pt x="56901" y="0"/>
                  </a:cubicBez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827564" cy="2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86761" y="5872985"/>
            <a:ext cx="9830382" cy="608719"/>
            <a:chOff x="0" y="0"/>
            <a:chExt cx="2589072" cy="16032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89072" cy="160321"/>
            </a:xfrm>
            <a:custGeom>
              <a:avLst/>
              <a:gdLst/>
              <a:ahLst/>
              <a:cxnLst/>
              <a:rect l="l" t="t" r="r" b="b"/>
              <a:pathLst>
                <a:path w="2589072" h="160321">
                  <a:moveTo>
                    <a:pt x="40165" y="0"/>
                  </a:moveTo>
                  <a:lnTo>
                    <a:pt x="2548907" y="0"/>
                  </a:lnTo>
                  <a:cubicBezTo>
                    <a:pt x="2571089" y="0"/>
                    <a:pt x="2589072" y="17983"/>
                    <a:pt x="2589072" y="40165"/>
                  </a:cubicBezTo>
                  <a:lnTo>
                    <a:pt x="2589072" y="120156"/>
                  </a:lnTo>
                  <a:cubicBezTo>
                    <a:pt x="2589072" y="142338"/>
                    <a:pt x="2571089" y="160321"/>
                    <a:pt x="2548907" y="160321"/>
                  </a:cubicBezTo>
                  <a:lnTo>
                    <a:pt x="40165" y="160321"/>
                  </a:lnTo>
                  <a:cubicBezTo>
                    <a:pt x="17983" y="160321"/>
                    <a:pt x="0" y="142338"/>
                    <a:pt x="0" y="120156"/>
                  </a:cubicBezTo>
                  <a:lnTo>
                    <a:pt x="0" y="40165"/>
                  </a:lnTo>
                  <a:cubicBezTo>
                    <a:pt x="0" y="17983"/>
                    <a:pt x="17983" y="0"/>
                    <a:pt x="40165" y="0"/>
                  </a:cubicBezTo>
                  <a:close/>
                </a:path>
              </a:pathLst>
            </a:custGeom>
            <a:solidFill>
              <a:srgbClr val="A9BECB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23825"/>
              <a:ext cx="2589072" cy="2841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886761" y="552330"/>
            <a:ext cx="11821345" cy="1085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Trabajo en equipo y organizacion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12077" y="3116791"/>
            <a:ext cx="6451904" cy="485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Para una mejor organizacion y colaboracion: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890420" y="9191625"/>
            <a:ext cx="5101887" cy="490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AA</a:t>
            </a:r>
          </a:p>
        </p:txBody>
      </p:sp>
      <p:sp>
        <p:nvSpPr>
          <p:cNvPr id="11" name="AutoShape 11"/>
          <p:cNvSpPr/>
          <p:nvPr/>
        </p:nvSpPr>
        <p:spPr>
          <a:xfrm flipV="1">
            <a:off x="886761" y="1637479"/>
            <a:ext cx="11821345" cy="85545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12" name="TextBox 12"/>
          <p:cNvSpPr txBox="1"/>
          <p:nvPr/>
        </p:nvSpPr>
        <p:spPr>
          <a:xfrm>
            <a:off x="1157576" y="4069386"/>
            <a:ext cx="13415489" cy="1514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GitHub → Control de versiones y almacenamiento de archivos termiandos 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Drive ⟶ Compartir todo tipo de archivos tanto sean borradores como versiones competas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Discord/WhatsApp  → Comunicación rápida y eficiente entre el equipo.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12077" y="5872578"/>
            <a:ext cx="9505067" cy="485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Esto nos permite mejorar la coordinación y gestión del tiempo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4135" y="2139247"/>
            <a:ext cx="7415913" cy="663219"/>
            <a:chOff x="0" y="0"/>
            <a:chExt cx="1953162" cy="1746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53162" cy="174675"/>
            </a:xfrm>
            <a:custGeom>
              <a:avLst/>
              <a:gdLst/>
              <a:ahLst/>
              <a:cxnLst/>
              <a:rect l="l" t="t" r="r" b="b"/>
              <a:pathLst>
                <a:path w="1953162" h="174675">
                  <a:moveTo>
                    <a:pt x="53242" y="0"/>
                  </a:moveTo>
                  <a:lnTo>
                    <a:pt x="1899920" y="0"/>
                  </a:lnTo>
                  <a:cubicBezTo>
                    <a:pt x="1929325" y="0"/>
                    <a:pt x="1953162" y="23837"/>
                    <a:pt x="1953162" y="53242"/>
                  </a:cubicBezTo>
                  <a:lnTo>
                    <a:pt x="1953162" y="121433"/>
                  </a:lnTo>
                  <a:cubicBezTo>
                    <a:pt x="1953162" y="150838"/>
                    <a:pt x="1929325" y="174675"/>
                    <a:pt x="1899920" y="174675"/>
                  </a:cubicBezTo>
                  <a:lnTo>
                    <a:pt x="53242" y="174675"/>
                  </a:lnTo>
                  <a:cubicBezTo>
                    <a:pt x="23837" y="174675"/>
                    <a:pt x="0" y="150838"/>
                    <a:pt x="0" y="121433"/>
                  </a:cubicBezTo>
                  <a:lnTo>
                    <a:pt x="0" y="53242"/>
                  </a:lnTo>
                  <a:cubicBezTo>
                    <a:pt x="0" y="23837"/>
                    <a:pt x="23837" y="0"/>
                    <a:pt x="53242" y="0"/>
                  </a:cubicBez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953162" cy="2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86761" y="5872985"/>
            <a:ext cx="14653690" cy="608719"/>
            <a:chOff x="0" y="0"/>
            <a:chExt cx="3859408" cy="16032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59408" cy="160321"/>
            </a:xfrm>
            <a:custGeom>
              <a:avLst/>
              <a:gdLst/>
              <a:ahLst/>
              <a:cxnLst/>
              <a:rect l="l" t="t" r="r" b="b"/>
              <a:pathLst>
                <a:path w="3859408" h="160321">
                  <a:moveTo>
                    <a:pt x="26945" y="0"/>
                  </a:moveTo>
                  <a:lnTo>
                    <a:pt x="3832464" y="0"/>
                  </a:lnTo>
                  <a:cubicBezTo>
                    <a:pt x="3847345" y="0"/>
                    <a:pt x="3859408" y="12064"/>
                    <a:pt x="3859408" y="26945"/>
                  </a:cubicBezTo>
                  <a:lnTo>
                    <a:pt x="3859408" y="133376"/>
                  </a:lnTo>
                  <a:cubicBezTo>
                    <a:pt x="3859408" y="148257"/>
                    <a:pt x="3847345" y="160321"/>
                    <a:pt x="3832464" y="160321"/>
                  </a:cubicBezTo>
                  <a:lnTo>
                    <a:pt x="26945" y="160321"/>
                  </a:lnTo>
                  <a:cubicBezTo>
                    <a:pt x="12064" y="160321"/>
                    <a:pt x="0" y="148257"/>
                    <a:pt x="0" y="133376"/>
                  </a:cubicBezTo>
                  <a:lnTo>
                    <a:pt x="0" y="26945"/>
                  </a:lnTo>
                  <a:cubicBezTo>
                    <a:pt x="0" y="12064"/>
                    <a:pt x="12064" y="0"/>
                    <a:pt x="26945" y="0"/>
                  </a:cubicBezTo>
                  <a:close/>
                </a:path>
              </a:pathLst>
            </a:custGeom>
            <a:solidFill>
              <a:srgbClr val="A9BECB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23825"/>
              <a:ext cx="3859408" cy="2841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886761" y="552330"/>
            <a:ext cx="11821345" cy="1099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Enfoque Éticos y Consideraciones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86761" y="2166090"/>
            <a:ext cx="8332177" cy="485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En el desarrollo del proyecto, tomamos en cuenta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890420" y="9191625"/>
            <a:ext cx="5101887" cy="490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AA</a:t>
            </a:r>
          </a:p>
        </p:txBody>
      </p:sp>
      <p:sp>
        <p:nvSpPr>
          <p:cNvPr id="11" name="AutoShape 11"/>
          <p:cNvSpPr/>
          <p:nvPr/>
        </p:nvSpPr>
        <p:spPr>
          <a:xfrm flipV="1">
            <a:off x="886761" y="1637479"/>
            <a:ext cx="11821345" cy="85545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12" name="TextBox 12"/>
          <p:cNvSpPr txBox="1"/>
          <p:nvPr/>
        </p:nvSpPr>
        <p:spPr>
          <a:xfrm>
            <a:off x="764135" y="2936181"/>
            <a:ext cx="13415489" cy="2542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Privacidad de datos: Se implementaron medidas de seguridad para proteger la información del usuario.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Responsabilidad en el despliegue: Se realizaron pruebas para evitar fallos críticos.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Impacto en el empleo: Se diseñó la arquitectura para facilitar la adopción sin generar dependencia excesiva en la automatización.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12077" y="5872578"/>
            <a:ext cx="14192124" cy="485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La ética al momento del desarrollo es clave para garantizar un sistema mas seguro y confiable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99709"/>
            <a:ext cx="11534821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Conclusion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816256" y="4036657"/>
            <a:ext cx="10655487" cy="2542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79"/>
              </a:lnSpc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La adopción de microservicios permite a Perfulandia SPA superar las limitaciones de su sistema actual, asegurando mejor rendimiento, escalabilidad y resiliencia. Con esta nueva arquitectura, la empresa podrá crecer sin restricciones tecnológicas, optimizando sus operaciones y garantizando un servicio confiable para sus clientes.</a:t>
            </a:r>
          </a:p>
        </p:txBody>
      </p:sp>
      <p:sp>
        <p:nvSpPr>
          <p:cNvPr id="4" name="AutoShape 4"/>
          <p:cNvSpPr/>
          <p:nvPr/>
        </p:nvSpPr>
        <p:spPr>
          <a:xfrm>
            <a:off x="5897880" y="3568974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5" name="AutoShape 5"/>
          <p:cNvSpPr/>
          <p:nvPr/>
        </p:nvSpPr>
        <p:spPr>
          <a:xfrm>
            <a:off x="5897880" y="7171009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6" name="Freeform 6"/>
          <p:cNvSpPr/>
          <p:nvPr/>
        </p:nvSpPr>
        <p:spPr>
          <a:xfrm>
            <a:off x="8304001" y="2470557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7" name="Freeform 7"/>
          <p:cNvSpPr/>
          <p:nvPr/>
        </p:nvSpPr>
        <p:spPr>
          <a:xfrm>
            <a:off x="8304001" y="8019527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42710" y="3369664"/>
            <a:ext cx="11402580" cy="6481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09"/>
              </a:lnSpc>
            </a:pPr>
            <a:r>
              <a:rPr lang="en-US" sz="18577" b="1" i="1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Gracias </a:t>
            </a:r>
          </a:p>
          <a:p>
            <a:pPr marL="0" lvl="0" indent="0" algn="ctr">
              <a:lnSpc>
                <a:spcPts val="26009"/>
              </a:lnSpc>
              <a:spcBef>
                <a:spcPct val="0"/>
              </a:spcBef>
            </a:pPr>
            <a:endParaRPr lang="en-US" sz="18577" b="1" i="1">
              <a:solidFill>
                <a:srgbClr val="000000"/>
              </a:solidFill>
              <a:latin typeface="Cormorant Garamond Bold Italics"/>
              <a:ea typeface="Cormorant Garamond Bold Italics"/>
              <a:cs typeface="Cormorant Garamond Bold Italics"/>
              <a:sym typeface="Cormorant Garamond Bold Italics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4" name="Freeform 4"/>
          <p:cNvSpPr/>
          <p:nvPr/>
        </p:nvSpPr>
        <p:spPr>
          <a:xfrm>
            <a:off x="8304001" y="1116666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5" name="AutoShape 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6" name="Freeform 6"/>
          <p:cNvSpPr/>
          <p:nvPr/>
        </p:nvSpPr>
        <p:spPr>
          <a:xfrm>
            <a:off x="8304001" y="90084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480</Words>
  <Application>Microsoft Office PowerPoint</Application>
  <PresentationFormat>Personalizado</PresentationFormat>
  <Paragraphs>43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Quicksand Bold</vt:lpstr>
      <vt:lpstr>Arial</vt:lpstr>
      <vt:lpstr>Quicksand</vt:lpstr>
      <vt:lpstr>Calibri</vt:lpstr>
      <vt:lpstr>Cormorant Garamond Bold Italics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Blue Simple Modern Enhancing Sales Strategy Presentation</dc:title>
  <cp:lastModifiedBy>Tomas Heise</cp:lastModifiedBy>
  <cp:revision>2</cp:revision>
  <dcterms:created xsi:type="dcterms:W3CDTF">2006-08-16T00:00:00Z</dcterms:created>
  <dcterms:modified xsi:type="dcterms:W3CDTF">2025-04-04T23:30:17Z</dcterms:modified>
  <dc:identifier>DAGjrKYGBBk</dc:identifier>
</cp:coreProperties>
</file>