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Cormorant Garamond"/>
      <p:bold r:id="rId15"/>
      <p:boldItalic r:id="rId16"/>
    </p:embeddedFont>
    <p:embeddedFont>
      <p:font typeface="Quicksan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iewACCB+qiGl6mrTxcDYUIoyBW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morantGaramond-bold.fntdata"/><Relationship Id="rId14" Type="http://schemas.openxmlformats.org/officeDocument/2006/relationships/slide" Target="slides/slide9.xml"/><Relationship Id="rId17" Type="http://schemas.openxmlformats.org/officeDocument/2006/relationships/font" Target="fonts/Quicksand-regular.fntdata"/><Relationship Id="rId16" Type="http://schemas.openxmlformats.org/officeDocument/2006/relationships/font" Target="fonts/CormorantGaramond-boldItalic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Quicksa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043764" y="2478342"/>
            <a:ext cx="16229942" cy="31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577" u="none" cap="none" strike="noStrike">
                <a:solidFill>
                  <a:srgbClr val="000000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Perfulandia</a:t>
            </a:r>
            <a:endParaRPr/>
          </a:p>
        </p:txBody>
      </p:sp>
      <p:cxnSp>
        <p:nvCxnSpPr>
          <p:cNvPr id="85" name="Google Shape;85;p1"/>
          <p:cNvCxnSpPr/>
          <p:nvPr/>
        </p:nvCxnSpPr>
        <p:spPr>
          <a:xfrm>
            <a:off x="9158735" y="990600"/>
            <a:ext cx="8114971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"/>
          <p:cNvCxnSpPr/>
          <p:nvPr/>
        </p:nvCxnSpPr>
        <p:spPr>
          <a:xfrm>
            <a:off x="1043764" y="9296400"/>
            <a:ext cx="8114971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"/>
          <p:cNvSpPr/>
          <p:nvPr/>
        </p:nvSpPr>
        <p:spPr>
          <a:xfrm>
            <a:off x="9618706" y="9037492"/>
            <a:ext cx="2968854" cy="441617"/>
          </a:xfrm>
          <a:custGeom>
            <a:rect b="b" l="l" r="r" t="t"/>
            <a:pathLst>
              <a:path extrusionOk="0"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2737539" y="5908475"/>
            <a:ext cx="12812922" cy="16765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Desarrollo Full Stack</a:t>
            </a:r>
            <a:endParaRPr/>
          </a:p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8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322179" y="1967581"/>
            <a:ext cx="11643643" cy="529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4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Grupo numero 4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5646742" y="807892"/>
            <a:ext cx="2968854" cy="441617"/>
          </a:xfrm>
          <a:custGeom>
            <a:rect b="b" l="l" r="r" t="t"/>
            <a:pathLst>
              <a:path extrusionOk="0"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tipo&#10;&#10;El contenido generado por IA puede ser incorrecto."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4244" y="497236"/>
            <a:ext cx="43148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2"/>
          <p:cNvCxnSpPr/>
          <p:nvPr/>
        </p:nvCxnSpPr>
        <p:spPr>
          <a:xfrm>
            <a:off x="5897882" y="1875831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2"/>
          <p:cNvCxnSpPr/>
          <p:nvPr/>
        </p:nvCxnSpPr>
        <p:spPr>
          <a:xfrm>
            <a:off x="5897879" y="9715500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2"/>
          <p:cNvSpPr/>
          <p:nvPr/>
        </p:nvSpPr>
        <p:spPr>
          <a:xfrm>
            <a:off x="8304003" y="777414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533400" y="103184"/>
            <a:ext cx="8048163" cy="1085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>
                <a:solidFill>
                  <a:srgbClr val="000000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Introduccion 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8304000" y="9933916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904298" y="2086372"/>
            <a:ext cx="14159404" cy="3057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Perfulandia SPA ha crecido rápidamente, expandiendo sus operaciones a nivel nacional. Sin embargo, su sistema monolítico actual no soporta esta expansión, generando problemas de rendimiento y disponibilidad. Para garantizar la estabilidad del negocio, se propone una arquitectura basada en microservicios con MySQL, permitiendo mayor escalabilidad, eficiencia y mejor experiencia para los clientes.</a:t>
            </a:r>
            <a:endParaRPr/>
          </a:p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85395" y="4721759"/>
            <a:ext cx="4720105" cy="4666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3"/>
          <p:cNvGrpSpPr/>
          <p:nvPr/>
        </p:nvGrpSpPr>
        <p:grpSpPr>
          <a:xfrm>
            <a:off x="15374659" y="-180826"/>
            <a:ext cx="4194107" cy="10451977"/>
            <a:chOff x="0" y="-47625"/>
            <a:chExt cx="1104621" cy="2752784"/>
          </a:xfrm>
        </p:grpSpPr>
        <p:sp>
          <p:nvSpPr>
            <p:cNvPr id="108" name="Google Shape;108;p3"/>
            <p:cNvSpPr/>
            <p:nvPr/>
          </p:nvSpPr>
          <p:spPr>
            <a:xfrm>
              <a:off x="0" y="0"/>
              <a:ext cx="1104621" cy="2705159"/>
            </a:xfrm>
            <a:custGeom>
              <a:rect b="b" l="l" r="r" t="t"/>
              <a:pathLst>
                <a:path extrusionOk="0"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5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1028700" y="8974931"/>
            <a:ext cx="1905000" cy="283369"/>
          </a:xfrm>
          <a:custGeom>
            <a:rect b="b" l="l" r="r" t="t"/>
            <a:pathLst>
              <a:path extrusionOk="0"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1028700" y="599709"/>
            <a:ext cx="9390243" cy="1085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>
                <a:solidFill>
                  <a:srgbClr val="000000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Problema y contexto 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1013460" y="3238500"/>
            <a:ext cx="14159404" cy="3057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Nuestro proyecto aborda los problemas de escalabilidad, mantenimiento y eficiencia en el sistema actual.</a:t>
            </a:r>
            <a:endParaRPr/>
          </a:p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El sistema monolítico presentando fallas y sobrecargas , afectando el rendimiento</a:t>
            </a:r>
            <a:endParaRPr b="0" i="0" sz="2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Es difícil agregar nuevas funcionalidades sin afectar otras partes del sistema</a:t>
            </a:r>
            <a:endParaRPr b="0" i="0" sz="2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 requiere una arquitectura flexible que permita escalar por demanda y mejorar la estabilidad</a:t>
            </a:r>
            <a:endParaRPr b="0" i="0" sz="2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4"/>
          <p:cNvCxnSpPr/>
          <p:nvPr/>
        </p:nvCxnSpPr>
        <p:spPr>
          <a:xfrm>
            <a:off x="1024384" y="1902036"/>
            <a:ext cx="4344915" cy="0"/>
          </a:xfrm>
          <a:prstGeom prst="straightConnector1">
            <a:avLst/>
          </a:prstGeom>
          <a:noFill/>
          <a:ln cap="flat" cmpd="sng" w="57150">
            <a:solidFill>
              <a:srgbClr val="7994A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4"/>
          <p:cNvCxnSpPr/>
          <p:nvPr/>
        </p:nvCxnSpPr>
        <p:spPr>
          <a:xfrm>
            <a:off x="1167655" y="5897200"/>
            <a:ext cx="4716390" cy="0"/>
          </a:xfrm>
          <a:prstGeom prst="straightConnector1">
            <a:avLst/>
          </a:prstGeom>
          <a:noFill/>
          <a:ln cap="flat" cmpd="sng" w="57150">
            <a:solidFill>
              <a:srgbClr val="7994A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4"/>
          <p:cNvSpPr txBox="1"/>
          <p:nvPr/>
        </p:nvSpPr>
        <p:spPr>
          <a:xfrm>
            <a:off x="1024384" y="599709"/>
            <a:ext cx="14072064" cy="1085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>
                <a:solidFill>
                  <a:srgbClr val="000000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Estrategia de microservicios 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1024384" y="3343528"/>
            <a:ext cx="1887438" cy="490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Beneficios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1024384" y="2368984"/>
            <a:ext cx="11207050" cy="8342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Para resolver el problema, utilizaremos una arquitectura de microservicios, dividiendo el sistema en servicios independientes que se comunicaran entre sí. </a:t>
            </a:r>
            <a:endParaRPr/>
          </a:p>
        </p:txBody>
      </p:sp>
      <p:sp>
        <p:nvSpPr>
          <p:cNvPr id="122" name="Google Shape;122;p4"/>
          <p:cNvSpPr/>
          <p:nvPr/>
        </p:nvSpPr>
        <p:spPr>
          <a:xfrm>
            <a:off x="1024384" y="9529723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1028700" y="3986750"/>
            <a:ext cx="12633231" cy="1672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Escalabilidad: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Se pueden aumentar los recursos solo en los servicios que lo necesiten</a:t>
            </a:r>
            <a:endParaRPr/>
          </a:p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Mantenimiento mas sencillo: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Los cambios a un servicio no afectan al resto </a:t>
            </a:r>
            <a:endParaRPr/>
          </a:p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Resiliencia: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Si un servicio falla, el sistema seguirá funcionando </a:t>
            </a:r>
            <a:endParaRPr/>
          </a:p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Flexibilidad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 Se puede usar diferentes tecnologías en cada microservicio </a:t>
            </a:r>
            <a:endParaRPr/>
          </a:p>
        </p:txBody>
      </p:sp>
      <p:grpSp>
        <p:nvGrpSpPr>
          <p:cNvPr id="124" name="Google Shape;124;p4"/>
          <p:cNvGrpSpPr/>
          <p:nvPr/>
        </p:nvGrpSpPr>
        <p:grpSpPr>
          <a:xfrm>
            <a:off x="15374659" y="-180826"/>
            <a:ext cx="4194107" cy="10451977"/>
            <a:chOff x="0" y="-47625"/>
            <a:chExt cx="1104621" cy="2752784"/>
          </a:xfrm>
        </p:grpSpPr>
        <p:sp>
          <p:nvSpPr>
            <p:cNvPr id="125" name="Google Shape;125;p4"/>
            <p:cNvSpPr/>
            <p:nvPr/>
          </p:nvSpPr>
          <p:spPr>
            <a:xfrm>
              <a:off x="0" y="0"/>
              <a:ext cx="1104621" cy="2705159"/>
            </a:xfrm>
            <a:custGeom>
              <a:rect b="b" l="l" r="r" t="t"/>
              <a:pathLst>
                <a:path extrusionOk="0"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5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7" name="Google Shape;1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59200" y="190500"/>
            <a:ext cx="2041429" cy="1962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459200" y="2400574"/>
            <a:ext cx="2041428" cy="218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459200" y="4891041"/>
            <a:ext cx="2041428" cy="2154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641714" y="7226081"/>
            <a:ext cx="1676400" cy="2814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5"/>
          <p:cNvGrpSpPr/>
          <p:nvPr/>
        </p:nvGrpSpPr>
        <p:grpSpPr>
          <a:xfrm>
            <a:off x="886761" y="1952167"/>
            <a:ext cx="7007158" cy="1133367"/>
            <a:chOff x="0" y="-123825"/>
            <a:chExt cx="1845507" cy="298500"/>
          </a:xfrm>
        </p:grpSpPr>
        <p:sp>
          <p:nvSpPr>
            <p:cNvPr id="136" name="Google Shape;136;p5"/>
            <p:cNvSpPr/>
            <p:nvPr/>
          </p:nvSpPr>
          <p:spPr>
            <a:xfrm>
              <a:off x="0" y="0"/>
              <a:ext cx="1845507" cy="174675"/>
            </a:xfrm>
            <a:custGeom>
              <a:rect b="b" l="l" r="r" t="t"/>
              <a:pathLst>
                <a:path extrusionOk="0" h="174675" w="1845507">
                  <a:moveTo>
                    <a:pt x="56348" y="0"/>
                  </a:moveTo>
                  <a:lnTo>
                    <a:pt x="1789159" y="0"/>
                  </a:lnTo>
                  <a:cubicBezTo>
                    <a:pt x="1820279" y="0"/>
                    <a:pt x="1845507" y="25228"/>
                    <a:pt x="1845507" y="56348"/>
                  </a:cubicBezTo>
                  <a:lnTo>
                    <a:pt x="1845507" y="118327"/>
                  </a:lnTo>
                  <a:cubicBezTo>
                    <a:pt x="1845507" y="133272"/>
                    <a:pt x="1839570" y="147604"/>
                    <a:pt x="1829003" y="158171"/>
                  </a:cubicBezTo>
                  <a:cubicBezTo>
                    <a:pt x="1818436" y="168738"/>
                    <a:pt x="1804103" y="174675"/>
                    <a:pt x="1789159" y="174675"/>
                  </a:cubicBezTo>
                  <a:lnTo>
                    <a:pt x="56348" y="174675"/>
                  </a:lnTo>
                  <a:cubicBezTo>
                    <a:pt x="25228" y="174675"/>
                    <a:pt x="0" y="149447"/>
                    <a:pt x="0" y="118327"/>
                  </a:cubicBezTo>
                  <a:lnTo>
                    <a:pt x="0" y="56348"/>
                  </a:lnTo>
                  <a:cubicBezTo>
                    <a:pt x="0" y="25228"/>
                    <a:pt x="25228" y="0"/>
                    <a:pt x="56348" y="0"/>
                  </a:cubicBezTo>
                  <a:close/>
                </a:path>
              </a:pathLst>
            </a:custGeom>
            <a:solidFill>
              <a:srgbClr val="DBE5E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 txBox="1"/>
            <p:nvPr/>
          </p:nvSpPr>
          <p:spPr>
            <a:xfrm>
              <a:off x="0" y="-123825"/>
              <a:ext cx="1845507" cy="2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5"/>
          <p:cNvGrpSpPr/>
          <p:nvPr/>
        </p:nvGrpSpPr>
        <p:grpSpPr>
          <a:xfrm>
            <a:off x="1157576" y="6428776"/>
            <a:ext cx="14882504" cy="1078867"/>
            <a:chOff x="0" y="-123825"/>
            <a:chExt cx="3919672" cy="284146"/>
          </a:xfrm>
        </p:grpSpPr>
        <p:sp>
          <p:nvSpPr>
            <p:cNvPr id="139" name="Google Shape;139;p5"/>
            <p:cNvSpPr/>
            <p:nvPr/>
          </p:nvSpPr>
          <p:spPr>
            <a:xfrm>
              <a:off x="0" y="0"/>
              <a:ext cx="3919672" cy="160321"/>
            </a:xfrm>
            <a:custGeom>
              <a:rect b="b" l="l" r="r" t="t"/>
              <a:pathLst>
                <a:path extrusionOk="0" h="160321" w="3919672">
                  <a:moveTo>
                    <a:pt x="26530" y="0"/>
                  </a:moveTo>
                  <a:lnTo>
                    <a:pt x="3893141" y="0"/>
                  </a:lnTo>
                  <a:cubicBezTo>
                    <a:pt x="3900177" y="0"/>
                    <a:pt x="3906925" y="2795"/>
                    <a:pt x="3911901" y="7771"/>
                  </a:cubicBezTo>
                  <a:cubicBezTo>
                    <a:pt x="3916876" y="12746"/>
                    <a:pt x="3919672" y="19494"/>
                    <a:pt x="3919672" y="26530"/>
                  </a:cubicBezTo>
                  <a:lnTo>
                    <a:pt x="3919672" y="133791"/>
                  </a:lnTo>
                  <a:cubicBezTo>
                    <a:pt x="3919672" y="140827"/>
                    <a:pt x="3916876" y="147575"/>
                    <a:pt x="3911901" y="152550"/>
                  </a:cubicBezTo>
                  <a:cubicBezTo>
                    <a:pt x="3906925" y="157526"/>
                    <a:pt x="3900177" y="160321"/>
                    <a:pt x="3893141" y="160321"/>
                  </a:cubicBezTo>
                  <a:lnTo>
                    <a:pt x="26530" y="160321"/>
                  </a:lnTo>
                  <a:cubicBezTo>
                    <a:pt x="19494" y="160321"/>
                    <a:pt x="12746" y="157526"/>
                    <a:pt x="7771" y="152550"/>
                  </a:cubicBezTo>
                  <a:cubicBezTo>
                    <a:pt x="2795" y="147575"/>
                    <a:pt x="0" y="140827"/>
                    <a:pt x="0" y="133791"/>
                  </a:cubicBezTo>
                  <a:lnTo>
                    <a:pt x="0" y="26530"/>
                  </a:lnTo>
                  <a:cubicBezTo>
                    <a:pt x="0" y="19494"/>
                    <a:pt x="2795" y="12746"/>
                    <a:pt x="7771" y="7771"/>
                  </a:cubicBezTo>
                  <a:cubicBezTo>
                    <a:pt x="12746" y="2795"/>
                    <a:pt x="19494" y="0"/>
                    <a:pt x="26530" y="0"/>
                  </a:cubicBezTo>
                  <a:close/>
                </a:path>
              </a:pathLst>
            </a:custGeom>
            <a:solidFill>
              <a:srgbClr val="A9BEC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 txBox="1"/>
            <p:nvPr/>
          </p:nvSpPr>
          <p:spPr>
            <a:xfrm>
              <a:off x="0" y="-123825"/>
              <a:ext cx="3919672" cy="284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5"/>
          <p:cNvSpPr txBox="1"/>
          <p:nvPr/>
        </p:nvSpPr>
        <p:spPr>
          <a:xfrm>
            <a:off x="886761" y="552330"/>
            <a:ext cx="11821345" cy="1085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>
                <a:solidFill>
                  <a:srgbClr val="000000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Herramientas y Frameworks a utilizar </a:t>
            </a:r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1212077" y="2449158"/>
            <a:ext cx="6465529" cy="485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Para desarrollar los microservicios, usaremos</a:t>
            </a:r>
            <a:endParaRPr/>
          </a:p>
        </p:txBody>
      </p:sp>
      <p:cxnSp>
        <p:nvCxnSpPr>
          <p:cNvPr id="143" name="Google Shape;143;p5"/>
          <p:cNvCxnSpPr/>
          <p:nvPr/>
        </p:nvCxnSpPr>
        <p:spPr>
          <a:xfrm flipH="1" rot="10800000">
            <a:off x="886761" y="1637479"/>
            <a:ext cx="11821345" cy="85545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5"/>
          <p:cNvSpPr txBox="1"/>
          <p:nvPr/>
        </p:nvSpPr>
        <p:spPr>
          <a:xfrm>
            <a:off x="1157576" y="3401753"/>
            <a:ext cx="11875846" cy="3057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Spring Boot(java) ⟶ Para crear microservicios eficientes y estructurados 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MySQL ⟶ Para manejar diferentes tipos de datos según las necesidades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Kubernetes ⟶ Para gestionar la ejecución y escalabilidad de los microservicios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RabbitMQ ⟶ Para la comunicación eficiente entre microservicios 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Kong Gateway / API Gateway → Para gestionar las solicitudes entre clientes y microservicios, garantizando seguridad y control del tráfico.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1351706" y="6898924"/>
            <a:ext cx="15159510" cy="485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Todas estas herramientas fueron elegidas por su robustez, facilidad de integración y rendimiento</a:t>
            </a:r>
            <a:endParaRPr/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8648" y="8034123"/>
            <a:ext cx="1579565" cy="1571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5082" y="8137610"/>
            <a:ext cx="2229161" cy="1476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7803" y="7898141"/>
            <a:ext cx="2920677" cy="166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15600" y="7947686"/>
            <a:ext cx="1784608" cy="1642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033422" y="7703315"/>
            <a:ext cx="4546869" cy="1978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6"/>
          <p:cNvGrpSpPr/>
          <p:nvPr/>
        </p:nvGrpSpPr>
        <p:grpSpPr>
          <a:xfrm>
            <a:off x="886761" y="2619800"/>
            <a:ext cx="6939033" cy="1133367"/>
            <a:chOff x="0" y="-123825"/>
            <a:chExt cx="1827564" cy="298500"/>
          </a:xfrm>
        </p:grpSpPr>
        <p:sp>
          <p:nvSpPr>
            <p:cNvPr id="156" name="Google Shape;156;p6"/>
            <p:cNvSpPr/>
            <p:nvPr/>
          </p:nvSpPr>
          <p:spPr>
            <a:xfrm>
              <a:off x="0" y="0"/>
              <a:ext cx="1827564" cy="174675"/>
            </a:xfrm>
            <a:custGeom>
              <a:rect b="b" l="l" r="r" t="t"/>
              <a:pathLst>
                <a:path extrusionOk="0" h="174675" w="1827564">
                  <a:moveTo>
                    <a:pt x="56901" y="0"/>
                  </a:moveTo>
                  <a:lnTo>
                    <a:pt x="1770663" y="0"/>
                  </a:lnTo>
                  <a:cubicBezTo>
                    <a:pt x="1802089" y="0"/>
                    <a:pt x="1827564" y="25475"/>
                    <a:pt x="1827564" y="56901"/>
                  </a:cubicBezTo>
                  <a:lnTo>
                    <a:pt x="1827564" y="117774"/>
                  </a:lnTo>
                  <a:cubicBezTo>
                    <a:pt x="1827564" y="149200"/>
                    <a:pt x="1802089" y="174675"/>
                    <a:pt x="1770663" y="174675"/>
                  </a:cubicBezTo>
                  <a:lnTo>
                    <a:pt x="56901" y="174675"/>
                  </a:lnTo>
                  <a:cubicBezTo>
                    <a:pt x="25475" y="174675"/>
                    <a:pt x="0" y="149200"/>
                    <a:pt x="0" y="117774"/>
                  </a:cubicBezTo>
                  <a:lnTo>
                    <a:pt x="0" y="56901"/>
                  </a:lnTo>
                  <a:cubicBezTo>
                    <a:pt x="0" y="25475"/>
                    <a:pt x="25475" y="0"/>
                    <a:pt x="56901" y="0"/>
                  </a:cubicBezTo>
                  <a:close/>
                </a:path>
              </a:pathLst>
            </a:custGeom>
            <a:solidFill>
              <a:srgbClr val="DBE5E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 txBox="1"/>
            <p:nvPr/>
          </p:nvSpPr>
          <p:spPr>
            <a:xfrm>
              <a:off x="0" y="-123825"/>
              <a:ext cx="1827564" cy="2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p6"/>
          <p:cNvGrpSpPr/>
          <p:nvPr/>
        </p:nvGrpSpPr>
        <p:grpSpPr>
          <a:xfrm>
            <a:off x="886761" y="5402837"/>
            <a:ext cx="9830382" cy="1078867"/>
            <a:chOff x="0" y="-123825"/>
            <a:chExt cx="2589072" cy="284146"/>
          </a:xfrm>
        </p:grpSpPr>
        <p:sp>
          <p:nvSpPr>
            <p:cNvPr id="159" name="Google Shape;159;p6"/>
            <p:cNvSpPr/>
            <p:nvPr/>
          </p:nvSpPr>
          <p:spPr>
            <a:xfrm>
              <a:off x="0" y="0"/>
              <a:ext cx="2589072" cy="160321"/>
            </a:xfrm>
            <a:custGeom>
              <a:rect b="b" l="l" r="r" t="t"/>
              <a:pathLst>
                <a:path extrusionOk="0" h="160321" w="2589072">
                  <a:moveTo>
                    <a:pt x="40165" y="0"/>
                  </a:moveTo>
                  <a:lnTo>
                    <a:pt x="2548907" y="0"/>
                  </a:lnTo>
                  <a:cubicBezTo>
                    <a:pt x="2571089" y="0"/>
                    <a:pt x="2589072" y="17983"/>
                    <a:pt x="2589072" y="40165"/>
                  </a:cubicBezTo>
                  <a:lnTo>
                    <a:pt x="2589072" y="120156"/>
                  </a:lnTo>
                  <a:cubicBezTo>
                    <a:pt x="2589072" y="142338"/>
                    <a:pt x="2571089" y="160321"/>
                    <a:pt x="2548907" y="160321"/>
                  </a:cubicBezTo>
                  <a:lnTo>
                    <a:pt x="40165" y="160321"/>
                  </a:lnTo>
                  <a:cubicBezTo>
                    <a:pt x="17983" y="160321"/>
                    <a:pt x="0" y="142338"/>
                    <a:pt x="0" y="120156"/>
                  </a:cubicBezTo>
                  <a:lnTo>
                    <a:pt x="0" y="40165"/>
                  </a:lnTo>
                  <a:cubicBezTo>
                    <a:pt x="0" y="17983"/>
                    <a:pt x="17983" y="0"/>
                    <a:pt x="40165" y="0"/>
                  </a:cubicBezTo>
                  <a:close/>
                </a:path>
              </a:pathLst>
            </a:custGeom>
            <a:solidFill>
              <a:srgbClr val="A9BEC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 txBox="1"/>
            <p:nvPr/>
          </p:nvSpPr>
          <p:spPr>
            <a:xfrm>
              <a:off x="0" y="-123825"/>
              <a:ext cx="2589072" cy="284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6"/>
          <p:cNvSpPr txBox="1"/>
          <p:nvPr/>
        </p:nvSpPr>
        <p:spPr>
          <a:xfrm>
            <a:off x="886761" y="552330"/>
            <a:ext cx="11821345" cy="1085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>
                <a:solidFill>
                  <a:srgbClr val="000000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Trabajo en equipo y organizacion </a:t>
            </a:r>
            <a:endParaRPr/>
          </a:p>
        </p:txBody>
      </p:sp>
      <p:sp>
        <p:nvSpPr>
          <p:cNvPr id="162" name="Google Shape;162;p6"/>
          <p:cNvSpPr txBox="1"/>
          <p:nvPr/>
        </p:nvSpPr>
        <p:spPr>
          <a:xfrm>
            <a:off x="1212077" y="3116791"/>
            <a:ext cx="6451904" cy="485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Para una mejor organizacion y colaboracion:</a:t>
            </a:r>
            <a:endParaRPr/>
          </a:p>
        </p:txBody>
      </p:sp>
      <p:cxnSp>
        <p:nvCxnSpPr>
          <p:cNvPr id="163" name="Google Shape;163;p6"/>
          <p:cNvCxnSpPr/>
          <p:nvPr/>
        </p:nvCxnSpPr>
        <p:spPr>
          <a:xfrm flipH="1" rot="10800000">
            <a:off x="886761" y="1637479"/>
            <a:ext cx="11821345" cy="85545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6"/>
          <p:cNvSpPr txBox="1"/>
          <p:nvPr/>
        </p:nvSpPr>
        <p:spPr>
          <a:xfrm>
            <a:off x="1157576" y="4069386"/>
            <a:ext cx="13415489" cy="151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GitHub → Control de versiones y almacenamiento de archivos termiandos 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Drive ⟶ Compartir todo tipo de archivos tanto sean borradores como versiones competas</a:t>
            </a:r>
            <a:endParaRPr b="0" i="0" sz="2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Discord/WhatsApp  → Comunicación rápida y eficiente entre el equipo.</a:t>
            </a:r>
            <a:endParaRPr/>
          </a:p>
        </p:txBody>
      </p:sp>
      <p:sp>
        <p:nvSpPr>
          <p:cNvPr id="165" name="Google Shape;165;p6"/>
          <p:cNvSpPr txBox="1"/>
          <p:nvPr/>
        </p:nvSpPr>
        <p:spPr>
          <a:xfrm>
            <a:off x="1212077" y="5872578"/>
            <a:ext cx="9505067" cy="485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Esto nos permite mejorar la coordinación y gestión del tiempo </a:t>
            </a:r>
            <a:endParaRPr/>
          </a:p>
        </p:txBody>
      </p:sp>
      <p:pic>
        <p:nvPicPr>
          <p:cNvPr id="166" name="Google Shape;16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8953" y="6885837"/>
            <a:ext cx="2775911" cy="2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600" y="6806846"/>
            <a:ext cx="2930190" cy="2554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97915" y="6885837"/>
            <a:ext cx="2597783" cy="249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281824" y="6850624"/>
            <a:ext cx="2410554" cy="249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>
            <a:off x="1676400" y="8420524"/>
            <a:ext cx="14653690" cy="1078867"/>
            <a:chOff x="0" y="-123825"/>
            <a:chExt cx="3859408" cy="284146"/>
          </a:xfrm>
        </p:grpSpPr>
        <p:sp>
          <p:nvSpPr>
            <p:cNvPr id="175" name="Google Shape;175;p7"/>
            <p:cNvSpPr/>
            <p:nvPr/>
          </p:nvSpPr>
          <p:spPr>
            <a:xfrm>
              <a:off x="0" y="0"/>
              <a:ext cx="3859408" cy="160321"/>
            </a:xfrm>
            <a:custGeom>
              <a:rect b="b" l="l" r="r" t="t"/>
              <a:pathLst>
                <a:path extrusionOk="0" h="160321" w="3859408">
                  <a:moveTo>
                    <a:pt x="26945" y="0"/>
                  </a:moveTo>
                  <a:lnTo>
                    <a:pt x="3832464" y="0"/>
                  </a:lnTo>
                  <a:cubicBezTo>
                    <a:pt x="3847345" y="0"/>
                    <a:pt x="3859408" y="12064"/>
                    <a:pt x="3859408" y="26945"/>
                  </a:cubicBezTo>
                  <a:lnTo>
                    <a:pt x="3859408" y="133376"/>
                  </a:lnTo>
                  <a:cubicBezTo>
                    <a:pt x="3859408" y="148257"/>
                    <a:pt x="3847345" y="160321"/>
                    <a:pt x="3832464" y="160321"/>
                  </a:cubicBezTo>
                  <a:lnTo>
                    <a:pt x="26945" y="160321"/>
                  </a:lnTo>
                  <a:cubicBezTo>
                    <a:pt x="12064" y="160321"/>
                    <a:pt x="0" y="148257"/>
                    <a:pt x="0" y="133376"/>
                  </a:cubicBezTo>
                  <a:lnTo>
                    <a:pt x="0" y="26945"/>
                  </a:lnTo>
                  <a:cubicBezTo>
                    <a:pt x="0" y="12064"/>
                    <a:pt x="12064" y="0"/>
                    <a:pt x="26945" y="0"/>
                  </a:cubicBezTo>
                  <a:close/>
                </a:path>
              </a:pathLst>
            </a:custGeom>
            <a:solidFill>
              <a:srgbClr val="A9BEC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 txBox="1"/>
            <p:nvPr/>
          </p:nvSpPr>
          <p:spPr>
            <a:xfrm>
              <a:off x="0" y="-123825"/>
              <a:ext cx="3859408" cy="284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7"/>
          <p:cNvSpPr txBox="1"/>
          <p:nvPr/>
        </p:nvSpPr>
        <p:spPr>
          <a:xfrm>
            <a:off x="886761" y="552330"/>
            <a:ext cx="11821345" cy="1099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>
                <a:solidFill>
                  <a:srgbClr val="000000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Enfoque ético </a:t>
            </a:r>
            <a:endParaRPr/>
          </a:p>
        </p:txBody>
      </p:sp>
      <p:cxnSp>
        <p:nvCxnSpPr>
          <p:cNvPr id="178" name="Google Shape;178;p7"/>
          <p:cNvCxnSpPr/>
          <p:nvPr/>
        </p:nvCxnSpPr>
        <p:spPr>
          <a:xfrm flipH="1" rot="10800000">
            <a:off x="886761" y="1637479"/>
            <a:ext cx="11821345" cy="85545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7"/>
          <p:cNvSpPr txBox="1"/>
          <p:nvPr/>
        </p:nvSpPr>
        <p:spPr>
          <a:xfrm>
            <a:off x="1907183" y="8890672"/>
            <a:ext cx="14192124" cy="485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La ética al momento del desarrollo es clave para garantizar un sistema mas seguro y confiable </a:t>
            </a:r>
            <a:endParaRPr/>
          </a:p>
        </p:txBody>
      </p:sp>
      <p:grpSp>
        <p:nvGrpSpPr>
          <p:cNvPr id="180" name="Google Shape;180;p7"/>
          <p:cNvGrpSpPr/>
          <p:nvPr/>
        </p:nvGrpSpPr>
        <p:grpSpPr>
          <a:xfrm>
            <a:off x="871521" y="1722617"/>
            <a:ext cx="3243279" cy="1133367"/>
            <a:chOff x="0" y="-123825"/>
            <a:chExt cx="1953162" cy="298500"/>
          </a:xfrm>
        </p:grpSpPr>
        <p:sp>
          <p:nvSpPr>
            <p:cNvPr id="181" name="Google Shape;181;p7"/>
            <p:cNvSpPr/>
            <p:nvPr/>
          </p:nvSpPr>
          <p:spPr>
            <a:xfrm>
              <a:off x="0" y="0"/>
              <a:ext cx="1953162" cy="174675"/>
            </a:xfrm>
            <a:custGeom>
              <a:rect b="b" l="l" r="r" t="t"/>
              <a:pathLst>
                <a:path extrusionOk="0" h="174675" w="1953162">
                  <a:moveTo>
                    <a:pt x="53242" y="0"/>
                  </a:moveTo>
                  <a:lnTo>
                    <a:pt x="1899920" y="0"/>
                  </a:lnTo>
                  <a:cubicBezTo>
                    <a:pt x="1929325" y="0"/>
                    <a:pt x="1953162" y="23837"/>
                    <a:pt x="1953162" y="53242"/>
                  </a:cubicBezTo>
                  <a:lnTo>
                    <a:pt x="1953162" y="121433"/>
                  </a:lnTo>
                  <a:cubicBezTo>
                    <a:pt x="1953162" y="150838"/>
                    <a:pt x="1929325" y="174675"/>
                    <a:pt x="1899920" y="174675"/>
                  </a:cubicBezTo>
                  <a:lnTo>
                    <a:pt x="53242" y="174675"/>
                  </a:lnTo>
                  <a:cubicBezTo>
                    <a:pt x="23837" y="174675"/>
                    <a:pt x="0" y="150838"/>
                    <a:pt x="0" y="121433"/>
                  </a:cubicBezTo>
                  <a:lnTo>
                    <a:pt x="0" y="53242"/>
                  </a:lnTo>
                  <a:cubicBezTo>
                    <a:pt x="0" y="23837"/>
                    <a:pt x="23837" y="0"/>
                    <a:pt x="53242" y="0"/>
                  </a:cubicBezTo>
                  <a:close/>
                </a:path>
              </a:pathLst>
            </a:custGeom>
            <a:solidFill>
              <a:srgbClr val="DBE5E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 txBox="1"/>
            <p:nvPr/>
          </p:nvSpPr>
          <p:spPr>
            <a:xfrm>
              <a:off x="0" y="-123825"/>
              <a:ext cx="1953162" cy="2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7"/>
          <p:cNvSpPr txBox="1"/>
          <p:nvPr/>
        </p:nvSpPr>
        <p:spPr>
          <a:xfrm>
            <a:off x="1009387" y="2232623"/>
            <a:ext cx="8332177" cy="485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Desafíos principales</a:t>
            </a:r>
            <a:endParaRPr sz="2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4" name="Google Shape;184;p7"/>
          <p:cNvSpPr txBox="1"/>
          <p:nvPr/>
        </p:nvSpPr>
        <p:spPr>
          <a:xfrm>
            <a:off x="1009387" y="3296471"/>
            <a:ext cx="13415489" cy="2571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Inconformidad del cliente</a:t>
            </a:r>
            <a:endParaRPr b="0" i="0" sz="2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1" marL="25908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Pérdida de información en la mitigación</a:t>
            </a:r>
            <a:endParaRPr b="0" i="0" sz="2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1" marL="25908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Resistencia al cambio por parte de los trabajadores</a:t>
            </a:r>
            <a:endParaRPr b="0" i="0" sz="2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85" name="Google Shape;18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41429" y="1971514"/>
            <a:ext cx="3554145" cy="2403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49000" y="3883317"/>
            <a:ext cx="3126551" cy="326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496800" y="6454662"/>
            <a:ext cx="5277895" cy="212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/>
        </p:nvSpPr>
        <p:spPr>
          <a:xfrm>
            <a:off x="1028700" y="599709"/>
            <a:ext cx="11534821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>
                <a:solidFill>
                  <a:srgbClr val="000000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Conclusion</a:t>
            </a:r>
            <a:endParaRPr/>
          </a:p>
        </p:txBody>
      </p:sp>
      <p:sp>
        <p:nvSpPr>
          <p:cNvPr id="193" name="Google Shape;193;p8"/>
          <p:cNvSpPr txBox="1"/>
          <p:nvPr/>
        </p:nvSpPr>
        <p:spPr>
          <a:xfrm>
            <a:off x="3816256" y="4036657"/>
            <a:ext cx="10655487" cy="2542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La adopción de microservicios permite a Perfulandia SPA superar las limitaciones de su sistema actual, asegurando mejor rendimiento, escalabilidad y resiliencia. Con esta nueva arquitectura, la empresa podrá crecer sin restricciones tecnológicas, optimizando sus operaciones y garantizando un servicio confiable para sus clientes.</a:t>
            </a:r>
            <a:endParaRPr/>
          </a:p>
        </p:txBody>
      </p:sp>
      <p:cxnSp>
        <p:nvCxnSpPr>
          <p:cNvPr id="194" name="Google Shape;194;p8"/>
          <p:cNvCxnSpPr/>
          <p:nvPr/>
        </p:nvCxnSpPr>
        <p:spPr>
          <a:xfrm>
            <a:off x="5897880" y="3568974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8"/>
          <p:cNvCxnSpPr/>
          <p:nvPr/>
        </p:nvCxnSpPr>
        <p:spPr>
          <a:xfrm>
            <a:off x="5897880" y="7171009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" name="Google Shape;196;p8"/>
          <p:cNvSpPr/>
          <p:nvPr/>
        </p:nvSpPr>
        <p:spPr>
          <a:xfrm>
            <a:off x="8304001" y="2470557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8304001" y="8019527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/>
        </p:nvSpPr>
        <p:spPr>
          <a:xfrm>
            <a:off x="3442710" y="3369664"/>
            <a:ext cx="11402580" cy="6481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577">
                <a:solidFill>
                  <a:srgbClr val="000000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Gracias </a:t>
            </a:r>
            <a:endParaRPr/>
          </a:p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577">
              <a:solidFill>
                <a:srgbClr val="000000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cxnSp>
        <p:nvCxnSpPr>
          <p:cNvPr id="203" name="Google Shape;203;p9"/>
          <p:cNvCxnSpPr/>
          <p:nvPr/>
        </p:nvCxnSpPr>
        <p:spPr>
          <a:xfrm>
            <a:off x="5897880" y="2215083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9"/>
          <p:cNvSpPr/>
          <p:nvPr/>
        </p:nvSpPr>
        <p:spPr>
          <a:xfrm>
            <a:off x="8304001" y="1116666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9"/>
          <p:cNvCxnSpPr/>
          <p:nvPr/>
        </p:nvCxnSpPr>
        <p:spPr>
          <a:xfrm>
            <a:off x="5897880" y="8159883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9"/>
          <p:cNvSpPr/>
          <p:nvPr/>
        </p:nvSpPr>
        <p:spPr>
          <a:xfrm>
            <a:off x="8304001" y="9008400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