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6"/>
  </p:notesMasterIdLst>
  <p:sldIdLst>
    <p:sldId id="257" r:id="rId3"/>
    <p:sldId id="293" r:id="rId4"/>
    <p:sldId id="294" r:id="rId5"/>
    <p:sldId id="295" r:id="rId6"/>
    <p:sldId id="296" r:id="rId7"/>
    <p:sldId id="297" r:id="rId8"/>
    <p:sldId id="300" r:id="rId9"/>
    <p:sldId id="301" r:id="rId10"/>
    <p:sldId id="302" r:id="rId11"/>
    <p:sldId id="303" r:id="rId12"/>
    <p:sldId id="298" r:id="rId13"/>
    <p:sldId id="299" r:id="rId14"/>
    <p:sldId id="30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F"/>
    <a:srgbClr val="AACCE7"/>
    <a:srgbClr val="3562A5"/>
    <a:srgbClr val="D0E1F1"/>
    <a:srgbClr val="F2F8FF"/>
    <a:srgbClr val="349AD7"/>
    <a:srgbClr val="4B8CF1"/>
    <a:srgbClr val="1C4796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92BF-7999-4A37-8AB8-4EA2E8A765DB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FDCB-13F1-4E88-B284-D1851791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37538-28AC-433E-BF5C-8E03C2FE02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77" y="136525"/>
            <a:ext cx="1967014" cy="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2025/6/15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头带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F64B904C-9466-9A6F-942B-920C2A058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6771" y="6141233"/>
            <a:ext cx="2989462" cy="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校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B69F-6FE5-EA86-79EF-A301908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473-DE4F-416F-85DE-37580176AF7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FCFD5-A4EC-3F97-35C9-AF53660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8A2B6-D682-F6FD-9B82-C16943F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4897849" y="0"/>
            <a:ext cx="2439119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Literature Review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B9B6A1-8106-BDF9-1656-8C0AE97123FE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7336969" y="0"/>
            <a:ext cx="1936564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Gap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90A86B-C50F-F79A-7539-0BFBB6B87A23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and Signific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9273537" y="0"/>
            <a:ext cx="2918463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Target and Significance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3A4DFF-9A4A-4B24-9FC0-2826EF028EB1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3BB45-B6C0-1E68-9B1E-6009C9C1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111A-A202-9209-5A53-50291C9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4875-6085-7FAC-A491-2E498719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4473-DE4F-416F-85DE-37580176AF71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E651D-A72A-05CC-9E12-53C01273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E992-0B01-FE63-148C-783CF64C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pPr/>
              <a:t>2025/6/15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64949"/>
            <a:ext cx="12192000" cy="286136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5031" y="2728318"/>
            <a:ext cx="10049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sz="6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6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</a:t>
            </a:r>
            <a:r>
              <a:rPr lang="zh-CN" altLang="en-US" sz="6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6892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课程：深度学习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973" y="652725"/>
            <a:ext cx="4226054" cy="886197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7A9A45FD-63D0-AE6F-4561-B231BF6AF801}"/>
              </a:ext>
            </a:extLst>
          </p:cNvPr>
          <p:cNvSpPr txBox="1"/>
          <p:nvPr/>
        </p:nvSpPr>
        <p:spPr>
          <a:xfrm>
            <a:off x="5058946" y="5675733"/>
            <a:ext cx="1800444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r>
              <a:rPr lang="en-US" altLang="zh-CN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殷国栋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C83EC086-9B6E-05CB-9824-026F003110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1619" y="564265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194A9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32FE8E-0B52-CFF3-921C-FF11F1000A4F}"/>
              </a:ext>
            </a:extLst>
          </p:cNvPr>
          <p:cNvSpPr txBox="1"/>
          <p:nvPr/>
        </p:nvSpPr>
        <p:spPr>
          <a:xfrm>
            <a:off x="844186" y="370115"/>
            <a:ext cx="16369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C871D-ACAD-4D85-EC90-4B2D25E30FDC}"/>
              </a:ext>
            </a:extLst>
          </p:cNvPr>
          <p:cNvGrpSpPr/>
          <p:nvPr/>
        </p:nvGrpSpPr>
        <p:grpSpPr>
          <a:xfrm>
            <a:off x="704839" y="1533080"/>
            <a:ext cx="5517300" cy="3791840"/>
            <a:chOff x="692566" y="1369304"/>
            <a:chExt cx="5517300" cy="37918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EA19907-64F7-DF98-16F5-F9C6070024CF}"/>
                </a:ext>
              </a:extLst>
            </p:cNvPr>
            <p:cNvSpPr txBox="1"/>
            <p:nvPr/>
          </p:nvSpPr>
          <p:spPr>
            <a:xfrm>
              <a:off x="692566" y="1369304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scadia Mono SemiBold" panose="020B0609020000020004" pitchFamily="49" charset="0"/>
                </a:rPr>
                <a:t>小图像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scadia Mono SemiBold" panose="020B0609020000020004" pitchFamily="49" charset="0"/>
                </a:rPr>
                <a:t>VIT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scadia Mono SemiBold" panose="020B0609020000020004" pitchFamily="49" charset="0"/>
                </a:rPr>
                <a:t>优化策略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B431BE-3292-B4FE-6423-D18C212D07FC}"/>
                </a:ext>
              </a:extLst>
            </p:cNvPr>
            <p:cNvSpPr txBox="1"/>
            <p:nvPr/>
          </p:nvSpPr>
          <p:spPr>
            <a:xfrm>
              <a:off x="692566" y="1943714"/>
              <a:ext cx="485870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 Size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16×16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 size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，适合大图像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本实验采用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8×8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 size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，更适合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32×32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的小图像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784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个），提供更细粒度的特征表示</a:t>
              </a:r>
            </a:p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A412A4-F370-FF3A-7AA7-D771C9B83093}"/>
                </a:ext>
              </a:extLst>
            </p:cNvPr>
            <p:cNvSpPr txBox="1"/>
            <p:nvPr/>
          </p:nvSpPr>
          <p:spPr>
            <a:xfrm>
              <a:off x="692566" y="3338728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 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图像预处理策略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536CA57-2794-0285-4B84-47C9E01E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238" y="3789653"/>
              <a:ext cx="5445628" cy="1371491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B45B15E-CE73-040A-1B6F-EFED17EF078F}"/>
              </a:ext>
            </a:extLst>
          </p:cNvPr>
          <p:cNvSpPr txBox="1"/>
          <p:nvPr/>
        </p:nvSpPr>
        <p:spPr>
          <a:xfrm>
            <a:off x="6668896" y="153308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正则化技术组合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7367F8-6A5E-3C47-5DE4-B8197E96011D}"/>
              </a:ext>
            </a:extLst>
          </p:cNvPr>
          <p:cNvSpPr txBox="1"/>
          <p:nvPr/>
        </p:nvSpPr>
        <p:spPr>
          <a:xfrm>
            <a:off x="6668896" y="2103882"/>
            <a:ext cx="2697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前馈网络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dropout: 0.1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F5CB36-A110-440A-3676-B7EC03457302}"/>
              </a:ext>
            </a:extLst>
          </p:cNvPr>
          <p:cNvSpPr txBox="1"/>
          <p:nvPr/>
        </p:nvSpPr>
        <p:spPr>
          <a:xfrm>
            <a:off x="6668896" y="3277041"/>
            <a:ext cx="28071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权重衰减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正则化系数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防止权重过大，提高泛化能力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1ED9F6-BD60-B1C0-CDE1-E95FEC7B7107}"/>
              </a:ext>
            </a:extLst>
          </p:cNvPr>
          <p:cNvSpPr txBox="1"/>
          <p:nvPr/>
        </p:nvSpPr>
        <p:spPr>
          <a:xfrm>
            <a:off x="6668895" y="4392936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梯度剪裁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47C1EF-0079-5D38-517B-312DC5E02DA3}"/>
              </a:ext>
            </a:extLst>
          </p:cNvPr>
          <p:cNvSpPr txBox="1"/>
          <p:nvPr/>
        </p:nvSpPr>
        <p:spPr>
          <a:xfrm>
            <a:off x="6668895" y="4800945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torch.nn.utils.clip_grad_norm_(model.parameters(), max_norm=1.0)</a:t>
            </a:r>
          </a:p>
        </p:txBody>
      </p:sp>
    </p:spTree>
    <p:extLst>
      <p:ext uri="{BB962C8B-B14F-4D97-AF65-F5344CB8AC3E}">
        <p14:creationId xmlns:p14="http://schemas.microsoft.com/office/powerpoint/2010/main" val="31393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B1970F-F8C4-414A-4849-E8F2C1270F36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82FC7D-7B4F-7E0F-9F00-D4F58E4F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302336"/>
            <a:ext cx="5620446" cy="37205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9B8E01-6035-7DC3-322B-EF1920FF9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48" y="1302336"/>
            <a:ext cx="5618864" cy="37205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12C0573-A989-EACD-8365-CB72E572BB6A}"/>
              </a:ext>
            </a:extLst>
          </p:cNvPr>
          <p:cNvSpPr txBox="1"/>
          <p:nvPr/>
        </p:nvSpPr>
        <p:spPr>
          <a:xfrm>
            <a:off x="425450" y="5263276"/>
            <a:ext cx="9131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如上图所示，训练损失和验证损失都呈现良好的下降趋势，验证损失在第50轮后趋于稳定，无明显过拟合现象。训练准确率稳步提升至98.5%，验证准确率最终稳定在83.4%，最高准确率为84.62%。</a:t>
            </a:r>
          </a:p>
        </p:txBody>
      </p:sp>
    </p:spTree>
    <p:extLst>
      <p:ext uri="{BB962C8B-B14F-4D97-AF65-F5344CB8AC3E}">
        <p14:creationId xmlns:p14="http://schemas.microsoft.com/office/powerpoint/2010/main" val="258742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5E9F92-0273-0115-0FEC-349460AA2019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EDD062-2146-EB8C-1854-936AAB868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1" y="1201481"/>
            <a:ext cx="5763409" cy="3827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4A7AD4-F1A5-444A-3289-A8C99068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73" y="1201481"/>
            <a:ext cx="5367770" cy="479848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4D5AB69-7C88-3066-157A-6041675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61" y="5102603"/>
            <a:ext cx="4034445" cy="161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如上面的两个图所示，最终测试结果如下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总体准确率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：83.42%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测试样本数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：10,000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模型参数量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：21,661,450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训练时间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：约6小时（V100S GPU）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0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18D94B-DB7D-65B4-F4A6-56ED1F9359CE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可视化结果展示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9DFC3-7E3A-791E-F805-AAA6F477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8" y="1236516"/>
            <a:ext cx="10634598" cy="45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5A6CE5-6398-AEC0-4985-8BAA92146476}"/>
              </a:ext>
            </a:extLst>
          </p:cNvPr>
          <p:cNvSpPr txBox="1"/>
          <p:nvPr/>
        </p:nvSpPr>
        <p:spPr>
          <a:xfrm>
            <a:off x="844186" y="370115"/>
            <a:ext cx="1957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0ED71-8459-4240-09A0-E32F5D5912FF}"/>
              </a:ext>
            </a:extLst>
          </p:cNvPr>
          <p:cNvSpPr txBox="1"/>
          <p:nvPr/>
        </p:nvSpPr>
        <p:spPr>
          <a:xfrm>
            <a:off x="685800" y="1540780"/>
            <a:ext cx="95530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本实验旨在使用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Vision Transformer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数据集进行图像分类，目标是实现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以上的测试准确率</a:t>
            </a: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数据集上进行训练和测试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实现测试集准确率达到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</a:t>
            </a:r>
          </a:p>
        </p:txBody>
      </p:sp>
    </p:spTree>
    <p:extLst>
      <p:ext uri="{BB962C8B-B14F-4D97-AF65-F5344CB8AC3E}">
        <p14:creationId xmlns:p14="http://schemas.microsoft.com/office/powerpoint/2010/main" val="30462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7122CBAA-591F-C4FE-8A88-7D918CD24986}"/>
              </a:ext>
            </a:extLst>
          </p:cNvPr>
          <p:cNvSpPr/>
          <p:nvPr/>
        </p:nvSpPr>
        <p:spPr>
          <a:xfrm>
            <a:off x="844186" y="327392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Noto Sans SC Bold" pitchFamily="34" charset="0"/>
                <a:ea typeface="Noto Sans SC Bold" pitchFamily="34" charset="-122"/>
                <a:cs typeface="Noto Sans SC Bold" pitchFamily="34" charset="-120"/>
              </a:rPr>
              <a:t>数据规模</a:t>
            </a:r>
            <a:endParaRPr lang="en-US" sz="19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D788892-6154-3A7F-545B-27B46846D59A}"/>
              </a:ext>
            </a:extLst>
          </p:cNvPr>
          <p:cNvSpPr/>
          <p:nvPr/>
        </p:nvSpPr>
        <p:spPr>
          <a:xfrm>
            <a:off x="844186" y="378243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C" pitchFamily="34" charset="-120"/>
              </a:rPr>
              <a:t>训练集：50000张图像</a:t>
            </a:r>
            <a:endParaRPr lang="en-US" sz="15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89B2E74-EFC3-E336-1F79-8306D320027D}"/>
              </a:ext>
            </a:extLst>
          </p:cNvPr>
          <p:cNvSpPr/>
          <p:nvPr/>
        </p:nvSpPr>
        <p:spPr>
          <a:xfrm>
            <a:off x="844186" y="416939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测试集：10000张图像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D2C8A0E-9D19-7BBF-27CF-E9EBFABFA212}"/>
              </a:ext>
            </a:extLst>
          </p:cNvPr>
          <p:cNvSpPr/>
          <p:nvPr/>
        </p:nvSpPr>
        <p:spPr>
          <a:xfrm>
            <a:off x="844186" y="450802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图像尺寸：32*32*2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5C5B093-5D40-CE08-17D5-D5D119D4968F}"/>
              </a:ext>
            </a:extLst>
          </p:cNvPr>
          <p:cNvSpPr/>
          <p:nvPr/>
        </p:nvSpPr>
        <p:spPr>
          <a:xfrm>
            <a:off x="844186" y="492443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类别数量：</a:t>
            </a:r>
            <a:r>
              <a:rPr lang="en-US" altLang="zh-CN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个类别，每类</a:t>
            </a:r>
            <a:r>
              <a:rPr lang="en-US" altLang="zh-CN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张图像</a:t>
            </a:r>
            <a:endParaRPr lang="en-US" sz="15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5B8594-0CF8-9858-A972-3A1CAEC6C143}"/>
              </a:ext>
            </a:extLst>
          </p:cNvPr>
          <p:cNvSpPr txBox="1"/>
          <p:nvPr/>
        </p:nvSpPr>
        <p:spPr>
          <a:xfrm>
            <a:off x="844186" y="370115"/>
            <a:ext cx="3760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CIFAR-10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020C49-BD79-0E72-DDC7-F3DEF9F0C6C4}"/>
              </a:ext>
            </a:extLst>
          </p:cNvPr>
          <p:cNvSpPr txBox="1"/>
          <p:nvPr/>
        </p:nvSpPr>
        <p:spPr>
          <a:xfrm>
            <a:off x="727584" y="1321881"/>
            <a:ext cx="1007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是计算机视觉领域的经典基准数据集，包含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60,000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32×32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像素的彩色图像，分为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个类别：飞机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(airplane)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、汽车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(automobile)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、鸟类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(bird)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、猫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(cat)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、鹿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(deer)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、狗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(dog)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、青蛙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(frog)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(horse)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(ship)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、卡车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(truck)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。数据集划分为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50,000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张训练图像和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张测试图像，每个类别包含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6,000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张图像。</a:t>
            </a:r>
          </a:p>
        </p:txBody>
      </p:sp>
      <p:pic>
        <p:nvPicPr>
          <p:cNvPr id="2050" name="Picture 2" descr="CIFAR-10 Dataset | Papers With Code">
            <a:extLst>
              <a:ext uri="{FF2B5EF4-FFF2-40B4-BE49-F238E27FC236}">
                <a16:creationId xmlns:a16="http://schemas.microsoft.com/office/drawing/2014/main" id="{889F02C1-4A3E-FD82-6F94-A4C9C8D0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98" y="2522210"/>
            <a:ext cx="4422682" cy="34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237083-F594-F078-D975-520F06193467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实验设计与实现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52C8A-6EC6-5A28-A980-150F01FB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90" y="1282597"/>
            <a:ext cx="7987542" cy="69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-Small/8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小图像特点进行了专门优化：</a:t>
            </a:r>
          </a:p>
          <a:p>
            <a:pPr marR="0" lv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950" b="1" dirty="0">
              <a:solidFill>
                <a:srgbClr val="000000"/>
              </a:solidFill>
              <a:latin typeface="Noto Sans SC Bold" pitchFamily="34" charset="0"/>
              <a:ea typeface="Noto Sans SC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6F0C5-E8FD-2108-008F-388C157B94F3}"/>
              </a:ext>
            </a:extLst>
          </p:cNvPr>
          <p:cNvSpPr txBox="1"/>
          <p:nvPr/>
        </p:nvSpPr>
        <p:spPr>
          <a:xfrm>
            <a:off x="715064" y="1973042"/>
            <a:ext cx="60970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模型架构：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-Small/8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输入处理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32×32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图像上采样至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224×224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8×8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size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训练策略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AdamW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优化器，余弦退火学习率调度，混合精度训练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正则化技术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标签平滑、权重衰减、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等多种正则化方法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最终性能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测试准确率达到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83.4%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的目标要求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17F881-2F2C-92FD-7861-9402EEEB5447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数据集预处理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194383-0F70-0963-B1A0-07C18927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5" y="1622773"/>
            <a:ext cx="7787326" cy="3810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A1BBD3-4265-981E-150A-CFFF8BEFF35C}"/>
              </a:ext>
            </a:extLst>
          </p:cNvPr>
          <p:cNvSpPr txBox="1"/>
          <p:nvPr/>
        </p:nvSpPr>
        <p:spPr>
          <a:xfrm>
            <a:off x="8450529" y="2235520"/>
            <a:ext cx="341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通过随机变换扩充数据集，提升模型的泛化能力，防止过拟合。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统一尺寸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随机裁剪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(Random Crop)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随机翻转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(Random Flip)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随机色彩抖动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(Color Jitter)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19A12-764B-99D3-06DA-E6B73A5D94FA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88A651-AC17-8C6F-E5EE-81126EF75BCE}"/>
              </a:ext>
            </a:extLst>
          </p:cNvPr>
          <p:cNvSpPr txBox="1"/>
          <p:nvPr/>
        </p:nvSpPr>
        <p:spPr>
          <a:xfrm>
            <a:off x="844186" y="129521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Vision Transformer主要包含以下核心组件：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596D4-2DD2-0F0E-EA53-F86B6D7B66EA}"/>
              </a:ext>
            </a:extLst>
          </p:cNvPr>
          <p:cNvSpPr txBox="1"/>
          <p:nvPr/>
        </p:nvSpPr>
        <p:spPr>
          <a:xfrm>
            <a:off x="844186" y="174326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1. Patch 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9417EA-20E3-23DE-A9E8-439964CD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11" y="2191316"/>
            <a:ext cx="6876367" cy="20224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AE9BE2-C6D8-AD20-F6D4-6B1A8E0AA039}"/>
              </a:ext>
            </a:extLst>
          </p:cNvPr>
          <p:cNvSpPr txBox="1"/>
          <p:nvPr/>
        </p:nvSpPr>
        <p:spPr>
          <a:xfrm>
            <a:off x="844186" y="429249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位置编码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504362-9F75-62CB-A5CC-8924577C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1" y="4740543"/>
            <a:ext cx="7647174" cy="7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999BF5-0C12-6459-A2C9-E4DFE9CCD982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11653-7B7C-3ABE-23FF-D2180FF3288B}"/>
              </a:ext>
            </a:extLst>
          </p:cNvPr>
          <p:cNvSpPr txBox="1"/>
          <p:nvPr/>
        </p:nvSpPr>
        <p:spPr>
          <a:xfrm>
            <a:off x="735902" y="171920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3. CLS 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scadia Mono SemiBold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9FAB4-9365-D0AA-796C-F0EB7AC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2" y="2300343"/>
            <a:ext cx="6933333" cy="885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8D1374-15D2-4A68-CA28-8532EA8253FB}"/>
              </a:ext>
            </a:extLst>
          </p:cNvPr>
          <p:cNvSpPr txBox="1"/>
          <p:nvPr/>
        </p:nvSpPr>
        <p:spPr>
          <a:xfrm>
            <a:off x="735901" y="339786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4. 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编码器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BC3F45-1A48-5E7D-E8C8-B654C8EB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1" y="3884889"/>
            <a:ext cx="9685714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BD4034-C083-F597-8272-407F674A7F66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59C4B1-E374-BB0F-BD8D-A4613E3A69CD}"/>
              </a:ext>
            </a:extLst>
          </p:cNvPr>
          <p:cNvSpPr txBox="1"/>
          <p:nvPr/>
        </p:nvSpPr>
        <p:spPr>
          <a:xfrm>
            <a:off x="692944" y="120984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自注意力机制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A00302-9622-C165-C32E-730F9B0F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" y="1579172"/>
            <a:ext cx="5273913" cy="50511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FDA797-42DC-A216-E189-B39CE72A2709}"/>
              </a:ext>
            </a:extLst>
          </p:cNvPr>
          <p:cNvSpPr txBox="1"/>
          <p:nvPr/>
        </p:nvSpPr>
        <p:spPr>
          <a:xfrm>
            <a:off x="6289229" y="1854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模型参数配置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D29743-2AA0-CA9B-1CE7-644A8F6E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98" y="2335845"/>
            <a:ext cx="4542857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003D97-70F4-54A2-42F8-89B6006E4ACE}"/>
              </a:ext>
            </a:extLst>
          </p:cNvPr>
          <p:cNvSpPr txBox="1"/>
          <p:nvPr/>
        </p:nvSpPr>
        <p:spPr>
          <a:xfrm>
            <a:off x="844186" y="370115"/>
            <a:ext cx="38811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损失函数与优化器设计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308962-825F-31BA-66DE-CB4EF7C7ADD5}"/>
              </a:ext>
            </a:extLst>
          </p:cNvPr>
          <p:cNvSpPr txBox="1"/>
          <p:nvPr/>
        </p:nvSpPr>
        <p:spPr>
          <a:xfrm>
            <a:off x="692566" y="136930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交叉熵损失函数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06FFFF-041C-B03E-09FA-5BF5BD7E97FF}"/>
              </a:ext>
            </a:extLst>
          </p:cNvPr>
          <p:cNvSpPr txBox="1"/>
          <p:nvPr/>
        </p:nvSpPr>
        <p:spPr>
          <a:xfrm>
            <a:off x="692566" y="187779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采用标准的交叉熵损失函数进行多分类任务：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BBE64A-5C88-CE9B-7AC4-11047A77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3"/>
          <a:stretch>
            <a:fillRect/>
          </a:stretch>
        </p:blipFill>
        <p:spPr>
          <a:xfrm>
            <a:off x="776233" y="2487063"/>
            <a:ext cx="4633979" cy="11619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6EB0A2-6B49-D51D-33C4-4232104B5F3B}"/>
              </a:ext>
            </a:extLst>
          </p:cNvPr>
          <p:cNvSpPr txBox="1"/>
          <p:nvPr/>
        </p:nvSpPr>
        <p:spPr>
          <a:xfrm>
            <a:off x="776233" y="399814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标签平滑技术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5D8CC7-0E18-F7FD-3471-E550DC258683}"/>
              </a:ext>
            </a:extLst>
          </p:cNvPr>
          <p:cNvSpPr txBox="1"/>
          <p:nvPr/>
        </p:nvSpPr>
        <p:spPr>
          <a:xfrm>
            <a:off x="776233" y="4451160"/>
            <a:ext cx="522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为了提高模型的泛化能力和减少过拟合，采用标签平滑技术：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8ADC87-3E98-122A-6CC4-467BBDF5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3" y="5272358"/>
            <a:ext cx="5456299" cy="59403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A39EC8E-E096-DBE1-C146-A5B3DFD2D359}"/>
              </a:ext>
            </a:extLst>
          </p:cNvPr>
          <p:cNvSpPr txBox="1"/>
          <p:nvPr/>
        </p:nvSpPr>
        <p:spPr>
          <a:xfrm>
            <a:off x="6550572" y="136930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AdamW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优化器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E96F2D6-2919-9B5B-FC30-0643300173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96"/>
          <a:stretch>
            <a:fillRect/>
          </a:stretch>
        </p:blipFill>
        <p:spPr>
          <a:xfrm>
            <a:off x="6698122" y="1794112"/>
            <a:ext cx="4371429" cy="24481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ABC12B7-E493-8A1E-F9E1-4BA7A1945801}"/>
              </a:ext>
            </a:extLst>
          </p:cNvPr>
          <p:cNvSpPr txBox="1"/>
          <p:nvPr/>
        </p:nvSpPr>
        <p:spPr>
          <a:xfrm>
            <a:off x="6550572" y="441199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scadia Mono SemiBold" panose="020B0609020000020004" pitchFamily="49" charset="0"/>
              </a:rPr>
              <a:t>学习率调整策略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E79FD39-5A29-5A2E-8B06-4CE4CCA65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122" y="4781331"/>
            <a:ext cx="4202245" cy="12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7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684</Words>
  <Application>Microsoft Office PowerPoint</Application>
  <PresentationFormat>宽屏</PresentationFormat>
  <Paragraphs>86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Noto Sans SC Bold</vt:lpstr>
      <vt:lpstr>等线</vt:lpstr>
      <vt:lpstr>等线 Light</vt:lpstr>
      <vt:lpstr>宋体</vt:lpstr>
      <vt:lpstr>微软雅黑</vt:lpstr>
      <vt:lpstr>Arial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 张</dc:creator>
  <cp:lastModifiedBy>E gdon</cp:lastModifiedBy>
  <cp:revision>342</cp:revision>
  <dcterms:created xsi:type="dcterms:W3CDTF">2024-11-10T06:50:30Z</dcterms:created>
  <dcterms:modified xsi:type="dcterms:W3CDTF">2025-06-15T10:07:09Z</dcterms:modified>
</cp:coreProperties>
</file>