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7"/>
  </p:notesMasterIdLst>
  <p:sldIdLst>
    <p:sldId id="257" r:id="rId3"/>
    <p:sldId id="293" r:id="rId4"/>
    <p:sldId id="294" r:id="rId5"/>
    <p:sldId id="295" r:id="rId6"/>
    <p:sldId id="296" r:id="rId7"/>
    <p:sldId id="311" r:id="rId8"/>
    <p:sldId id="312" r:id="rId9"/>
    <p:sldId id="313" r:id="rId10"/>
    <p:sldId id="314" r:id="rId11"/>
    <p:sldId id="297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F"/>
    <a:srgbClr val="AACCE7"/>
    <a:srgbClr val="3562A5"/>
    <a:srgbClr val="D0E1F1"/>
    <a:srgbClr val="F2F8FF"/>
    <a:srgbClr val="349AD7"/>
    <a:srgbClr val="4B8CF1"/>
    <a:srgbClr val="1C4796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92BF-7999-4A37-8AB8-4EA2E8A765DB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FDCB-13F1-4E88-B284-D1851791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37538-28AC-433E-BF5C-8E03C2FE02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77" y="136525"/>
            <a:ext cx="1967014" cy="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头带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F64B904C-9466-9A6F-942B-920C2A058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6771" y="6141233"/>
            <a:ext cx="2989462" cy="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校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B69F-6FE5-EA86-79EF-A301908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473-DE4F-416F-85DE-37580176AF71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FCFD5-A4EC-3F97-35C9-AF53660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8A2B6-D682-F6FD-9B82-C16943F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4897849" y="0"/>
            <a:ext cx="2439119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Literature Review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B9B6A1-8106-BDF9-1656-8C0AE97123FE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7336969" y="0"/>
            <a:ext cx="1936564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Gap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90A86B-C50F-F79A-7539-0BFBB6B87A23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and Signific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9273537" y="0"/>
            <a:ext cx="2918463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Target and Significance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3A4DFF-9A4A-4B24-9FC0-2826EF028EB1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3BB45-B6C0-1E68-9B1E-6009C9C1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111A-A202-9209-5A53-50291C9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4875-6085-7FAC-A491-2E498719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4473-DE4F-416F-85DE-37580176AF71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E651D-A72A-05CC-9E12-53C01273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E992-0B01-FE63-148C-783CF64C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pPr/>
              <a:t>2025/6/29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64949"/>
            <a:ext cx="12192000" cy="286136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745" y="2408949"/>
            <a:ext cx="1198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4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的中英文双向机器翻译系统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6892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课程：深度学习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973" y="652725"/>
            <a:ext cx="4226054" cy="886197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7A9A45FD-63D0-AE6F-4561-B231BF6AF801}"/>
              </a:ext>
            </a:extLst>
          </p:cNvPr>
          <p:cNvSpPr txBox="1"/>
          <p:nvPr/>
        </p:nvSpPr>
        <p:spPr>
          <a:xfrm>
            <a:off x="5058946" y="5675733"/>
            <a:ext cx="1800444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r>
              <a:rPr lang="en-US" altLang="zh-CN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殷国栋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C83EC086-9B6E-05CB-9824-026F003110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1619" y="564265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194A9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629EDE-7622-06F7-B276-1D5DA62AC617}"/>
              </a:ext>
            </a:extLst>
          </p:cNvPr>
          <p:cNvSpPr txBox="1"/>
          <p:nvPr/>
        </p:nvSpPr>
        <p:spPr>
          <a:xfrm>
            <a:off x="844186" y="370115"/>
            <a:ext cx="3015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148807-B7F8-1B8E-62A7-69CC9983C01B}"/>
              </a:ext>
            </a:extLst>
          </p:cNvPr>
          <p:cNvSpPr txBox="1"/>
          <p:nvPr/>
        </p:nvSpPr>
        <p:spPr>
          <a:xfrm>
            <a:off x="844186" y="1183649"/>
            <a:ext cx="3645372" cy="175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硬件环境：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GPU: NVIDIA V100S 32GB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充足的系统内存支持大批量训练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B70D12-6E68-F8DB-7C41-D3DED8EDAA75}"/>
              </a:ext>
            </a:extLst>
          </p:cNvPr>
          <p:cNvSpPr txBox="1"/>
          <p:nvPr/>
        </p:nvSpPr>
        <p:spPr>
          <a:xfrm>
            <a:off x="844185" y="3170986"/>
            <a:ext cx="4151261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训练参数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批大小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最大训练轮数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40 epochs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早停策略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轮验证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无改善则停止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梯度裁剪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防止梯度爆炸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模型保存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仅保存验证集上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最高的模型</a:t>
            </a:r>
          </a:p>
        </p:txBody>
      </p:sp>
    </p:spTree>
    <p:extLst>
      <p:ext uri="{BB962C8B-B14F-4D97-AF65-F5344CB8AC3E}">
        <p14:creationId xmlns:p14="http://schemas.microsoft.com/office/powerpoint/2010/main" val="391184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2A67F-ECB7-79B0-6625-F76474197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217481-8077-C648-5057-C67B47B79C49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82B4D-5490-F6C4-219C-95B9A939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" y="1234404"/>
            <a:ext cx="6816936" cy="5399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BAB84B-EE95-1E85-8074-5524740D6A7C}"/>
              </a:ext>
            </a:extLst>
          </p:cNvPr>
          <p:cNvSpPr txBox="1"/>
          <p:nvPr/>
        </p:nvSpPr>
        <p:spPr>
          <a:xfrm>
            <a:off x="7769332" y="1582340"/>
            <a:ext cx="4410182" cy="4385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从训练曲线可以观察到：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损失函数收敛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训练损失从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验证损失从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两者趋势一致，无明显过拟合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BLEU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分数提升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从初始的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快速提升至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25.58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轮达到最佳性能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学习率调度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步预热阶段学习率逐步上升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后续按照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调度策略平滑下降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最终学习率稳定在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02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9041-2ECC-CF59-73EE-E28D5A0D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941A9A-9868-875F-1898-5600BE97AA8B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翻译质量示例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C25BBA-F0F8-6F80-46AD-504F2DC2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6" y="1130937"/>
            <a:ext cx="6531180" cy="56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7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B534DD-6428-3942-9146-BEFA26862286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交互系统演示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1BF2D-57C4-466F-87E4-CBD512BA2120}"/>
              </a:ext>
            </a:extLst>
          </p:cNvPr>
          <p:cNvSpPr txBox="1"/>
          <p:nvPr/>
        </p:nvSpPr>
        <p:spPr>
          <a:xfrm>
            <a:off x="844186" y="1183710"/>
            <a:ext cx="428835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开发了交互式翻译演示系统，具有以下特点：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自动语言检测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实时翻译反馈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用户友好界面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支持连续翻译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A3791-5453-E750-2A37-C748E5A05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35" y="1277656"/>
            <a:ext cx="5912579" cy="46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A4245-FAD8-BCD3-DCCD-12581F47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69112C-B867-4148-C719-A01E38047AB4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交互系统演示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A21C6A-3EC8-1513-A2F6-9D786248D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8" y="1121121"/>
            <a:ext cx="9659501" cy="4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3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5A6CE5-6398-AEC0-4985-8BAA92146476}"/>
              </a:ext>
            </a:extLst>
          </p:cNvPr>
          <p:cNvSpPr txBox="1"/>
          <p:nvPr/>
        </p:nvSpPr>
        <p:spPr>
          <a:xfrm>
            <a:off x="844186" y="370115"/>
            <a:ext cx="1957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0ED71-8459-4240-09A0-E32F5D5912FF}"/>
              </a:ext>
            </a:extLst>
          </p:cNvPr>
          <p:cNvSpPr txBox="1"/>
          <p:nvPr/>
        </p:nvSpPr>
        <p:spPr>
          <a:xfrm>
            <a:off x="723755" y="1454863"/>
            <a:ext cx="9553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本实验旨在实现一个基于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架构的中英文双向神经机器翻译系统。系统需要支持中文到英文和英文到中文的双向翻译，并要求每个翻译方向的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EE7DC7-2626-640E-526E-35CFCC98C117}"/>
              </a:ext>
            </a:extLst>
          </p:cNvPr>
          <p:cNvSpPr txBox="1"/>
          <p:nvPr/>
        </p:nvSpPr>
        <p:spPr>
          <a:xfrm>
            <a:off x="1057167" y="2289067"/>
            <a:ext cx="4443125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任务定义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实现中英文双向神经机器翻译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性能要求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每个方向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 ≥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的端到端架构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高质量的双向翻译系统</a:t>
            </a:r>
          </a:p>
        </p:txBody>
      </p:sp>
    </p:spTree>
    <p:extLst>
      <p:ext uri="{BB962C8B-B14F-4D97-AF65-F5344CB8AC3E}">
        <p14:creationId xmlns:p14="http://schemas.microsoft.com/office/powerpoint/2010/main" val="30462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5B8594-0CF8-9858-A972-3A1CAEC6C143}"/>
              </a:ext>
            </a:extLst>
          </p:cNvPr>
          <p:cNvSpPr txBox="1"/>
          <p:nvPr/>
        </p:nvSpPr>
        <p:spPr>
          <a:xfrm>
            <a:off x="844186" y="370115"/>
            <a:ext cx="2278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ED0720-94DD-50B3-EBDC-8A0687BFF5FC}"/>
              </a:ext>
            </a:extLst>
          </p:cNvPr>
          <p:cNvGrpSpPr/>
          <p:nvPr/>
        </p:nvGrpSpPr>
        <p:grpSpPr>
          <a:xfrm>
            <a:off x="844186" y="2816332"/>
            <a:ext cx="6279357" cy="1590531"/>
            <a:chOff x="844185" y="1325851"/>
            <a:chExt cx="6279357" cy="1590531"/>
          </a:xfrm>
        </p:grpSpPr>
        <p:sp>
          <p:nvSpPr>
            <p:cNvPr id="3" name="Text 1">
              <a:extLst>
                <a:ext uri="{FF2B5EF4-FFF2-40B4-BE49-F238E27FC236}">
                  <a16:creationId xmlns:a16="http://schemas.microsoft.com/office/drawing/2014/main" id="{7122CBAA-591F-C4FE-8A88-7D918CD24986}"/>
                </a:ext>
              </a:extLst>
            </p:cNvPr>
            <p:cNvSpPr/>
            <p:nvPr/>
          </p:nvSpPr>
          <p:spPr>
            <a:xfrm>
              <a:off x="844186" y="1325851"/>
              <a:ext cx="2480905" cy="310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400"/>
                </a:lnSpc>
              </a:pPr>
              <a:r>
                <a:rPr lang="zh-CN" altLang="en-US" sz="1950" b="1" dirty="0">
                  <a:solidFill>
                    <a:srgbClr val="000000"/>
                  </a:solidFill>
                  <a:latin typeface="Noto Sans SC Bold" pitchFamily="34" charset="0"/>
                  <a:ea typeface="Noto Sans SC Bold" pitchFamily="34" charset="-122"/>
                </a:rPr>
                <a:t>数据规模：</a:t>
              </a:r>
            </a:p>
            <a:p>
              <a:pPr marL="0" indent="0" algn="l">
                <a:lnSpc>
                  <a:spcPts val="2400"/>
                </a:lnSpc>
                <a:buNone/>
              </a:pPr>
              <a:endParaRPr lang="en-US" sz="1950" dirty="0"/>
            </a:p>
          </p:txBody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0D788892-6154-3A7F-545B-27B46846D59A}"/>
                </a:ext>
              </a:extLst>
            </p:cNvPr>
            <p:cNvSpPr/>
            <p:nvPr/>
          </p:nvSpPr>
          <p:spPr>
            <a:xfrm>
              <a:off x="844186" y="1834367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训练集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：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176,943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个中英文句对</a:t>
              </a: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 3">
              <a:extLst>
                <a:ext uri="{FF2B5EF4-FFF2-40B4-BE49-F238E27FC236}">
                  <a16:creationId xmlns:a16="http://schemas.microsoft.com/office/drawing/2014/main" id="{A89B2E74-EFC3-E336-1F79-8306D320027D}"/>
                </a:ext>
              </a:extLst>
            </p:cNvPr>
            <p:cNvSpPr/>
            <p:nvPr/>
          </p:nvSpPr>
          <p:spPr>
            <a:xfrm>
              <a:off x="844186" y="2221320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验证集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用于模型选择和早停机制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4">
              <a:extLst>
                <a:ext uri="{FF2B5EF4-FFF2-40B4-BE49-F238E27FC236}">
                  <a16:creationId xmlns:a16="http://schemas.microsoft.com/office/drawing/2014/main" id="{CD2C8A0E-9D19-7BBF-27CF-E9EBFABFA212}"/>
                </a:ext>
              </a:extLst>
            </p:cNvPr>
            <p:cNvSpPr/>
            <p:nvPr/>
          </p:nvSpPr>
          <p:spPr>
            <a:xfrm>
              <a:off x="844185" y="2598842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最终性能评估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81799B-83B9-FCE1-2F7B-A0FAB5302029}"/>
              </a:ext>
            </a:extLst>
          </p:cNvPr>
          <p:cNvSpPr txBox="1"/>
          <p:nvPr/>
        </p:nvSpPr>
        <p:spPr>
          <a:xfrm>
            <a:off x="844186" y="1271735"/>
            <a:ext cx="9621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ChineseNMT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项目提供的中英文平行语料库，包含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176,943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个高质量的中英文句对。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数据集涵盖了新闻、文学、科技等多个领域，为模型提供了丰富的语言表达模式。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D53C05-E186-D813-FC32-2E4213F85036}"/>
              </a:ext>
            </a:extLst>
          </p:cNvPr>
          <p:cNvGrpSpPr/>
          <p:nvPr/>
        </p:nvGrpSpPr>
        <p:grpSpPr>
          <a:xfrm>
            <a:off x="6161089" y="2816332"/>
            <a:ext cx="5719847" cy="1857791"/>
            <a:chOff x="6380294" y="2816332"/>
            <a:chExt cx="5719847" cy="185779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2F013BD-BEF5-7A0D-82CB-BEAF6966A5C1}"/>
                </a:ext>
              </a:extLst>
            </p:cNvPr>
            <p:cNvGrpSpPr/>
            <p:nvPr/>
          </p:nvGrpSpPr>
          <p:grpSpPr>
            <a:xfrm>
              <a:off x="6380295" y="2816332"/>
              <a:ext cx="4672606" cy="1522582"/>
              <a:chOff x="844185" y="4008982"/>
              <a:chExt cx="6279356" cy="1522582"/>
            </a:xfrm>
          </p:grpSpPr>
          <p:sp>
            <p:nvSpPr>
              <p:cNvPr id="12" name="Text 1">
                <a:extLst>
                  <a:ext uri="{FF2B5EF4-FFF2-40B4-BE49-F238E27FC236}">
                    <a16:creationId xmlns:a16="http://schemas.microsoft.com/office/drawing/2014/main" id="{C792FAF5-DB04-F625-B76A-A7B2ED393E53}"/>
                  </a:ext>
                </a:extLst>
              </p:cNvPr>
              <p:cNvSpPr/>
              <p:nvPr/>
            </p:nvSpPr>
            <p:spPr>
              <a:xfrm>
                <a:off x="844185" y="4008982"/>
                <a:ext cx="3582041" cy="4770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950" b="1" dirty="0">
                    <a:solidFill>
                      <a:srgbClr val="000000"/>
                    </a:solidFill>
                    <a:latin typeface="Noto Sans SC Bold" pitchFamily="34" charset="0"/>
                    <a:ea typeface="Noto Sans SC Bold" pitchFamily="34" charset="-122"/>
                  </a:rPr>
                  <a:t>数据预处理：</a:t>
                </a:r>
              </a:p>
              <a:p>
                <a:pPr marL="0" indent="0" algn="l">
                  <a:lnSpc>
                    <a:spcPts val="2400"/>
                  </a:lnSpc>
                  <a:buNone/>
                </a:pPr>
                <a:endParaRPr lang="en-US" sz="1950" dirty="0"/>
              </a:p>
            </p:txBody>
          </p:sp>
          <p:sp>
            <p:nvSpPr>
              <p:cNvPr id="13" name="Text 2">
                <a:extLst>
                  <a:ext uri="{FF2B5EF4-FFF2-40B4-BE49-F238E27FC236}">
                    <a16:creationId xmlns:a16="http://schemas.microsoft.com/office/drawing/2014/main" id="{0F7ACC34-6FA5-0042-B654-2E96C987F880}"/>
                  </a:ext>
                </a:extLst>
              </p:cNvPr>
              <p:cNvSpPr/>
              <p:nvPr/>
            </p:nvSpPr>
            <p:spPr>
              <a:xfrm>
                <a:off x="844185" y="4480282"/>
                <a:ext cx="6279356" cy="317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342900" indent="-342900">
                  <a:lnSpc>
                    <a:spcPts val="2500"/>
                  </a:lnSpc>
                  <a:buSzPct val="100000"/>
                  <a:buChar char="•"/>
                </a:pP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分词方法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: </a:t>
                </a:r>
                <a:r>
                  <a:rPr lang="en-US" altLang="zh-CN" sz="155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SentencePiece</a:t>
                </a: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子词分割</a:t>
                </a:r>
                <a:endParaRPr lang="en-US" sz="15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 2">
                <a:extLst>
                  <a:ext uri="{FF2B5EF4-FFF2-40B4-BE49-F238E27FC236}">
                    <a16:creationId xmlns:a16="http://schemas.microsoft.com/office/drawing/2014/main" id="{2BF00CCA-BBD1-A696-F2A6-70A52F1264BC}"/>
                  </a:ext>
                </a:extLst>
              </p:cNvPr>
              <p:cNvSpPr/>
              <p:nvPr/>
            </p:nvSpPr>
            <p:spPr>
              <a:xfrm>
                <a:off x="844185" y="4833440"/>
                <a:ext cx="6279356" cy="317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342900" indent="-342900">
                  <a:lnSpc>
                    <a:spcPts val="2500"/>
                  </a:lnSpc>
                  <a:buSzPct val="100000"/>
                  <a:buChar char="•"/>
                </a:pP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词汇表大小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: </a:t>
                </a: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中文和英文各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32,000</a:t>
                </a: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个子词</a:t>
                </a:r>
                <a:endParaRPr lang="en-US" sz="15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 2">
                <a:extLst>
                  <a:ext uri="{FF2B5EF4-FFF2-40B4-BE49-F238E27FC236}">
                    <a16:creationId xmlns:a16="http://schemas.microsoft.com/office/drawing/2014/main" id="{CCF5B246-96A8-B1A2-662A-92A80FE72636}"/>
                  </a:ext>
                </a:extLst>
              </p:cNvPr>
              <p:cNvSpPr/>
              <p:nvPr/>
            </p:nvSpPr>
            <p:spPr>
              <a:xfrm>
                <a:off x="844185" y="5214024"/>
                <a:ext cx="6279356" cy="317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342900" indent="-342900">
                  <a:lnSpc>
                    <a:spcPts val="2500"/>
                  </a:lnSpc>
                  <a:buSzPct val="100000"/>
                  <a:buChar char="•"/>
                </a:pP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序列长度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:</a:t>
                </a: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最大长度限制为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60</a:t>
                </a:r>
                <a:r>
                  <a:rPr lang="zh-CN" altLang="en-US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个</a:t>
                </a:r>
                <a:r>
                  <a:rPr lang="en-US" altLang="zh-CN" sz="155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Noto Sans SC" pitchFamily="34" charset="-120"/>
                  </a:rPr>
                  <a:t>token</a:t>
                </a:r>
                <a:endParaRPr lang="en-US" sz="15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8B0C4946-F773-8B98-AA48-DBB01CC092CC}"/>
                </a:ext>
              </a:extLst>
            </p:cNvPr>
            <p:cNvSpPr/>
            <p:nvPr/>
          </p:nvSpPr>
          <p:spPr>
            <a:xfrm>
              <a:off x="6380294" y="4356583"/>
              <a:ext cx="5719847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特殊标记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:BOS(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开始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)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、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EOS(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结束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)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、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PAD(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填充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)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、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UNK(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未知词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)</a:t>
              </a:r>
            </a:p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2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237083-F594-F078-D975-520F06193467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实验设计与实现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52C8A-6EC6-5A28-A980-150F01FB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30" y="1214819"/>
            <a:ext cx="104177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的端到端神经机器翻译架构，通过编码器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解码器结构实现序列到序列的翻译任务。系统集成了多头注意力机制、位置编码、标签平滑等先进技术，并设计了统一的翻译接口来处理双向翻译需求。</a:t>
            </a:r>
            <a:endParaRPr lang="zh-CN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97B28-5859-8DAC-F123-AD1A77507A4E}"/>
              </a:ext>
            </a:extLst>
          </p:cNvPr>
          <p:cNvSpPr txBox="1"/>
          <p:nvPr/>
        </p:nvSpPr>
        <p:spPr>
          <a:xfrm>
            <a:off x="690430" y="2880986"/>
            <a:ext cx="5471370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实现了整体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25.48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，超出项目要求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中文翻译性能达到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24.90 BLEU4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英文翻译性能达到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26.06 BLEU4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开发了用户友好的交互式翻译演示系统</a:t>
            </a:r>
          </a:p>
        </p:txBody>
      </p:sp>
    </p:spTree>
    <p:extLst>
      <p:ext uri="{BB962C8B-B14F-4D97-AF65-F5344CB8AC3E}">
        <p14:creationId xmlns:p14="http://schemas.microsoft.com/office/powerpoint/2010/main" val="20505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17F881-2F2C-92FD-7861-9402EEEB5447}"/>
              </a:ext>
            </a:extLst>
          </p:cNvPr>
          <p:cNvSpPr txBox="1"/>
          <p:nvPr/>
        </p:nvSpPr>
        <p:spPr>
          <a:xfrm>
            <a:off x="844186" y="370115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123C28-0CA0-316D-2024-7D59E2CDE0C8}"/>
              </a:ext>
            </a:extLst>
          </p:cNvPr>
          <p:cNvSpPr txBox="1"/>
          <p:nvPr/>
        </p:nvSpPr>
        <p:spPr>
          <a:xfrm>
            <a:off x="699608" y="1300551"/>
            <a:ext cx="53963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本系统采用标准的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解码器架构：</a:t>
            </a: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编码器层数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解码器层数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模型维度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d_model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512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前馈网络维度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d_ff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2048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注意力头数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总参数量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93.32M</a:t>
            </a: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DC84F-6A49-BCBC-D621-BC314374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9324B8-3BD1-CE26-FA66-0CF5D807422F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048C91-F0A4-BC92-226F-DC498877B29F}"/>
              </a:ext>
            </a:extLst>
          </p:cNvPr>
          <p:cNvSpPr txBox="1"/>
          <p:nvPr/>
        </p:nvSpPr>
        <p:spPr>
          <a:xfrm>
            <a:off x="705744" y="1115885"/>
            <a:ext cx="2104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多头注意力机制：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F85B0-6B05-4D80-89D9-278A3D40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6" y="1777604"/>
            <a:ext cx="5952153" cy="46091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788658-C35F-1035-523E-63F74DEBBE10}"/>
              </a:ext>
            </a:extLst>
          </p:cNvPr>
          <p:cNvSpPr txBox="1"/>
          <p:nvPr/>
        </p:nvSpPr>
        <p:spPr>
          <a:xfrm>
            <a:off x="6934781" y="1170094"/>
            <a:ext cx="2104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60137-8EC9-EBBD-A8F4-1A4FFD7E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81" y="1777604"/>
            <a:ext cx="5122278" cy="33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34DB-5238-111F-C4FD-53AF52B8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35DA1-6BAA-F5D8-DE1F-3D1659455B77}"/>
              </a:ext>
            </a:extLst>
          </p:cNvPr>
          <p:cNvSpPr txBox="1"/>
          <p:nvPr/>
        </p:nvSpPr>
        <p:spPr>
          <a:xfrm>
            <a:off x="844186" y="370115"/>
            <a:ext cx="38811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损失函数与优化器设计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E8849-43ED-384F-70B8-6421109AE7CB}"/>
              </a:ext>
            </a:extLst>
          </p:cNvPr>
          <p:cNvSpPr txBox="1"/>
          <p:nvPr/>
        </p:nvSpPr>
        <p:spPr>
          <a:xfrm>
            <a:off x="679820" y="1097475"/>
            <a:ext cx="7212250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采用标签平滑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(Label Smoothing)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技术来减少过拟合，提高模型泛化能力：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037F54-DD69-5B66-C233-9C41BF3C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6" y="1722060"/>
            <a:ext cx="6000336" cy="43688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4D5B36-D415-2CA2-58B8-86AEADE71538}"/>
              </a:ext>
            </a:extLst>
          </p:cNvPr>
          <p:cNvSpPr txBox="1"/>
          <p:nvPr/>
        </p:nvSpPr>
        <p:spPr>
          <a:xfrm>
            <a:off x="6814500" y="3263440"/>
            <a:ext cx="5213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平滑参数: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ε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置信度: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1 - ε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防止模型对预测过于自信，提高泛化性能</a:t>
            </a:r>
          </a:p>
        </p:txBody>
      </p:sp>
    </p:spTree>
    <p:extLst>
      <p:ext uri="{BB962C8B-B14F-4D97-AF65-F5344CB8AC3E}">
        <p14:creationId xmlns:p14="http://schemas.microsoft.com/office/powerpoint/2010/main" val="171020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BFBD-9E5C-90C2-2683-D5C582C6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BEFDF3-0D53-9072-9D88-BDB6C281E6B0}"/>
              </a:ext>
            </a:extLst>
          </p:cNvPr>
          <p:cNvSpPr txBox="1"/>
          <p:nvPr/>
        </p:nvSpPr>
        <p:spPr>
          <a:xfrm>
            <a:off x="844186" y="370115"/>
            <a:ext cx="38811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损失函数与优化器设计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50C108-5558-894D-F2B8-569E0686CA0C}"/>
              </a:ext>
            </a:extLst>
          </p:cNvPr>
          <p:cNvSpPr txBox="1"/>
          <p:nvPr/>
        </p:nvSpPr>
        <p:spPr>
          <a:xfrm>
            <a:off x="679820" y="1097475"/>
            <a:ext cx="7212250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NoamOpt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优化器，实现带预热的学习率调度策略：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9FD57-9CD8-E13A-E48E-CEC4FBA5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0" y="1663591"/>
            <a:ext cx="7007397" cy="50164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E2204E-A14C-8E5C-B569-F7F62F7E55A2}"/>
              </a:ext>
            </a:extLst>
          </p:cNvPr>
          <p:cNvSpPr txBox="1"/>
          <p:nvPr/>
        </p:nvSpPr>
        <p:spPr>
          <a:xfrm>
            <a:off x="7687217" y="3177524"/>
            <a:ext cx="336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预热步数: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缩放因子: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38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4DB18-9AD1-0077-FD2C-BDAE0890D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58FC9-4A68-2374-0906-1411CC57788F}"/>
              </a:ext>
            </a:extLst>
          </p:cNvPr>
          <p:cNvSpPr txBox="1"/>
          <p:nvPr/>
        </p:nvSpPr>
        <p:spPr>
          <a:xfrm>
            <a:off x="844186" y="370115"/>
            <a:ext cx="16369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63701-4AF7-F227-D80C-6A21B96CA0F0}"/>
              </a:ext>
            </a:extLst>
          </p:cNvPr>
          <p:cNvSpPr txBox="1"/>
          <p:nvPr/>
        </p:nvSpPr>
        <p:spPr>
          <a:xfrm>
            <a:off x="679820" y="1097475"/>
            <a:ext cx="7212250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统一翻译接口设计：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TransformerNMT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类，将双向翻译能力封装为统一接口：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558CE4-9E46-D97C-83EB-618FF572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80" y="2117931"/>
            <a:ext cx="5917863" cy="403490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A3A764-0DD5-A788-E8FE-4A3FD18DDDA2}"/>
              </a:ext>
            </a:extLst>
          </p:cNvPr>
          <p:cNvGrpSpPr/>
          <p:nvPr/>
        </p:nvGrpSpPr>
        <p:grpSpPr>
          <a:xfrm>
            <a:off x="6694543" y="1116144"/>
            <a:ext cx="4824442" cy="1943786"/>
            <a:chOff x="6694543" y="1097475"/>
            <a:chExt cx="4824442" cy="194378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DA7BEB-2FA3-43FF-1292-51D080BE2552}"/>
                </a:ext>
              </a:extLst>
            </p:cNvPr>
            <p:cNvSpPr txBox="1"/>
            <p:nvPr/>
          </p:nvSpPr>
          <p:spPr>
            <a:xfrm>
              <a:off x="6694543" y="1097475"/>
              <a:ext cx="3645372" cy="458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智能语言检测：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9C00EDA-FC1D-CF2E-09C0-202FEAF74525}"/>
                </a:ext>
              </a:extLst>
            </p:cNvPr>
            <p:cNvSpPr txBox="1"/>
            <p:nvPr/>
          </p:nvSpPr>
          <p:spPr>
            <a:xfrm>
              <a:off x="6767481" y="2117931"/>
              <a:ext cx="475150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基于Unicode字符范围自动识别中英文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无需用户指定翻译方向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提供流畅的用户体验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770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702</Words>
  <Application>Microsoft Office PowerPoint</Application>
  <PresentationFormat>宽屏</PresentationFormat>
  <Paragraphs>94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Noto Sans SC Bold</vt:lpstr>
      <vt:lpstr>等线</vt:lpstr>
      <vt:lpstr>等线 Light</vt:lpstr>
      <vt:lpstr>微软雅黑</vt:lpstr>
      <vt:lpstr>Arial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 张</dc:creator>
  <cp:lastModifiedBy>E gdon</cp:lastModifiedBy>
  <cp:revision>628</cp:revision>
  <dcterms:created xsi:type="dcterms:W3CDTF">2024-11-10T06:50:30Z</dcterms:created>
  <dcterms:modified xsi:type="dcterms:W3CDTF">2025-06-29T02:51:14Z</dcterms:modified>
</cp:coreProperties>
</file>