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1"/>
  </p:notesMasterIdLst>
  <p:sldIdLst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F"/>
    <a:srgbClr val="AACCE7"/>
    <a:srgbClr val="3562A5"/>
    <a:srgbClr val="D0E1F1"/>
    <a:srgbClr val="F2F8FF"/>
    <a:srgbClr val="349AD7"/>
    <a:srgbClr val="4B8CF1"/>
    <a:srgbClr val="1C4796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9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92BF-7999-4A37-8AB8-4EA2E8A765DB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FDCB-13F1-4E88-B284-D1851791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37538-28AC-433E-BF5C-8E03C2FE02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77" y="136525"/>
            <a:ext cx="1967014" cy="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头带下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横版组合——透明.png">
            <a:extLst>
              <a:ext uri="{FF2B5EF4-FFF2-40B4-BE49-F238E27FC236}">
                <a16:creationId xmlns:a16="http://schemas.microsoft.com/office/drawing/2014/main" id="{F64B904C-9466-9A6F-942B-920C2A058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6771" y="6141233"/>
            <a:ext cx="2989462" cy="6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校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AB69F-6FE5-EA86-79EF-A301908D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473-DE4F-416F-85DE-37580176AF71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FCFD5-A4EC-3F97-35C9-AF53660F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8A2B6-D682-F6FD-9B82-C16943F3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4897849" y="0"/>
            <a:ext cx="2439119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Literature Review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B9B6A1-8106-BDF9-1656-8C0AE97123FE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7336969" y="0"/>
            <a:ext cx="1936564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Gap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90A86B-C50F-F79A-7539-0BFBB6B87A23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and Signific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9273537" y="0"/>
            <a:ext cx="2918463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Target and Significance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3A4DFF-9A4A-4B24-9FC0-2826EF028EB1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3BB45-B6C0-1E68-9B1E-6009C9C1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5111A-A202-9209-5A53-50291C90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E4875-6085-7FAC-A491-2E498719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4473-DE4F-416F-85DE-37580176AF71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E651D-A72A-05CC-9E12-53C01273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BE992-0B01-FE63-148C-783CF64C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pPr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64949"/>
            <a:ext cx="12192000" cy="2861362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3442" y="2729511"/>
            <a:ext cx="9805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手写数字识别实验报告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6892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课程：深度学习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973" y="652725"/>
            <a:ext cx="4226054" cy="886197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7A9A45FD-63D0-AE6F-4561-B231BF6AF801}"/>
              </a:ext>
            </a:extLst>
          </p:cNvPr>
          <p:cNvSpPr txBox="1"/>
          <p:nvPr/>
        </p:nvSpPr>
        <p:spPr>
          <a:xfrm>
            <a:off x="5058946" y="5675733"/>
            <a:ext cx="1800444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r>
              <a:rPr lang="en-US" altLang="zh-CN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殷国栋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C83EC086-9B6E-05CB-9824-026F003110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1619" y="5642653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194A9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5A6CE5-6398-AEC0-4985-8BAA92146476}"/>
              </a:ext>
            </a:extLst>
          </p:cNvPr>
          <p:cNvSpPr txBox="1"/>
          <p:nvPr/>
        </p:nvSpPr>
        <p:spPr>
          <a:xfrm>
            <a:off x="844186" y="370115"/>
            <a:ext cx="1957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0ED71-8459-4240-09A0-E32F5D5912FF}"/>
              </a:ext>
            </a:extLst>
          </p:cNvPr>
          <p:cNvSpPr txBox="1"/>
          <p:nvPr/>
        </p:nvSpPr>
        <p:spPr>
          <a:xfrm>
            <a:off x="685800" y="1540780"/>
            <a:ext cx="91762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本实验旨在构建一个基于卷积神经网络(CNN)的手写数字识别系统，实现对MNIST数据集中0-9数字的自动分类。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搭建 PyTorch（或其他框架）环境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构建一个规范的卷积神经网络组织结构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 MNIST 手写数字数据集上进行训练和评估，实现测试集准确率达到 98%及以上</a:t>
            </a:r>
          </a:p>
        </p:txBody>
      </p:sp>
    </p:spTree>
    <p:extLst>
      <p:ext uri="{BB962C8B-B14F-4D97-AF65-F5344CB8AC3E}">
        <p14:creationId xmlns:p14="http://schemas.microsoft.com/office/powerpoint/2010/main" val="30462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7122CBAA-591F-C4FE-8A88-7D918CD24986}"/>
              </a:ext>
            </a:extLst>
          </p:cNvPr>
          <p:cNvSpPr/>
          <p:nvPr/>
        </p:nvSpPr>
        <p:spPr>
          <a:xfrm>
            <a:off x="844186" y="144577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  <a:cs typeface="Noto Sans SC Bold" pitchFamily="34" charset="-120"/>
              </a:rPr>
              <a:t>数据规模</a:t>
            </a:r>
            <a:endParaRPr lang="en-US" sz="19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D788892-6154-3A7F-545B-27B46846D59A}"/>
              </a:ext>
            </a:extLst>
          </p:cNvPr>
          <p:cNvSpPr/>
          <p:nvPr/>
        </p:nvSpPr>
        <p:spPr>
          <a:xfrm>
            <a:off x="844186" y="195429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训练集：60,000张手写数字图像</a:t>
            </a:r>
            <a:endParaRPr lang="en-US" sz="15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89B2E74-EFC3-E336-1F79-8306D320027D}"/>
              </a:ext>
            </a:extLst>
          </p:cNvPr>
          <p:cNvSpPr/>
          <p:nvPr/>
        </p:nvSpPr>
        <p:spPr>
          <a:xfrm>
            <a:off x="844186" y="2341246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测试集：10,000张手写数字图像</a:t>
            </a:r>
            <a:endParaRPr lang="en-US" sz="15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D2C8A0E-9D19-7BBF-27CF-E9EBFABFA212}"/>
              </a:ext>
            </a:extLst>
          </p:cNvPr>
          <p:cNvSpPr/>
          <p:nvPr/>
        </p:nvSpPr>
        <p:spPr>
          <a:xfrm>
            <a:off x="844186" y="2728199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图像尺寸：28×28像素灰度图像</a:t>
            </a:r>
            <a:endParaRPr lang="en-US" sz="15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5C5B093-5D40-CE08-17D5-D5D119D4968F}"/>
              </a:ext>
            </a:extLst>
          </p:cNvPr>
          <p:cNvSpPr/>
          <p:nvPr/>
        </p:nvSpPr>
        <p:spPr>
          <a:xfrm>
            <a:off x="844186" y="311515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类别数量：10个类别(数字0-9)</a:t>
            </a:r>
            <a:endParaRPr lang="en-US" sz="15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B6D4FEB-B9EC-2B99-2332-09C305C29B30}"/>
              </a:ext>
            </a:extLst>
          </p:cNvPr>
          <p:cNvSpPr/>
          <p:nvPr/>
        </p:nvSpPr>
        <p:spPr>
          <a:xfrm>
            <a:off x="844186" y="384021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  <a:cs typeface="Noto Sans SC Bold" pitchFamily="34" charset="-120"/>
              </a:rPr>
              <a:t>数据特点</a:t>
            </a:r>
            <a:endParaRPr lang="en-US" sz="19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C2CEE07-C2E8-DCFF-DE4B-BE38257962E7}"/>
              </a:ext>
            </a:extLst>
          </p:cNvPr>
          <p:cNvSpPr/>
          <p:nvPr/>
        </p:nvSpPr>
        <p:spPr>
          <a:xfrm>
            <a:off x="844186" y="434873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标准化格式：所有图像已居中并标准化为28×28尺寸</a:t>
            </a:r>
            <a:endParaRPr lang="en-US" sz="15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2B32F96-7241-23CE-5FAE-F82C7200BF1E}"/>
              </a:ext>
            </a:extLst>
          </p:cNvPr>
          <p:cNvSpPr/>
          <p:nvPr/>
        </p:nvSpPr>
        <p:spPr>
          <a:xfrm>
            <a:off x="844186" y="47356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灰度图像：单通道图像，像素值范围0-255</a:t>
            </a:r>
            <a:endParaRPr lang="en-US" sz="15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5B8594-0CF8-9858-A972-3A1CAEC6C143}"/>
              </a:ext>
            </a:extLst>
          </p:cNvPr>
          <p:cNvSpPr txBox="1"/>
          <p:nvPr/>
        </p:nvSpPr>
        <p:spPr>
          <a:xfrm>
            <a:off x="844186" y="370115"/>
            <a:ext cx="33810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MNIST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pic>
        <p:nvPicPr>
          <p:cNvPr id="1026" name="Picture 2" descr="MNIST 图像分类— Jittor">
            <a:extLst>
              <a:ext uri="{FF2B5EF4-FFF2-40B4-BE49-F238E27FC236}">
                <a16:creationId xmlns:a16="http://schemas.microsoft.com/office/drawing/2014/main" id="{110B37A5-0B48-7D42-BCD0-D5F245BE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49482"/>
            <a:ext cx="5403965" cy="22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237083-F594-F078-D975-520F06193467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网络架构设计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B52C8A-6EC6-5A28-A980-150F01FB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88" y="1285517"/>
            <a:ext cx="6134770" cy="36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本项目设计了一个两层卷积神经网络，整体</a:t>
            </a:r>
            <a:r>
              <a:rPr lang="zh-CN" alt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架构</a:t>
            </a:r>
            <a:r>
              <a:rPr lang="zh-CN" altLang="zh-CN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如下：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E229CA-338E-2B28-3B84-3D72AF6D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2" t="2752"/>
          <a:stretch>
            <a:fillRect/>
          </a:stretch>
        </p:blipFill>
        <p:spPr>
          <a:xfrm>
            <a:off x="844186" y="1896306"/>
            <a:ext cx="5845280" cy="41726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011207-DA2E-2337-42C0-D01A17FC0F61}"/>
              </a:ext>
            </a:extLst>
          </p:cNvPr>
          <p:cNvSpPr txBox="1"/>
          <p:nvPr/>
        </p:nvSpPr>
        <p:spPr>
          <a:xfrm>
            <a:off x="6842658" y="2354770"/>
            <a:ext cx="5039518" cy="2813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项目设计了一个两层卷积神经网络，总计约85K参数。第一卷积块使用5×5卷积核将单通道图像转换为16通道特征图，第二卷积块进一步提取32通道特征。两次2×2最大池化逐步减小特征图尺寸，最终通过全连接层输出10个类别的预测概率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05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17F881-2F2C-92FD-7861-9402EEEB5447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核心代码实现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5A2DDA-6A8F-9583-E7D9-FC662BBDAB4A}"/>
              </a:ext>
            </a:extLst>
          </p:cNvPr>
          <p:cNvSpPr txBox="1"/>
          <p:nvPr/>
        </p:nvSpPr>
        <p:spPr>
          <a:xfrm>
            <a:off x="727584" y="1064979"/>
            <a:ext cx="2326333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CNN模型定义：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476CCF-500F-143E-9ECC-2C2446C0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2" y="1481266"/>
            <a:ext cx="4539625" cy="5106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A6D603-CC91-514B-9F97-15CF5CB45ED1}"/>
              </a:ext>
            </a:extLst>
          </p:cNvPr>
          <p:cNvSpPr txBox="1"/>
          <p:nvPr/>
        </p:nvSpPr>
        <p:spPr>
          <a:xfrm>
            <a:off x="5476533" y="1132485"/>
            <a:ext cx="1696496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损失函数设计：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AD1352-172C-1236-624B-D43D01F0E776}"/>
              </a:ext>
            </a:extLst>
          </p:cNvPr>
          <p:cNvSpPr txBox="1"/>
          <p:nvPr/>
        </p:nvSpPr>
        <p:spPr>
          <a:xfrm>
            <a:off x="5476532" y="1481266"/>
            <a:ext cx="3722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采用多分类交叉熵损失函数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AE30DB-A39A-16F0-FEC5-DBE8E16A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532" y="1929261"/>
            <a:ext cx="4845755" cy="7400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7E43819-3943-BBBE-46E0-A6F2FC21EE65}"/>
              </a:ext>
            </a:extLst>
          </p:cNvPr>
          <p:cNvSpPr txBox="1"/>
          <p:nvPr/>
        </p:nvSpPr>
        <p:spPr>
          <a:xfrm>
            <a:off x="5476533" y="3232792"/>
            <a:ext cx="1696496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优化器设计：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0C87AB-A909-A5D9-1888-AD1234369C29}"/>
              </a:ext>
            </a:extLst>
          </p:cNvPr>
          <p:cNvSpPr txBox="1"/>
          <p:nvPr/>
        </p:nvSpPr>
        <p:spPr>
          <a:xfrm>
            <a:off x="5476532" y="3685535"/>
            <a:ext cx="37226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采用</a:t>
            </a:r>
            <a:r>
              <a:rPr lang="en-US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Adam</a:t>
            </a:r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优化器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30CDC9-D2E1-BE08-2554-AFB11C80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32" y="4227882"/>
            <a:ext cx="5763594" cy="3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D19A12-764B-99D3-06DA-E6B73A5D94FA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训练策略设计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EDED29-31B6-29A8-56DA-8CAA0FB1B2C2}"/>
              </a:ext>
            </a:extLst>
          </p:cNvPr>
          <p:cNvSpPr txBox="1"/>
          <p:nvPr/>
        </p:nvSpPr>
        <p:spPr>
          <a:xfrm>
            <a:off x="721448" y="1390183"/>
            <a:ext cx="1696496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训练策略：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A72F81-D258-5FA6-0852-C3C1F25C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6" y="1927915"/>
            <a:ext cx="5689270" cy="33436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9CD2B1-F19A-D450-1F76-3FD492521D9D}"/>
              </a:ext>
            </a:extLst>
          </p:cNvPr>
          <p:cNvSpPr txBox="1"/>
          <p:nvPr/>
        </p:nvSpPr>
        <p:spPr>
          <a:xfrm>
            <a:off x="6576415" y="1390182"/>
            <a:ext cx="1696496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训练配置：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2F5875-A267-469A-CB30-797AF34BAFA1}"/>
              </a:ext>
            </a:extLst>
          </p:cNvPr>
          <p:cNvSpPr txBox="1"/>
          <p:nvPr/>
        </p:nvSpPr>
        <p:spPr>
          <a:xfrm>
            <a:off x="6656195" y="1927915"/>
            <a:ext cx="2739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批处理设置</a:t>
            </a:r>
            <a:r>
              <a:rPr lang="en-US" altLang="zh-CN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:</a:t>
            </a:r>
          </a:p>
          <a:p>
            <a:endParaRPr lang="en-US" altLang="zh-CN" sz="1600" b="1" dirty="0">
              <a:solidFill>
                <a:srgbClr val="000000"/>
              </a:solidFill>
              <a:latin typeface="Noto Sans SC Bold" pitchFamily="34" charset="0"/>
              <a:ea typeface="Noto Sans SC Bold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批大小</a:t>
            </a:r>
            <a:r>
              <a:rPr lang="en-US" altLang="zh-CN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: </a:t>
            </a:r>
            <a:r>
              <a:rPr lang="en-US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Noto Sans SC Bold" pitchFamily="34" charset="0"/>
              <a:ea typeface="Noto Sans SC Bold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并行加载</a:t>
            </a:r>
            <a:r>
              <a:rPr lang="en-US" altLang="zh-CN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个工作进程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B07E77-4B31-7263-9F1A-7B3AE5E0454E}"/>
              </a:ext>
            </a:extLst>
          </p:cNvPr>
          <p:cNvSpPr txBox="1"/>
          <p:nvPr/>
        </p:nvSpPr>
        <p:spPr>
          <a:xfrm>
            <a:off x="6656195" y="3706597"/>
            <a:ext cx="4322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训练轮数</a:t>
            </a:r>
            <a:r>
              <a:rPr lang="en-US" altLang="zh-CN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:</a:t>
            </a:r>
          </a:p>
          <a:p>
            <a:endParaRPr lang="en-US" altLang="zh-CN" sz="1600" b="1" dirty="0">
              <a:solidFill>
                <a:srgbClr val="000000"/>
              </a:solidFill>
              <a:latin typeface="Noto Sans SC Bold" pitchFamily="34" charset="0"/>
              <a:ea typeface="Noto Sans SC Bold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总轮数</a:t>
            </a:r>
            <a:r>
              <a:rPr lang="en-US" altLang="zh-CN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: </a:t>
            </a:r>
            <a:r>
              <a:rPr lang="en-US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15</a:t>
            </a:r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Noto Sans SC Bold" pitchFamily="34" charset="0"/>
              <a:ea typeface="Noto Sans SC Bold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早停机制：</a:t>
            </a:r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保存最佳模型，防止性能退化</a:t>
            </a:r>
          </a:p>
        </p:txBody>
      </p:sp>
    </p:spTree>
    <p:extLst>
      <p:ext uri="{BB962C8B-B14F-4D97-AF65-F5344CB8AC3E}">
        <p14:creationId xmlns:p14="http://schemas.microsoft.com/office/powerpoint/2010/main" val="39118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BC04EB-3AFB-2F07-CAAA-479BE188ADC5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5648F1-BC29-477B-8CCA-D7A9A3F4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4" y="1265264"/>
            <a:ext cx="10897111" cy="35738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A225B9-048D-57D5-0B1E-03278CB9661E}"/>
              </a:ext>
            </a:extLst>
          </p:cNvPr>
          <p:cNvSpPr txBox="1"/>
          <p:nvPr/>
        </p:nvSpPr>
        <p:spPr>
          <a:xfrm>
            <a:off x="561526" y="5141336"/>
            <a:ext cx="7269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如上图所示，训练集准确率和测试集准确率在训练过程中快速上升，在14个epoch后，训练集准确率约为99.5%，测试集准确率约为99.2%，满足实验要求。</a:t>
            </a:r>
          </a:p>
        </p:txBody>
      </p:sp>
    </p:spTree>
    <p:extLst>
      <p:ext uri="{BB962C8B-B14F-4D97-AF65-F5344CB8AC3E}">
        <p14:creationId xmlns:p14="http://schemas.microsoft.com/office/powerpoint/2010/main" val="258742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5E9F92-0273-0115-0FEC-349460AA2019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D0DBA-5E06-9FB6-D30A-FE684B7DE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77" y="1167287"/>
            <a:ext cx="8744781" cy="398158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A6C9A6B-7A00-705B-6C38-3ECF73BF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77" y="5468988"/>
            <a:ext cx="75298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  <a:t>如图所示，模型能够精准的识别出测试集中的手写数字，具有较好的泛化能力。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zh-CN" altLang="zh-CN" sz="1600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</a:rPr>
            </a:br>
            <a:endParaRPr lang="zh-CN" altLang="zh-CN" sz="1600" dirty="0">
              <a:solidFill>
                <a:srgbClr val="000000"/>
              </a:solidFill>
              <a:latin typeface="Noto Sans SC Bold" pitchFamily="34" charset="0"/>
              <a:ea typeface="Noto Sans SC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902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320</Words>
  <Application>Microsoft Office PowerPoint</Application>
  <PresentationFormat>宽屏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Noto Sans SC</vt:lpstr>
      <vt:lpstr>Noto Sans SC Bold</vt:lpstr>
      <vt:lpstr>等线</vt:lpstr>
      <vt:lpstr>等线 Light</vt:lpstr>
      <vt:lpstr>宋体</vt:lpstr>
      <vt:lpstr>微软雅黑</vt:lpstr>
      <vt:lpstr>Arial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 张</dc:creator>
  <cp:lastModifiedBy>E gdon</cp:lastModifiedBy>
  <cp:revision>257</cp:revision>
  <dcterms:created xsi:type="dcterms:W3CDTF">2024-11-10T06:50:30Z</dcterms:created>
  <dcterms:modified xsi:type="dcterms:W3CDTF">2025-06-29T02:30:05Z</dcterms:modified>
</cp:coreProperties>
</file>