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</p:sldMasterIdLst>
  <p:notesMasterIdLst>
    <p:notesMasterId r:id="rId17"/>
  </p:notesMasterIdLst>
  <p:sldIdLst>
    <p:sldId id="257" r:id="rId3"/>
    <p:sldId id="293" r:id="rId4"/>
    <p:sldId id="294" r:id="rId5"/>
    <p:sldId id="295" r:id="rId6"/>
    <p:sldId id="296" r:id="rId7"/>
    <p:sldId id="297" r:id="rId8"/>
    <p:sldId id="300" r:id="rId9"/>
    <p:sldId id="301" r:id="rId10"/>
    <p:sldId id="305" r:id="rId11"/>
    <p:sldId id="306" r:id="rId12"/>
    <p:sldId id="307" r:id="rId13"/>
    <p:sldId id="308" r:id="rId14"/>
    <p:sldId id="309" r:id="rId15"/>
    <p:sldId id="31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DFF"/>
    <a:srgbClr val="AACCE7"/>
    <a:srgbClr val="3562A5"/>
    <a:srgbClr val="D0E1F1"/>
    <a:srgbClr val="F2F8FF"/>
    <a:srgbClr val="349AD7"/>
    <a:srgbClr val="4B8CF1"/>
    <a:srgbClr val="1C4796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E92BF-7999-4A37-8AB8-4EA2E8A765DB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6FDCB-13F1-4E88-B284-D18517913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20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F711DA-82CB-44C8-99EC-9CE596A896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空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73CFD7E-AE3C-9254-BE9E-5B40D39CCB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98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1D528EF-EA28-4C20-998E-2BE13009E6A5}"/>
              </a:ext>
            </a:extLst>
          </p:cNvPr>
          <p:cNvSpPr/>
          <p:nvPr userDrawn="1"/>
        </p:nvSpPr>
        <p:spPr>
          <a:xfrm>
            <a:off x="4642449" y="1975449"/>
            <a:ext cx="2907102" cy="2907102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537538-28AC-433E-BF5C-8E03C2FE02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577" y="136525"/>
            <a:ext cx="1967014" cy="4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内容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pPr/>
              <a:t>2025/6/16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D528EF-EA28-4C20-998E-2BE13009E6A5}"/>
              </a:ext>
            </a:extLst>
          </p:cNvPr>
          <p:cNvSpPr/>
          <p:nvPr userDrawn="1"/>
        </p:nvSpPr>
        <p:spPr>
          <a:xfrm>
            <a:off x="4642449" y="1975449"/>
            <a:ext cx="2907102" cy="2907102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39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头带下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73CFD7E-AE3C-9254-BE9E-5B40D39CCB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横版组合——透明.png">
            <a:extLst>
              <a:ext uri="{FF2B5EF4-FFF2-40B4-BE49-F238E27FC236}">
                <a16:creationId xmlns:a16="http://schemas.microsoft.com/office/drawing/2014/main" id="{F64B904C-9466-9A6F-942B-920C2A0584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276771" y="6141233"/>
            <a:ext cx="2989462" cy="62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7AE32BA-8F6F-B8A6-D629-4AFB8A80F0E7}"/>
              </a:ext>
            </a:extLst>
          </p:cNvPr>
          <p:cNvSpPr/>
          <p:nvPr userDrawn="1"/>
        </p:nvSpPr>
        <p:spPr>
          <a:xfrm>
            <a:off x="813706" y="972710"/>
            <a:ext cx="711655" cy="49186"/>
          </a:xfrm>
          <a:prstGeom prst="rect">
            <a:avLst/>
          </a:prstGeom>
          <a:solidFill>
            <a:srgbClr val="B61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C9C991-4290-9CE1-EB7C-E450A3F15243}"/>
              </a:ext>
            </a:extLst>
          </p:cNvPr>
          <p:cNvSpPr/>
          <p:nvPr userDrawn="1"/>
        </p:nvSpPr>
        <p:spPr>
          <a:xfrm>
            <a:off x="1685471" y="969243"/>
            <a:ext cx="9673772" cy="49186"/>
          </a:xfrm>
          <a:prstGeom prst="rect">
            <a:avLst/>
          </a:prstGeom>
          <a:solidFill>
            <a:srgbClr val="1C40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9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校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73CFD7E-AE3C-9254-BE9E-5B40D39CCB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AE32BA-8F6F-B8A6-D629-4AFB8A80F0E7}"/>
              </a:ext>
            </a:extLst>
          </p:cNvPr>
          <p:cNvSpPr/>
          <p:nvPr userDrawn="1"/>
        </p:nvSpPr>
        <p:spPr>
          <a:xfrm>
            <a:off x="813706" y="972710"/>
            <a:ext cx="711655" cy="49186"/>
          </a:xfrm>
          <a:prstGeom prst="rect">
            <a:avLst/>
          </a:prstGeom>
          <a:solidFill>
            <a:srgbClr val="B61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C9C991-4290-9CE1-EB7C-E450A3F15243}"/>
              </a:ext>
            </a:extLst>
          </p:cNvPr>
          <p:cNvSpPr/>
          <p:nvPr userDrawn="1"/>
        </p:nvSpPr>
        <p:spPr>
          <a:xfrm>
            <a:off x="1685471" y="969243"/>
            <a:ext cx="9673772" cy="49186"/>
          </a:xfrm>
          <a:prstGeom prst="rect">
            <a:avLst/>
          </a:prstGeom>
          <a:solidFill>
            <a:srgbClr val="1C40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4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1AB69F-6FE5-EA86-79EF-A301908D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4473-DE4F-416F-85DE-37580176AF71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8FCFD5-A4EC-3F97-35C9-AF53660F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C8A2B6-D682-F6FD-9B82-C16943F3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84DF-F2A9-46EF-BDF7-B7F7693DB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29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53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>
            <a:extLst>
              <a:ext uri="{FF2B5EF4-FFF2-40B4-BE49-F238E27FC236}">
                <a16:creationId xmlns:a16="http://schemas.microsoft.com/office/drawing/2014/main" id="{6C6BD8C3-CD82-93BC-67BD-26069B182DC2}"/>
              </a:ext>
            </a:extLst>
          </p:cNvPr>
          <p:cNvSpPr/>
          <p:nvPr userDrawn="1"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F3E1EB-76B0-72F4-8AC2-D9E5468353F6}"/>
              </a:ext>
            </a:extLst>
          </p:cNvPr>
          <p:cNvSpPr/>
          <p:nvPr userDrawn="1"/>
        </p:nvSpPr>
        <p:spPr>
          <a:xfrm>
            <a:off x="3231850" y="0"/>
            <a:ext cx="1666001" cy="792000"/>
          </a:xfrm>
          <a:prstGeom prst="rect">
            <a:avLst/>
          </a:prstGeom>
          <a:solidFill>
            <a:srgbClr val="194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36B40B7-C023-15B7-4A8F-43CA5211305E}"/>
              </a:ext>
            </a:extLst>
          </p:cNvPr>
          <p:cNvCxnSpPr>
            <a:cxnSpLocks/>
          </p:cNvCxnSpPr>
          <p:nvPr userDrawn="1"/>
        </p:nvCxnSpPr>
        <p:spPr>
          <a:xfrm>
            <a:off x="9273537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6">
            <a:extLst>
              <a:ext uri="{FF2B5EF4-FFF2-40B4-BE49-F238E27FC236}">
                <a16:creationId xmlns:a16="http://schemas.microsoft.com/office/drawing/2014/main" id="{DA457756-0849-083B-2F7D-EF5BE4BCCBB0}"/>
              </a:ext>
            </a:extLst>
          </p:cNvPr>
          <p:cNvSpPr txBox="1"/>
          <p:nvPr userDrawn="1"/>
        </p:nvSpPr>
        <p:spPr>
          <a:xfrm>
            <a:off x="3392850" y="215901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62B5E3E-6F63-FCFD-7847-032E4A7EDFA9}"/>
              </a:ext>
            </a:extLst>
          </p:cNvPr>
          <p:cNvSpPr txBox="1"/>
          <p:nvPr userDrawn="1"/>
        </p:nvSpPr>
        <p:spPr>
          <a:xfrm>
            <a:off x="4897850" y="236420"/>
            <a:ext cx="2392668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Literature Review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E731118-73E0-42CB-2B8C-7A8B701D11DF}"/>
              </a:ext>
            </a:extLst>
          </p:cNvPr>
          <p:cNvSpPr txBox="1"/>
          <p:nvPr userDrawn="1"/>
        </p:nvSpPr>
        <p:spPr>
          <a:xfrm>
            <a:off x="7563759" y="224420"/>
            <a:ext cx="153087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Gap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CE7FBCE1-C92B-5B64-E7FD-0176E5723280}"/>
              </a:ext>
            </a:extLst>
          </p:cNvPr>
          <p:cNvSpPr txBox="1"/>
          <p:nvPr userDrawn="1"/>
        </p:nvSpPr>
        <p:spPr>
          <a:xfrm>
            <a:off x="9510116" y="236420"/>
            <a:ext cx="2533832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and Significance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1C5807B-A6B0-2298-A474-0A35BD1A816C}"/>
              </a:ext>
            </a:extLst>
          </p:cNvPr>
          <p:cNvCxnSpPr/>
          <p:nvPr userDrawn="1"/>
        </p:nvCxnSpPr>
        <p:spPr>
          <a:xfrm>
            <a:off x="733696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82921C62-0EAF-4DD1-4107-A34CEBA914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699" y="137165"/>
            <a:ext cx="2387399" cy="500633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076EBDC-0BEB-168D-41D5-48AEBF034170}"/>
              </a:ext>
            </a:extLst>
          </p:cNvPr>
          <p:cNvCxnSpPr/>
          <p:nvPr userDrawn="1"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83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rature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>
            <a:extLst>
              <a:ext uri="{FF2B5EF4-FFF2-40B4-BE49-F238E27FC236}">
                <a16:creationId xmlns:a16="http://schemas.microsoft.com/office/drawing/2014/main" id="{6C6BD8C3-CD82-93BC-67BD-26069B182DC2}"/>
              </a:ext>
            </a:extLst>
          </p:cNvPr>
          <p:cNvSpPr/>
          <p:nvPr userDrawn="1"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F3E1EB-76B0-72F4-8AC2-D9E5468353F6}"/>
              </a:ext>
            </a:extLst>
          </p:cNvPr>
          <p:cNvSpPr/>
          <p:nvPr userDrawn="1"/>
        </p:nvSpPr>
        <p:spPr>
          <a:xfrm>
            <a:off x="4897849" y="0"/>
            <a:ext cx="2439119" cy="792000"/>
          </a:xfrm>
          <a:prstGeom prst="rect">
            <a:avLst/>
          </a:prstGeom>
          <a:solidFill>
            <a:srgbClr val="194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36B40B7-C023-15B7-4A8F-43CA5211305E}"/>
              </a:ext>
            </a:extLst>
          </p:cNvPr>
          <p:cNvCxnSpPr>
            <a:cxnSpLocks/>
          </p:cNvCxnSpPr>
          <p:nvPr userDrawn="1"/>
        </p:nvCxnSpPr>
        <p:spPr>
          <a:xfrm>
            <a:off x="9273537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6">
            <a:extLst>
              <a:ext uri="{FF2B5EF4-FFF2-40B4-BE49-F238E27FC236}">
                <a16:creationId xmlns:a16="http://schemas.microsoft.com/office/drawing/2014/main" id="{DA457756-0849-083B-2F7D-EF5BE4BCCBB0}"/>
              </a:ext>
            </a:extLst>
          </p:cNvPr>
          <p:cNvSpPr txBox="1"/>
          <p:nvPr userDrawn="1"/>
        </p:nvSpPr>
        <p:spPr>
          <a:xfrm>
            <a:off x="3392850" y="215901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Background</a:t>
            </a:r>
            <a:endParaRPr lang="zh-CN" altLang="en-US" sz="1600" b="1" kern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62B5E3E-6F63-FCFD-7847-032E4A7EDFA9}"/>
              </a:ext>
            </a:extLst>
          </p:cNvPr>
          <p:cNvSpPr txBox="1"/>
          <p:nvPr userDrawn="1"/>
        </p:nvSpPr>
        <p:spPr>
          <a:xfrm>
            <a:off x="4897850" y="236420"/>
            <a:ext cx="2392668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Literature Review</a:t>
            </a:r>
            <a:endParaRPr lang="zh-CN" altLang="en-US" sz="16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E731118-73E0-42CB-2B8C-7A8B701D11DF}"/>
              </a:ext>
            </a:extLst>
          </p:cNvPr>
          <p:cNvSpPr txBox="1"/>
          <p:nvPr userDrawn="1"/>
        </p:nvSpPr>
        <p:spPr>
          <a:xfrm>
            <a:off x="7563759" y="224420"/>
            <a:ext cx="153087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Gap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CE7FBCE1-C92B-5B64-E7FD-0176E5723280}"/>
              </a:ext>
            </a:extLst>
          </p:cNvPr>
          <p:cNvSpPr txBox="1"/>
          <p:nvPr userDrawn="1"/>
        </p:nvSpPr>
        <p:spPr>
          <a:xfrm>
            <a:off x="9510116" y="236420"/>
            <a:ext cx="2533832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and Significance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2921C62-0EAF-4DD1-4107-A34CEBA914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699" y="137165"/>
            <a:ext cx="2387399" cy="500633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B9B6A1-8106-BDF9-1656-8C0AE97123FE}"/>
              </a:ext>
            </a:extLst>
          </p:cNvPr>
          <p:cNvCxnSpPr/>
          <p:nvPr userDrawn="1"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01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G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>
            <a:extLst>
              <a:ext uri="{FF2B5EF4-FFF2-40B4-BE49-F238E27FC236}">
                <a16:creationId xmlns:a16="http://schemas.microsoft.com/office/drawing/2014/main" id="{6C6BD8C3-CD82-93BC-67BD-26069B182DC2}"/>
              </a:ext>
            </a:extLst>
          </p:cNvPr>
          <p:cNvSpPr/>
          <p:nvPr userDrawn="1"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F3E1EB-76B0-72F4-8AC2-D9E5468353F6}"/>
              </a:ext>
            </a:extLst>
          </p:cNvPr>
          <p:cNvSpPr/>
          <p:nvPr userDrawn="1"/>
        </p:nvSpPr>
        <p:spPr>
          <a:xfrm>
            <a:off x="7336969" y="0"/>
            <a:ext cx="1936564" cy="792000"/>
          </a:xfrm>
          <a:prstGeom prst="rect">
            <a:avLst/>
          </a:prstGeom>
          <a:solidFill>
            <a:srgbClr val="194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DA457756-0849-083B-2F7D-EF5BE4BCCBB0}"/>
              </a:ext>
            </a:extLst>
          </p:cNvPr>
          <p:cNvSpPr txBox="1"/>
          <p:nvPr userDrawn="1"/>
        </p:nvSpPr>
        <p:spPr>
          <a:xfrm>
            <a:off x="3392850" y="215901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Background</a:t>
            </a:r>
            <a:endParaRPr lang="zh-CN" altLang="en-US" sz="1600" b="1" kern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62B5E3E-6F63-FCFD-7847-032E4A7EDFA9}"/>
              </a:ext>
            </a:extLst>
          </p:cNvPr>
          <p:cNvSpPr txBox="1"/>
          <p:nvPr userDrawn="1"/>
        </p:nvSpPr>
        <p:spPr>
          <a:xfrm>
            <a:off x="4897850" y="236420"/>
            <a:ext cx="2392668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Literature Review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E731118-73E0-42CB-2B8C-7A8B701D11DF}"/>
              </a:ext>
            </a:extLst>
          </p:cNvPr>
          <p:cNvSpPr txBox="1"/>
          <p:nvPr userDrawn="1"/>
        </p:nvSpPr>
        <p:spPr>
          <a:xfrm>
            <a:off x="7563759" y="224420"/>
            <a:ext cx="153087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 Gap</a:t>
            </a:r>
            <a:endParaRPr lang="zh-CN" altLang="en-US" sz="16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CE7FBCE1-C92B-5B64-E7FD-0176E5723280}"/>
              </a:ext>
            </a:extLst>
          </p:cNvPr>
          <p:cNvSpPr txBox="1"/>
          <p:nvPr userDrawn="1"/>
        </p:nvSpPr>
        <p:spPr>
          <a:xfrm>
            <a:off x="9510116" y="236420"/>
            <a:ext cx="2533832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and Significance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2921C62-0EAF-4DD1-4107-A34CEBA914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699" y="137165"/>
            <a:ext cx="2387399" cy="500633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076EBDC-0BEB-168D-41D5-48AEBF034170}"/>
              </a:ext>
            </a:extLst>
          </p:cNvPr>
          <p:cNvCxnSpPr/>
          <p:nvPr userDrawn="1"/>
        </p:nvCxnSpPr>
        <p:spPr>
          <a:xfrm>
            <a:off x="4897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590A86B-C50F-F79A-7539-0BFBB6B87A23}"/>
              </a:ext>
            </a:extLst>
          </p:cNvPr>
          <p:cNvCxnSpPr/>
          <p:nvPr userDrawn="1"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35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 and Signific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>
            <a:extLst>
              <a:ext uri="{FF2B5EF4-FFF2-40B4-BE49-F238E27FC236}">
                <a16:creationId xmlns:a16="http://schemas.microsoft.com/office/drawing/2014/main" id="{6C6BD8C3-CD82-93BC-67BD-26069B182DC2}"/>
              </a:ext>
            </a:extLst>
          </p:cNvPr>
          <p:cNvSpPr/>
          <p:nvPr userDrawn="1"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F3E1EB-76B0-72F4-8AC2-D9E5468353F6}"/>
              </a:ext>
            </a:extLst>
          </p:cNvPr>
          <p:cNvSpPr/>
          <p:nvPr userDrawn="1"/>
        </p:nvSpPr>
        <p:spPr>
          <a:xfrm>
            <a:off x="9273537" y="0"/>
            <a:ext cx="2918463" cy="792000"/>
          </a:xfrm>
          <a:prstGeom prst="rect">
            <a:avLst/>
          </a:prstGeom>
          <a:solidFill>
            <a:srgbClr val="194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DA457756-0849-083B-2F7D-EF5BE4BCCBB0}"/>
              </a:ext>
            </a:extLst>
          </p:cNvPr>
          <p:cNvSpPr txBox="1"/>
          <p:nvPr userDrawn="1"/>
        </p:nvSpPr>
        <p:spPr>
          <a:xfrm>
            <a:off x="3392850" y="215901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Background</a:t>
            </a:r>
            <a:endParaRPr lang="zh-CN" altLang="en-US" sz="1600" b="1" kern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62B5E3E-6F63-FCFD-7847-032E4A7EDFA9}"/>
              </a:ext>
            </a:extLst>
          </p:cNvPr>
          <p:cNvSpPr txBox="1"/>
          <p:nvPr userDrawn="1"/>
        </p:nvSpPr>
        <p:spPr>
          <a:xfrm>
            <a:off x="4897850" y="236420"/>
            <a:ext cx="2392668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Literature Review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E731118-73E0-42CB-2B8C-7A8B701D11DF}"/>
              </a:ext>
            </a:extLst>
          </p:cNvPr>
          <p:cNvSpPr txBox="1"/>
          <p:nvPr userDrawn="1"/>
        </p:nvSpPr>
        <p:spPr>
          <a:xfrm>
            <a:off x="7563759" y="224420"/>
            <a:ext cx="153087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Gap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CE7FBCE1-C92B-5B64-E7FD-0176E5723280}"/>
              </a:ext>
            </a:extLst>
          </p:cNvPr>
          <p:cNvSpPr txBox="1"/>
          <p:nvPr userDrawn="1"/>
        </p:nvSpPr>
        <p:spPr>
          <a:xfrm>
            <a:off x="9510116" y="236420"/>
            <a:ext cx="2533832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Target and Significance</a:t>
            </a:r>
            <a:endParaRPr lang="zh-CN" altLang="en-US" sz="16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1C5807B-A6B0-2298-A474-0A35BD1A816C}"/>
              </a:ext>
            </a:extLst>
          </p:cNvPr>
          <p:cNvCxnSpPr/>
          <p:nvPr userDrawn="1"/>
        </p:nvCxnSpPr>
        <p:spPr>
          <a:xfrm>
            <a:off x="733696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82921C62-0EAF-4DD1-4107-A34CEBA914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699" y="137165"/>
            <a:ext cx="2387399" cy="500633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076EBDC-0BEB-168D-41D5-48AEBF034170}"/>
              </a:ext>
            </a:extLst>
          </p:cNvPr>
          <p:cNvCxnSpPr/>
          <p:nvPr userDrawn="1"/>
        </p:nvCxnSpPr>
        <p:spPr>
          <a:xfrm>
            <a:off x="4897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53A4DFF-9A4A-4B24-9FC0-2826EF028EB1}"/>
              </a:ext>
            </a:extLst>
          </p:cNvPr>
          <p:cNvCxnSpPr/>
          <p:nvPr userDrawn="1"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62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03BB45-B6C0-1E68-9B1E-6009C9C1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5111A-A202-9209-5A53-50291C90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E4875-6085-7FAC-A491-2E498719B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34473-DE4F-416F-85DE-37580176AF71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E651D-A72A-05CC-9E12-53C012731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BE992-0B01-FE63-148C-783CF64C4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384DF-F2A9-46EF-BDF7-B7F7693DB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9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1" r:id="rId2"/>
    <p:sldLayoutId id="2147483692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  <a:pPr/>
              <a:t>2025/6/16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4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12723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2264949"/>
            <a:ext cx="12192000" cy="2861362"/>
          </a:xfrm>
          <a:prstGeom prst="rect">
            <a:avLst/>
          </a:prstGeom>
          <a:solidFill>
            <a:srgbClr val="194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4745" y="2567740"/>
            <a:ext cx="119825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54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54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的自动写诗系统</a:t>
            </a:r>
          </a:p>
          <a:p>
            <a:pPr lvl="0" algn="ctr">
              <a:defRPr/>
            </a:pP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2565806" y="3996892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课程：深度学习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2973" y="652725"/>
            <a:ext cx="4226054" cy="886197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7A9A45FD-63D0-AE6F-4561-B231BF6AF801}"/>
              </a:ext>
            </a:extLst>
          </p:cNvPr>
          <p:cNvSpPr txBox="1"/>
          <p:nvPr/>
        </p:nvSpPr>
        <p:spPr>
          <a:xfrm>
            <a:off x="5058946" y="5675733"/>
            <a:ext cx="1800444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194A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学生：</a:t>
            </a:r>
            <a:r>
              <a:rPr lang="en-US" altLang="zh-CN" b="1" dirty="0">
                <a:solidFill>
                  <a:srgbClr val="194A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194A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殷国栋</a:t>
            </a:r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C83EC086-9B6E-05CB-9824-026F003110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61619" y="5642653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194A96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705E3-F142-A7CB-EF41-2A3F65CD0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FF52A7-4CD0-293D-786F-26B483F6B6B0}"/>
              </a:ext>
            </a:extLst>
          </p:cNvPr>
          <p:cNvSpPr txBox="1"/>
          <p:nvPr/>
        </p:nvSpPr>
        <p:spPr>
          <a:xfrm>
            <a:off x="844186" y="370115"/>
            <a:ext cx="29193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4D6A62-A440-3C5D-28DD-3DD1C2E5C50B}"/>
              </a:ext>
            </a:extLst>
          </p:cNvPr>
          <p:cNvSpPr txBox="1"/>
          <p:nvPr/>
        </p:nvSpPr>
        <p:spPr>
          <a:xfrm>
            <a:off x="820338" y="1174988"/>
            <a:ext cx="29670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藏头诗生成测试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D5C22D-9FED-833C-5E29-3F7FE20FA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86" y="1598239"/>
            <a:ext cx="9227871" cy="192247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1F8327-2FA2-1B44-A08C-CC1379D3BF55}"/>
              </a:ext>
            </a:extLst>
          </p:cNvPr>
          <p:cNvSpPr txBox="1"/>
          <p:nvPr/>
        </p:nvSpPr>
        <p:spPr>
          <a:xfrm>
            <a:off x="844186" y="3602481"/>
            <a:ext cx="1088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续写示例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7090E76-FA6D-8384-88E5-C2CB05FBE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86" y="4022804"/>
            <a:ext cx="2302990" cy="251235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FE6F0CA-66BA-BEE8-62E8-57A6D8B0B353}"/>
              </a:ext>
            </a:extLst>
          </p:cNvPr>
          <p:cNvSpPr txBox="1"/>
          <p:nvPr/>
        </p:nvSpPr>
        <p:spPr>
          <a:xfrm>
            <a:off x="4224602" y="3602481"/>
            <a:ext cx="13293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藏头诗示例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55B7829-77FE-18BD-1808-AF44B6D97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785" y="4022804"/>
            <a:ext cx="2030105" cy="251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3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3D72C-8976-9D1A-9985-868804721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B8E689-C45E-AC2E-A976-08AB749D289A}"/>
              </a:ext>
            </a:extLst>
          </p:cNvPr>
          <p:cNvSpPr txBox="1"/>
          <p:nvPr/>
        </p:nvSpPr>
        <p:spPr>
          <a:xfrm>
            <a:off x="844186" y="370115"/>
            <a:ext cx="35605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藏头诗生成程序测试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9E826E-C5BD-ACEB-8D58-0E376C51F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6" y="1108694"/>
            <a:ext cx="6575342" cy="561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9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17B-54D4-3A08-0369-486008995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78EA88-9A12-A71F-3432-E3411315F01B}"/>
              </a:ext>
            </a:extLst>
          </p:cNvPr>
          <p:cNvSpPr txBox="1"/>
          <p:nvPr/>
        </p:nvSpPr>
        <p:spPr>
          <a:xfrm>
            <a:off x="844186" y="370115"/>
            <a:ext cx="35605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藏头诗生成程序测试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53D5CB-2A58-0619-FD17-59ABFC122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6" y="1091203"/>
            <a:ext cx="5636501" cy="5766797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F536D433-C842-D9A5-9DCB-560CF3F4F3D9}"/>
              </a:ext>
            </a:extLst>
          </p:cNvPr>
          <p:cNvGrpSpPr/>
          <p:nvPr/>
        </p:nvGrpSpPr>
        <p:grpSpPr>
          <a:xfrm>
            <a:off x="7603635" y="1466028"/>
            <a:ext cx="1826141" cy="3925943"/>
            <a:chOff x="7419528" y="1442288"/>
            <a:chExt cx="1826141" cy="392594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C4E2B5D-7552-FB90-7E6E-54B0BB77BCDE}"/>
                </a:ext>
              </a:extLst>
            </p:cNvPr>
            <p:cNvSpPr txBox="1"/>
            <p:nvPr/>
          </p:nvSpPr>
          <p:spPr>
            <a:xfrm>
              <a:off x="7419528" y="1828801"/>
              <a:ext cx="1826141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独在异乡为异客，</a:t>
              </a: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每逢春日暄妍柳。</a:t>
              </a: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南庭一滴洞庭水，</a:t>
              </a: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此山长几望不见。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床前明月光，</a:t>
              </a: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一钵僧结同。</a:t>
              </a: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人告誓身行，</a:t>
              </a: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莫畏交战成。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春眠不觉晓，</a:t>
              </a: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眼暗思残灯。</a:t>
              </a: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斜日坠叶初，</a:t>
              </a: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已有红泪重。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23EDDD-1BE5-8774-C969-463AEB039E50}"/>
                </a:ext>
              </a:extLst>
            </p:cNvPr>
            <p:cNvSpPr txBox="1"/>
            <p:nvPr/>
          </p:nvSpPr>
          <p:spPr>
            <a:xfrm>
              <a:off x="7419528" y="1442288"/>
              <a:ext cx="108894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续写示例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7418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E859C-DE3D-8AEF-C462-5B0EAF763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8427B8-AD58-7AE1-EFA9-EB9AB584EBF2}"/>
              </a:ext>
            </a:extLst>
          </p:cNvPr>
          <p:cNvSpPr txBox="1"/>
          <p:nvPr/>
        </p:nvSpPr>
        <p:spPr>
          <a:xfrm>
            <a:off x="844186" y="370115"/>
            <a:ext cx="35605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藏头诗生成程序测试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BA9199-7101-0178-2E2D-1A7542A7B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5" y="1084256"/>
            <a:ext cx="6501699" cy="5727571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431321F-9519-8D37-CE7E-EE79FD725A5A}"/>
              </a:ext>
            </a:extLst>
          </p:cNvPr>
          <p:cNvGrpSpPr/>
          <p:nvPr/>
        </p:nvGrpSpPr>
        <p:grpSpPr>
          <a:xfrm>
            <a:off x="8518035" y="1958471"/>
            <a:ext cx="1415772" cy="2941058"/>
            <a:chOff x="7849111" y="1442288"/>
            <a:chExt cx="1415772" cy="294105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A361FC4-AD79-E5CE-1B6C-A2FA6DE0F04A}"/>
                </a:ext>
              </a:extLst>
            </p:cNvPr>
            <p:cNvSpPr txBox="1"/>
            <p:nvPr/>
          </p:nvSpPr>
          <p:spPr>
            <a:xfrm>
              <a:off x="7849111" y="1828801"/>
              <a:ext cx="1415772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梅岭行多雪，</a:t>
              </a: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兰蕙本同畹。</a:t>
              </a: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竹叶传衣澹，</a:t>
              </a: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菊蘂凝香馥。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琴中难会合，</a:t>
              </a: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棋局长携別。</a:t>
              </a: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书劒功名将，</a:t>
              </a: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画楼吹笛妓。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5DD2DD8-9D1E-FDDE-CD71-54ED3549F900}"/>
                </a:ext>
              </a:extLst>
            </p:cNvPr>
            <p:cNvSpPr txBox="1"/>
            <p:nvPr/>
          </p:nvSpPr>
          <p:spPr>
            <a:xfrm>
              <a:off x="7849111" y="1442288"/>
              <a:ext cx="13317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藏头诗示例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466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FBE662-8362-D648-A421-E58BEE44E25A}"/>
              </a:ext>
            </a:extLst>
          </p:cNvPr>
          <p:cNvSpPr txBox="1"/>
          <p:nvPr/>
        </p:nvSpPr>
        <p:spPr>
          <a:xfrm>
            <a:off x="844186" y="370115"/>
            <a:ext cx="25987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批量生成测试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B78AD5-399B-13A2-CD56-C1725BAA2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6" y="1113743"/>
            <a:ext cx="3977762" cy="57012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09BBA0-0BEB-652A-CB93-83238EC1F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036" y="1113742"/>
            <a:ext cx="4608822" cy="505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6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5A6CE5-6398-AEC0-4985-8BAA92146476}"/>
              </a:ext>
            </a:extLst>
          </p:cNvPr>
          <p:cNvSpPr txBox="1"/>
          <p:nvPr/>
        </p:nvSpPr>
        <p:spPr>
          <a:xfrm>
            <a:off x="844186" y="370115"/>
            <a:ext cx="19575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E0ED71-8459-4240-09A0-E32F5D5912FF}"/>
              </a:ext>
            </a:extLst>
          </p:cNvPr>
          <p:cNvSpPr txBox="1"/>
          <p:nvPr/>
        </p:nvSpPr>
        <p:spPr>
          <a:xfrm>
            <a:off x="742167" y="1540780"/>
            <a:ext cx="955307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本实验旨在构建一个基于深度学习的中文古诗自动生成系统，实现两大核心功能：</a:t>
            </a:r>
          </a:p>
          <a:p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诗歌续写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根据给定首句自动续写完整唐诗（绝句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律诗）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藏头诗生成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根据指定字符序列生成藏头诗，确保每句首字符合要求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621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5B8594-0CF8-9858-A972-3A1CAEC6C143}"/>
              </a:ext>
            </a:extLst>
          </p:cNvPr>
          <p:cNvSpPr txBox="1"/>
          <p:nvPr/>
        </p:nvSpPr>
        <p:spPr>
          <a:xfrm>
            <a:off x="844186" y="370115"/>
            <a:ext cx="2278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数据集介绍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0ED0720-94DD-50B3-EBDC-8A0687BFF5FC}"/>
              </a:ext>
            </a:extLst>
          </p:cNvPr>
          <p:cNvGrpSpPr/>
          <p:nvPr/>
        </p:nvGrpSpPr>
        <p:grpSpPr>
          <a:xfrm>
            <a:off x="844184" y="1380833"/>
            <a:ext cx="6279357" cy="2420689"/>
            <a:chOff x="844185" y="1325851"/>
            <a:chExt cx="6279357" cy="2420689"/>
          </a:xfrm>
        </p:grpSpPr>
        <p:sp>
          <p:nvSpPr>
            <p:cNvPr id="3" name="Text 1">
              <a:extLst>
                <a:ext uri="{FF2B5EF4-FFF2-40B4-BE49-F238E27FC236}">
                  <a16:creationId xmlns:a16="http://schemas.microsoft.com/office/drawing/2014/main" id="{7122CBAA-591F-C4FE-8A88-7D918CD24986}"/>
                </a:ext>
              </a:extLst>
            </p:cNvPr>
            <p:cNvSpPr/>
            <p:nvPr/>
          </p:nvSpPr>
          <p:spPr>
            <a:xfrm>
              <a:off x="844186" y="1325851"/>
              <a:ext cx="2480905" cy="31015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2400"/>
                </a:lnSpc>
              </a:pPr>
              <a:r>
                <a:rPr lang="zh-CN" altLang="en-US" sz="1950" b="1" dirty="0">
                  <a:solidFill>
                    <a:srgbClr val="000000"/>
                  </a:solidFill>
                  <a:latin typeface="Noto Sans SC Bold" pitchFamily="34" charset="0"/>
                  <a:ea typeface="Noto Sans SC Bold" pitchFamily="34" charset="-122"/>
                </a:rPr>
                <a:t>唐诗数据集的特征如下：</a:t>
              </a:r>
            </a:p>
            <a:p>
              <a:pPr marL="0" indent="0" algn="l">
                <a:lnSpc>
                  <a:spcPts val="2400"/>
                </a:lnSpc>
                <a:buNone/>
              </a:pPr>
              <a:endParaRPr lang="en-US" sz="1950" dirty="0"/>
            </a:p>
          </p:txBody>
        </p:sp>
        <p:sp>
          <p:nvSpPr>
            <p:cNvPr id="4" name="Text 2">
              <a:extLst>
                <a:ext uri="{FF2B5EF4-FFF2-40B4-BE49-F238E27FC236}">
                  <a16:creationId xmlns:a16="http://schemas.microsoft.com/office/drawing/2014/main" id="{0D788892-6154-3A7F-545B-27B46846D59A}"/>
                </a:ext>
              </a:extLst>
            </p:cNvPr>
            <p:cNvSpPr/>
            <p:nvPr/>
          </p:nvSpPr>
          <p:spPr>
            <a:xfrm>
              <a:off x="844186" y="1834367"/>
              <a:ext cx="6279356" cy="31754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500"/>
                </a:lnSpc>
                <a:buSzPct val="100000"/>
                <a:buChar char="•"/>
              </a:pP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数据规模</a:t>
              </a:r>
              <a:r>
                <a:rPr 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：57580</a:t>
              </a: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首唐诗</a:t>
              </a:r>
              <a:endParaRPr lang="en-US" sz="15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 3">
              <a:extLst>
                <a:ext uri="{FF2B5EF4-FFF2-40B4-BE49-F238E27FC236}">
                  <a16:creationId xmlns:a16="http://schemas.microsoft.com/office/drawing/2014/main" id="{A89B2E74-EFC3-E336-1F79-8306D320027D}"/>
                </a:ext>
              </a:extLst>
            </p:cNvPr>
            <p:cNvSpPr/>
            <p:nvPr/>
          </p:nvSpPr>
          <p:spPr>
            <a:xfrm>
              <a:off x="844186" y="2221320"/>
              <a:ext cx="6279356" cy="31754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>
                <a:lnSpc>
                  <a:spcPts val="2500"/>
                </a:lnSpc>
                <a:buSzPct val="100000"/>
                <a:buChar char="•"/>
              </a:pP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存储格式</a:t>
              </a:r>
              <a:r>
                <a:rPr 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NPZ</a:t>
              </a: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压缩格式，包含数据矩阵和词汇映射</a:t>
              </a:r>
              <a:endParaRPr lang="en-US" sz="15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 4">
              <a:extLst>
                <a:ext uri="{FF2B5EF4-FFF2-40B4-BE49-F238E27FC236}">
                  <a16:creationId xmlns:a16="http://schemas.microsoft.com/office/drawing/2014/main" id="{CD2C8A0E-9D19-7BBF-27CF-E9EBFABFA212}"/>
                </a:ext>
              </a:extLst>
            </p:cNvPr>
            <p:cNvSpPr/>
            <p:nvPr/>
          </p:nvSpPr>
          <p:spPr>
            <a:xfrm>
              <a:off x="844185" y="2598842"/>
              <a:ext cx="6279356" cy="31754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>
                <a:lnSpc>
                  <a:spcPts val="2500"/>
                </a:lnSpc>
                <a:buSzPct val="100000"/>
                <a:buChar char="•"/>
              </a:pP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词汇表规模</a:t>
              </a:r>
              <a:r>
                <a:rPr 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8,293</a:t>
              </a: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个中文字符</a:t>
              </a:r>
              <a:endParaRPr lang="en-US" sz="15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5">
              <a:extLst>
                <a:ext uri="{FF2B5EF4-FFF2-40B4-BE49-F238E27FC236}">
                  <a16:creationId xmlns:a16="http://schemas.microsoft.com/office/drawing/2014/main" id="{75C5B093-5D40-CE08-17D5-D5D119D4968F}"/>
                </a:ext>
              </a:extLst>
            </p:cNvPr>
            <p:cNvSpPr/>
            <p:nvPr/>
          </p:nvSpPr>
          <p:spPr>
            <a:xfrm>
              <a:off x="844186" y="2976365"/>
              <a:ext cx="6279356" cy="31754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>
                <a:lnSpc>
                  <a:spcPts val="2500"/>
                </a:lnSpc>
                <a:buSzPct val="100000"/>
                <a:buChar char="•"/>
              </a:pP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序列长度</a:t>
              </a:r>
              <a:r>
                <a:rPr 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固定</a:t>
              </a:r>
              <a:r>
                <a:rPr lang="en-US" altLang="zh-CN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125</a:t>
              </a: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词长度，不足部分用填充符</a:t>
              </a:r>
              <a:r>
                <a:rPr lang="en-US" altLang="zh-CN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`&lt;/s&gt;`</a:t>
              </a: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补齐</a:t>
              </a:r>
              <a:endParaRPr lang="en-US" sz="15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5">
              <a:extLst>
                <a:ext uri="{FF2B5EF4-FFF2-40B4-BE49-F238E27FC236}">
                  <a16:creationId xmlns:a16="http://schemas.microsoft.com/office/drawing/2014/main" id="{3BD5DAF3-CC87-E637-845B-65EBFE30BA09}"/>
                </a:ext>
              </a:extLst>
            </p:cNvPr>
            <p:cNvSpPr/>
            <p:nvPr/>
          </p:nvSpPr>
          <p:spPr>
            <a:xfrm>
              <a:off x="844186" y="3429000"/>
              <a:ext cx="6279356" cy="31754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>
                <a:lnSpc>
                  <a:spcPts val="2500"/>
                </a:lnSpc>
                <a:buSzPct val="100000"/>
                <a:buChar char="•"/>
              </a:pP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数据质量</a:t>
              </a:r>
              <a:r>
                <a:rPr 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诗句包含有效内容，平均长度</a:t>
              </a:r>
              <a:r>
                <a:rPr lang="en-US" altLang="zh-CN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54.4</a:t>
              </a: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</a:t>
              </a:r>
              <a:endParaRPr lang="en-US" sz="15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F013BD-BEF5-7A0D-82CB-BEAF6966A5C1}"/>
              </a:ext>
            </a:extLst>
          </p:cNvPr>
          <p:cNvGrpSpPr/>
          <p:nvPr/>
        </p:nvGrpSpPr>
        <p:grpSpPr>
          <a:xfrm>
            <a:off x="844184" y="4186952"/>
            <a:ext cx="6279356" cy="1522582"/>
            <a:chOff x="844185" y="4008982"/>
            <a:chExt cx="6279356" cy="1522582"/>
          </a:xfrm>
        </p:grpSpPr>
        <p:sp>
          <p:nvSpPr>
            <p:cNvPr id="12" name="Text 1">
              <a:extLst>
                <a:ext uri="{FF2B5EF4-FFF2-40B4-BE49-F238E27FC236}">
                  <a16:creationId xmlns:a16="http://schemas.microsoft.com/office/drawing/2014/main" id="{C792FAF5-DB04-F625-B76A-A7B2ED393E53}"/>
                </a:ext>
              </a:extLst>
            </p:cNvPr>
            <p:cNvSpPr/>
            <p:nvPr/>
          </p:nvSpPr>
          <p:spPr>
            <a:xfrm>
              <a:off x="844185" y="4008982"/>
              <a:ext cx="3582041" cy="47705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2400"/>
                </a:lnSpc>
              </a:pPr>
              <a:r>
                <a:rPr lang="zh-CN" altLang="en-US" sz="1950" b="1" dirty="0">
                  <a:solidFill>
                    <a:srgbClr val="000000"/>
                  </a:solidFill>
                  <a:latin typeface="Noto Sans SC Bold" pitchFamily="34" charset="0"/>
                  <a:ea typeface="Noto Sans SC Bold" pitchFamily="34" charset="-122"/>
                </a:rPr>
                <a:t>数据预处理包含三个核心组件：</a:t>
              </a:r>
            </a:p>
            <a:p>
              <a:pPr marL="0" indent="0" algn="l">
                <a:lnSpc>
                  <a:spcPts val="2400"/>
                </a:lnSpc>
                <a:buNone/>
              </a:pPr>
              <a:endParaRPr lang="en-US" sz="1950" dirty="0"/>
            </a:p>
          </p:txBody>
        </p:sp>
        <p:sp>
          <p:nvSpPr>
            <p:cNvPr id="13" name="Text 2">
              <a:extLst>
                <a:ext uri="{FF2B5EF4-FFF2-40B4-BE49-F238E27FC236}">
                  <a16:creationId xmlns:a16="http://schemas.microsoft.com/office/drawing/2014/main" id="{0F7ACC34-6FA5-0042-B654-2E96C987F880}"/>
                </a:ext>
              </a:extLst>
            </p:cNvPr>
            <p:cNvSpPr/>
            <p:nvPr/>
          </p:nvSpPr>
          <p:spPr>
            <a:xfrm>
              <a:off x="844185" y="4480282"/>
              <a:ext cx="6279356" cy="31754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>
                <a:lnSpc>
                  <a:spcPts val="2500"/>
                </a:lnSpc>
                <a:buSzPct val="100000"/>
                <a:buChar char="•"/>
              </a:pPr>
              <a:r>
                <a:rPr lang="en-US" altLang="zh-CN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data: </a:t>
              </a: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诗词的数字序号表示矩阵 </a:t>
              </a:r>
              <a:r>
                <a:rPr lang="en-US" altLang="zh-CN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(57580, 125)</a:t>
              </a:r>
              <a:endParaRPr lang="en-US" sz="15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2">
              <a:extLst>
                <a:ext uri="{FF2B5EF4-FFF2-40B4-BE49-F238E27FC236}">
                  <a16:creationId xmlns:a16="http://schemas.microsoft.com/office/drawing/2014/main" id="{2BF00CCA-BBD1-A696-F2A6-70A52F1264BC}"/>
                </a:ext>
              </a:extLst>
            </p:cNvPr>
            <p:cNvSpPr/>
            <p:nvPr/>
          </p:nvSpPr>
          <p:spPr>
            <a:xfrm>
              <a:off x="844185" y="4833440"/>
              <a:ext cx="6279356" cy="31754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>
                <a:lnSpc>
                  <a:spcPts val="2500"/>
                </a:lnSpc>
                <a:buSzPct val="100000"/>
                <a:buChar char="•"/>
              </a:pPr>
              <a:r>
                <a:rPr lang="en-US" altLang="zh-CN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ix2word: </a:t>
              </a: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序号到字符的映射字典</a:t>
              </a:r>
              <a:endParaRPr lang="en-US" sz="15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2">
              <a:extLst>
                <a:ext uri="{FF2B5EF4-FFF2-40B4-BE49-F238E27FC236}">
                  <a16:creationId xmlns:a16="http://schemas.microsoft.com/office/drawing/2014/main" id="{CCF5B246-96A8-B1A2-662A-92A80FE72636}"/>
                </a:ext>
              </a:extLst>
            </p:cNvPr>
            <p:cNvSpPr/>
            <p:nvPr/>
          </p:nvSpPr>
          <p:spPr>
            <a:xfrm>
              <a:off x="844185" y="5214024"/>
              <a:ext cx="6279356" cy="31754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>
                <a:lnSpc>
                  <a:spcPts val="2500"/>
                </a:lnSpc>
                <a:buSzPct val="100000"/>
                <a:buChar char="•"/>
              </a:pPr>
              <a:r>
                <a:rPr lang="en-US" altLang="zh-CN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word2ix: </a:t>
              </a:r>
              <a:r>
                <a:rPr lang="zh-CN" altLang="en-US" sz="15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Noto Sans SC" pitchFamily="34" charset="-120"/>
                </a:rPr>
                <a:t>字符到序号的映射字典</a:t>
              </a:r>
              <a:endParaRPr lang="en-US" sz="15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074" name="Picture 2" descr="GitHub - hlthu/Chinese-Poetry-Dataset: 最全中华古诗词数据库, 唐宋两朝近一万四千古诗人, 接近5.5万首唐诗加26万宋诗.  两宋时期1564位词人，21050首词。">
            <a:extLst>
              <a:ext uri="{FF2B5EF4-FFF2-40B4-BE49-F238E27FC236}">
                <a16:creationId xmlns:a16="http://schemas.microsoft.com/office/drawing/2014/main" id="{62065220-B342-C87E-DBB8-BC473EC51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954" y="2047533"/>
            <a:ext cx="5492776" cy="27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21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237083-F594-F078-D975-520F06193467}"/>
              </a:ext>
            </a:extLst>
          </p:cNvPr>
          <p:cNvSpPr txBox="1"/>
          <p:nvPr/>
        </p:nvSpPr>
        <p:spPr>
          <a:xfrm>
            <a:off x="844186" y="370115"/>
            <a:ext cx="29193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实验设计与实现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6B52C8A-6EC6-5A28-A980-150F01FB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641" y="1097983"/>
            <a:ext cx="10417759" cy="280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本项目经历了从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的架构演进过程：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第一阶段：</a:t>
            </a:r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基于层次化</a:t>
            </a:r>
            <a:r>
              <a:rPr lang="en-US" altLang="zh-CN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的初步实现，发现语法错误率高、句子碎片化等问题。</a:t>
            </a:r>
            <a:endParaRPr lang="en-US" altLang="zh-CN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第二阶段：</a:t>
            </a:r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转向</a:t>
            </a:r>
            <a:r>
              <a:rPr lang="en-US" altLang="zh-CN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架构，设计了</a:t>
            </a:r>
            <a:r>
              <a:rPr lang="en-US" altLang="zh-CN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57.5M</a:t>
            </a:r>
            <a:r>
              <a:rPr lang="zh-CN" altLang="en-US" sz="19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参数的轻量化模型，并提出两大创新机制：</a:t>
            </a:r>
            <a:endParaRPr lang="en-US" altLang="zh-CN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韵律感知位置编码：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融合句内位置、序列位置、句子边界的复合编码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强制句长解码：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确保生成句子严格符合五言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七言格律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9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834314-C20C-3BC5-A5A9-D9BBF618E5FE}"/>
              </a:ext>
            </a:extLst>
          </p:cNvPr>
          <p:cNvSpPr txBox="1"/>
          <p:nvPr/>
        </p:nvSpPr>
        <p:spPr>
          <a:xfrm>
            <a:off x="671641" y="3659289"/>
            <a:ext cx="651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基于此设计了一个简化的诗歌专用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模型，整体架构如下</a:t>
            </a:r>
            <a:r>
              <a:rPr lang="zh-CN" altLang="en-US" dirty="0"/>
              <a:t>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566059-36D5-A612-048C-A3978384DC36}"/>
              </a:ext>
            </a:extLst>
          </p:cNvPr>
          <p:cNvSpPr txBox="1"/>
          <p:nvPr/>
        </p:nvSpPr>
        <p:spPr>
          <a:xfrm>
            <a:off x="671641" y="4083274"/>
            <a:ext cx="60970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PoetryTransformer (57.5M参数)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├── 词嵌入层 (8,293 词汇量 → hidden_size)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├── 韵律位置编码 (句内+序列+边界)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├── 12层 Transformer解码器块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 ├── 多头自注意力机制 (9 heads, 576 hidden)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 ├── 前馈神经网络 (2,304 dim)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 └── 残差连接 + LayerNorm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├── 最终LayerNorm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└── 语言模型头 (hidden_size → vocab_size)</a:t>
            </a:r>
          </a:p>
        </p:txBody>
      </p:sp>
    </p:spTree>
    <p:extLst>
      <p:ext uri="{BB962C8B-B14F-4D97-AF65-F5344CB8AC3E}">
        <p14:creationId xmlns:p14="http://schemas.microsoft.com/office/powerpoint/2010/main" val="205059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17F881-2F2C-92FD-7861-9402EEEB5447}"/>
              </a:ext>
            </a:extLst>
          </p:cNvPr>
          <p:cNvSpPr txBox="1"/>
          <p:nvPr/>
        </p:nvSpPr>
        <p:spPr>
          <a:xfrm>
            <a:off x="844186" y="370115"/>
            <a:ext cx="39533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创新点与核心代码实现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1AFA03-786B-CFD0-E922-1CAAD4962C81}"/>
              </a:ext>
            </a:extLst>
          </p:cNvPr>
          <p:cNvSpPr txBox="1"/>
          <p:nvPr/>
        </p:nvSpPr>
        <p:spPr>
          <a:xfrm>
            <a:off x="699608" y="1245793"/>
            <a:ext cx="962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的位置编码无法捕获中文古诗的韵律特征，导致生成的诗句缺乏节奏感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123C28-0CA0-316D-2024-7D59E2CDE0C8}"/>
              </a:ext>
            </a:extLst>
          </p:cNvPr>
          <p:cNvSpPr txBox="1"/>
          <p:nvPr/>
        </p:nvSpPr>
        <p:spPr>
          <a:xfrm>
            <a:off x="699608" y="2411332"/>
            <a:ext cx="5396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解决方案：设计复合位置编码机制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句内位置编码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：捕获五言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七言诗句内的字符位置模式</a:t>
            </a:r>
          </a:p>
          <a:p>
            <a:pPr>
              <a:lnSpc>
                <a:spcPct val="20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序列位置编码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：保持标准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的序列建模能力</a:t>
            </a:r>
          </a:p>
          <a:p>
            <a:pPr>
              <a:lnSpc>
                <a:spcPct val="20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句子边界编码：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标识句首、句中、句尾的位置信息</a:t>
            </a: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637389-79A9-9E3D-9517-07C943DAE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252" y="1609584"/>
            <a:ext cx="4534418" cy="450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2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B629EDE-7622-06F7-B276-1D5DA62AC617}"/>
              </a:ext>
            </a:extLst>
          </p:cNvPr>
          <p:cNvSpPr txBox="1"/>
          <p:nvPr/>
        </p:nvSpPr>
        <p:spPr>
          <a:xfrm>
            <a:off x="844186" y="370115"/>
            <a:ext cx="39533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创新点与核心代码实现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901113-86B5-57E1-97E4-96832BD939B8}"/>
              </a:ext>
            </a:extLst>
          </p:cNvPr>
          <p:cNvSpPr txBox="1"/>
          <p:nvPr/>
        </p:nvSpPr>
        <p:spPr>
          <a:xfrm>
            <a:off x="687334" y="1184424"/>
            <a:ext cx="1099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标准的自回归生成无法保证句长的严格控制，导致生成的诗句不符合格律要求，因此设计约束生成算法：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2300D1-A8C8-9536-AB20-A063AB6D1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57" y="1510797"/>
            <a:ext cx="5868343" cy="52054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7A683BE-C247-33EF-4C56-CF4DEE640B9E}"/>
              </a:ext>
            </a:extLst>
          </p:cNvPr>
          <p:cNvSpPr txBox="1"/>
          <p:nvPr/>
        </p:nvSpPr>
        <p:spPr>
          <a:xfrm>
            <a:off x="6184191" y="2031458"/>
            <a:ext cx="5935249" cy="3285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循环生成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：逐字（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）生成，直到满足指定的“中文”字符长度。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过程约束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：在生成每一步时，通过“掩码”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(Mask)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技术，将非中文字符的生成概率降为零，强制模型只能选择中文字符。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结尾处理：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在生成最后一个字符时，不再随机选择，而是强制输出一个句号，确保句子结构完整。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灵活采样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：在允许的字符范围内，依然可以使用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temperature,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top_k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等方法进行灵活的文本采样。</a:t>
            </a:r>
          </a:p>
        </p:txBody>
      </p:sp>
    </p:spTree>
    <p:extLst>
      <p:ext uri="{BB962C8B-B14F-4D97-AF65-F5344CB8AC3E}">
        <p14:creationId xmlns:p14="http://schemas.microsoft.com/office/powerpoint/2010/main" val="391184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5D5F09D-54B9-E4EA-397E-6B27293CFC49}"/>
              </a:ext>
            </a:extLst>
          </p:cNvPr>
          <p:cNvSpPr txBox="1"/>
          <p:nvPr/>
        </p:nvSpPr>
        <p:spPr>
          <a:xfrm>
            <a:off x="844186" y="370115"/>
            <a:ext cx="38811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损失函数与优化器设计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E53D48E-8549-E0C0-7DA6-E0F41ED549AB}"/>
              </a:ext>
            </a:extLst>
          </p:cNvPr>
          <p:cNvGrpSpPr/>
          <p:nvPr/>
        </p:nvGrpSpPr>
        <p:grpSpPr>
          <a:xfrm>
            <a:off x="635530" y="1178286"/>
            <a:ext cx="7621640" cy="4501428"/>
            <a:chOff x="844185" y="1178286"/>
            <a:chExt cx="7621640" cy="450142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7160DCB-0427-1967-D192-C56084766FF0}"/>
                </a:ext>
              </a:extLst>
            </p:cNvPr>
            <p:cNvSpPr txBox="1"/>
            <p:nvPr/>
          </p:nvSpPr>
          <p:spPr>
            <a:xfrm>
              <a:off x="844186" y="1178286"/>
              <a:ext cx="1710725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损失函数设计：</a:t>
              </a:r>
              <a:endParaRPr lang="en-US" altLang="zh-CN" sz="1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0D389E9-DC39-14D2-6B07-D7B164FAE1F4}"/>
                </a:ext>
              </a:extLst>
            </p:cNvPr>
            <p:cNvSpPr txBox="1"/>
            <p:nvPr/>
          </p:nvSpPr>
          <p:spPr>
            <a:xfrm>
              <a:off x="844185" y="1637532"/>
              <a:ext cx="6141425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主损失函数：</a:t>
              </a:r>
              <a:r>
                <a:rPr lang="zh-CN" altLang="en-US" sz="1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采用标准的交叉熵损失函数，忽略填充标记</a:t>
              </a:r>
              <a:endPara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6C789AC-BBFE-8CA1-DD94-9403B3DAC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774" t="11889"/>
            <a:stretch>
              <a:fillRect/>
            </a:stretch>
          </p:blipFill>
          <p:spPr>
            <a:xfrm>
              <a:off x="984928" y="2086100"/>
              <a:ext cx="7480897" cy="695738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859588F-75B2-B7E6-F691-2261F35363AF}"/>
                </a:ext>
              </a:extLst>
            </p:cNvPr>
            <p:cNvSpPr txBox="1"/>
            <p:nvPr/>
          </p:nvSpPr>
          <p:spPr>
            <a:xfrm>
              <a:off x="844185" y="2862166"/>
              <a:ext cx="7231467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混合精度训练：</a:t>
              </a:r>
              <a:r>
                <a:rPr lang="zh-CN" altLang="en-US" sz="1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为了优化显存使用和训练速度，采用自动混合精度训练</a:t>
              </a:r>
              <a:endPara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F13AD41-C22E-C0AC-E3DE-4CAD8CD3F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4928" y="3342151"/>
              <a:ext cx="6041702" cy="2337563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D5405D8-40CC-CBC7-710C-3D86CDA35EA5}"/>
              </a:ext>
            </a:extLst>
          </p:cNvPr>
          <p:cNvGrpSpPr/>
          <p:nvPr/>
        </p:nvGrpSpPr>
        <p:grpSpPr>
          <a:xfrm>
            <a:off x="7160481" y="3342151"/>
            <a:ext cx="4601934" cy="1591126"/>
            <a:chOff x="7590066" y="2994729"/>
            <a:chExt cx="4601934" cy="159112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34E254C-40E6-8A08-C4DC-7A87F99A68B7}"/>
                </a:ext>
              </a:extLst>
            </p:cNvPr>
            <p:cNvSpPr txBox="1"/>
            <p:nvPr/>
          </p:nvSpPr>
          <p:spPr>
            <a:xfrm>
              <a:off x="7590066" y="2994729"/>
              <a:ext cx="149271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7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优化器设计：</a:t>
              </a:r>
              <a:endParaRPr lang="en-US" altLang="zh-CN" sz="17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2FDB40-51BB-33F2-EA79-B098339F2A05}"/>
                </a:ext>
              </a:extLst>
            </p:cNvPr>
            <p:cNvSpPr txBox="1"/>
            <p:nvPr/>
          </p:nvSpPr>
          <p:spPr>
            <a:xfrm>
              <a:off x="7590066" y="3429000"/>
              <a:ext cx="4601934" cy="11568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优化器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：Adam优化器，权重衰减1e-5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梯度裁剪：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最大范数5.0，防止梯度爆炸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学习率调度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：余弦衰减 + 预热策略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56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BD4034-C083-F597-8272-407F674A7F66}"/>
              </a:ext>
            </a:extLst>
          </p:cNvPr>
          <p:cNvSpPr txBox="1"/>
          <p:nvPr/>
        </p:nvSpPr>
        <p:spPr>
          <a:xfrm>
            <a:off x="844186" y="370115"/>
            <a:ext cx="29193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626B51-F2CE-165B-31B8-5391CA6A2A52}"/>
              </a:ext>
            </a:extLst>
          </p:cNvPr>
          <p:cNvSpPr txBox="1"/>
          <p:nvPr/>
        </p:nvSpPr>
        <p:spPr>
          <a:xfrm>
            <a:off x="524820" y="1042717"/>
            <a:ext cx="22306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训练过程分析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EE6AAD7-1239-AF80-C412-7C68277A6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68" y="1504196"/>
            <a:ext cx="7721217" cy="511269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C71C0EF-B6A7-E20D-313D-7932E0B008D3}"/>
              </a:ext>
            </a:extLst>
          </p:cNvPr>
          <p:cNvSpPr txBox="1"/>
          <p:nvPr/>
        </p:nvSpPr>
        <p:spPr>
          <a:xfrm>
            <a:off x="8220985" y="1455353"/>
            <a:ext cx="4079574" cy="4111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训练过程呈现三个明显阶段：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阶段1 (第1-10轮)：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损失快速下降，模型快速学习基础语言模式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阶段2 (第11-20轮)：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性能稳定改善，第20轮达到最佳性能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阶段3 (第21-40轮)：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性能平台期，触发早停机制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最优困惑度为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3.58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，验证损失最小为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1.276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4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3D0B2-3C5A-4840-3D6A-25602B64A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BD2D803-A7B1-B40E-5DFA-6A0380A07796}"/>
              </a:ext>
            </a:extLst>
          </p:cNvPr>
          <p:cNvSpPr txBox="1"/>
          <p:nvPr/>
        </p:nvSpPr>
        <p:spPr>
          <a:xfrm>
            <a:off x="844186" y="370115"/>
            <a:ext cx="29193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E8ACDE-7A30-4E33-8500-865BF1B139B4}"/>
              </a:ext>
            </a:extLst>
          </p:cNvPr>
          <p:cNvSpPr txBox="1"/>
          <p:nvPr/>
        </p:nvSpPr>
        <p:spPr>
          <a:xfrm>
            <a:off x="727338" y="1116360"/>
            <a:ext cx="22306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生成质量评估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5D619A-315B-2FB9-7B93-2BF89F3C9D63}"/>
              </a:ext>
            </a:extLst>
          </p:cNvPr>
          <p:cNvSpPr txBox="1"/>
          <p:nvPr/>
        </p:nvSpPr>
        <p:spPr>
          <a:xfrm>
            <a:off x="727337" y="1516470"/>
            <a:ext cx="29670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采用四维质量评估系统：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ADA202-9D1D-FFE4-0649-478500993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86" y="1916580"/>
            <a:ext cx="8497580" cy="181820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6B8133F-2CA8-99FA-C5F0-EE157F025FB3}"/>
              </a:ext>
            </a:extLst>
          </p:cNvPr>
          <p:cNvSpPr txBox="1"/>
          <p:nvPr/>
        </p:nvSpPr>
        <p:spPr>
          <a:xfrm>
            <a:off x="727336" y="3796340"/>
            <a:ext cx="29670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个经典案例进行续写测试：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CAE7B27-9727-C486-0012-8504DF9A6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86" y="4134894"/>
            <a:ext cx="7780574" cy="187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100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944</Words>
  <Application>Microsoft Office PowerPoint</Application>
  <PresentationFormat>宽屏</PresentationFormat>
  <Paragraphs>112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Noto Sans SC Bold</vt:lpstr>
      <vt:lpstr>等线</vt:lpstr>
      <vt:lpstr>等线 Light</vt:lpstr>
      <vt:lpstr>宋体</vt:lpstr>
      <vt:lpstr>微软雅黑</vt:lpstr>
      <vt:lpstr>Arial</vt:lpstr>
      <vt:lpstr>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睿 张</dc:creator>
  <cp:lastModifiedBy>E gdon</cp:lastModifiedBy>
  <cp:revision>495</cp:revision>
  <dcterms:created xsi:type="dcterms:W3CDTF">2024-11-10T06:50:30Z</dcterms:created>
  <dcterms:modified xsi:type="dcterms:W3CDTF">2025-06-16T06:18:44Z</dcterms:modified>
</cp:coreProperties>
</file>