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37"/>
  </p:notesMasterIdLst>
  <p:sldIdLst>
    <p:sldId id="256" r:id="rId2"/>
    <p:sldId id="272" r:id="rId3"/>
    <p:sldId id="282" r:id="rId4"/>
    <p:sldId id="281" r:id="rId5"/>
    <p:sldId id="273" r:id="rId6"/>
    <p:sldId id="274" r:id="rId7"/>
    <p:sldId id="276" r:id="rId8"/>
    <p:sldId id="275" r:id="rId9"/>
    <p:sldId id="277" r:id="rId10"/>
    <p:sldId id="279" r:id="rId11"/>
    <p:sldId id="283" r:id="rId12"/>
    <p:sldId id="284" r:id="rId13"/>
    <p:sldId id="280" r:id="rId14"/>
    <p:sldId id="285" r:id="rId15"/>
    <p:sldId id="278" r:id="rId16"/>
    <p:sldId id="286" r:id="rId17"/>
    <p:sldId id="287" r:id="rId18"/>
    <p:sldId id="260" r:id="rId19"/>
    <p:sldId id="290" r:id="rId20"/>
    <p:sldId id="288" r:id="rId21"/>
    <p:sldId id="301" r:id="rId22"/>
    <p:sldId id="289" r:id="rId23"/>
    <p:sldId id="292" r:id="rId24"/>
    <p:sldId id="291" r:id="rId25"/>
    <p:sldId id="293" r:id="rId26"/>
    <p:sldId id="294" r:id="rId27"/>
    <p:sldId id="295" r:id="rId28"/>
    <p:sldId id="297" r:id="rId29"/>
    <p:sldId id="296" r:id="rId30"/>
    <p:sldId id="298" r:id="rId31"/>
    <p:sldId id="299" r:id="rId32"/>
    <p:sldId id="300" r:id="rId33"/>
    <p:sldId id="302" r:id="rId34"/>
    <p:sldId id="303" r:id="rId35"/>
    <p:sldId id="30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9" autoAdjust="0"/>
    <p:restoredTop sz="93709" autoAdjust="0"/>
  </p:normalViewPr>
  <p:slideViewPr>
    <p:cSldViewPr snapToGrid="0">
      <p:cViewPr>
        <p:scale>
          <a:sx n="100" d="100"/>
          <a:sy n="100" d="100"/>
        </p:scale>
        <p:origin x="7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4B5-414B-4899-AFE8-3B4FBE5C16A1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E790-8839-4AA9-A9E2-B96E2E75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2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391199-E2BE-48B1-6804-31F72001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911ECD-C609-4BFC-642A-8F90CC02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9E5C9E-473D-EBB7-F29C-304A3A7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B30F56-E715-DDD8-1285-4A84296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B51648-D7CB-1109-07E9-B85FEB2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0FCC4-F328-E233-238B-1D0AA285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5192F7-384D-1031-98F3-5B6FA6A1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B40240-3734-DCD6-0AF0-F8B8BCD1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EA125A-C8B9-F96F-1EA5-9545F7B5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62BEC4-D647-E020-2B48-96EBC6F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41F83F8-5DF8-250E-3A2F-6E9FCF30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FF11E1-5880-F94E-2780-F7DE2923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C05F3B-930B-FA22-788B-6982B5B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04EF50-88BC-E96D-7C7E-0B367A0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DC5B6A-E440-9C94-36C5-9C951292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63118-CF04-8057-B3AF-7A71AA18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5F22F1-3594-F6F5-DD46-2F948A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40C669-0830-8B15-ADAA-A587DC01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6DF50A-AC66-C4FD-408C-369CDBFF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CA139B-6243-BC6D-5479-41589F7A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760F92-4F15-5B72-36D2-A348C349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BC70ED-E8F6-0197-5E97-D89C088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D7E28A-DBAB-FD08-39F4-4DBE35B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44D006-EB69-4BD3-2A4F-F290577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35FB1D-09EB-2B91-CCE4-441629AB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5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9F467-F10F-A945-D640-A4A6FA1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B4D2DF-739A-254E-7FD8-64489325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D97343-4358-7EC0-A1DC-5BCFA072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186873-D31B-FA74-D4E9-CF5CC70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9035A5-7205-83A2-F312-16C77296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F6DF0A-3A96-E0FA-D911-34FE0A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6C25-D62D-E889-40D9-2E086AB5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618AE6-8EA5-3682-3BDF-05FBC341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8F8319-F0BC-70C2-DEDE-1790A103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28DA1C-D399-3B39-ABD6-330B3CE30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9C6726-F023-405B-0312-F0967E022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5A07A8-DEDB-E6AB-5EFE-8E46DE6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17104A-F076-8364-380B-8975CE94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A59BD67-B213-0556-AC0A-119F2783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8254AC-005F-9927-26F7-E5DE0104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D9B514D-59E7-08E2-01E8-467E84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C2A8913-1FA0-FEA4-D056-EE804DBD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EE6163-47D0-A0C3-073B-FD7D3AE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BB25277-8AE7-737E-4834-78CC913E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8580D5-4772-61EA-0731-D469636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3221C6-CEDF-F283-B179-510061BA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5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891E21-A56D-4018-91AE-91053122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B6238E-A90C-806F-D8FD-1AEFDDE4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5BA805B-397F-9B05-07B1-DC59F8FA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C86AE2-4D2E-A697-D6EC-B9FD8C70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4E0F45-01C1-A437-4178-DF8B45E4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636611-B292-A853-8DEE-FC916AE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DFE515-EE6B-1E81-D67C-5AE1459C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BCBA50D-7D41-EEAE-1DBC-A40A615C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440ACB-04BF-999F-40B5-B60DEF10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8A4A39-EDF9-EF18-B96F-1E73A11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0D8DF4-862D-D9CC-81F1-1B6FC93A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A219B5-E2B2-59F7-F728-6DD8665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EDBBAD-7B1A-D418-9A79-7C4FA81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EE7F6C-76D9-1464-C6E9-7272EAEA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0431B7-D514-6117-8A5D-B60332046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E6C94-FA95-4FDF-91FA-4DE876CEB66D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C0506-4B49-BA72-1345-5873F9B56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A3AAEB-39CE-D2FF-8F7B-FDAE21CE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EF6928-D489-744D-2C5C-A0FD7CD8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40" y="3867499"/>
            <a:ext cx="3143250" cy="2601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0000" dirty="0"/>
              <a:t>W</a:t>
            </a:r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</a:p>
        </p:txBody>
      </p:sp>
      <p:pic>
        <p:nvPicPr>
          <p:cNvPr id="11" name="Resim 10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83B085C-813E-8372-BFD7-016AF7A1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3" y="1374009"/>
            <a:ext cx="4843044" cy="188834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55FD2BE-34EC-2BD4-BCCC-6C7BDC630B3E}"/>
              </a:ext>
            </a:extLst>
          </p:cNvPr>
          <p:cNvSpPr txBox="1"/>
          <p:nvPr/>
        </p:nvSpPr>
        <p:spPr>
          <a:xfrm>
            <a:off x="6425515" y="666750"/>
            <a:ext cx="5205208" cy="498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KALİTE VE DÖKÜMANTASYON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GEREKSİNİM MÜHENDİSLİĞİ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YAZILIM GEREKSİNİM DÖKÜMANI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USE CASE DIAGRAM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GEREKSINIM OLUŞTURAMANIN 3 FARKLI PERSPEKTİFİ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UML CLASS-IF DIYAGRAMI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UML ACTIVITY DIAGRAM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COMPONENT STRUCTURE DIAGRAM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REVIEW SÜRECİ VE CHECKLIST</a:t>
            </a:r>
          </a:p>
        </p:txBody>
      </p:sp>
    </p:spTree>
    <p:extLst>
      <p:ext uri="{BB962C8B-B14F-4D97-AF65-F5344CB8AC3E}">
        <p14:creationId xmlns:p14="http://schemas.microsoft.com/office/powerpoint/2010/main" val="173642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01881-484E-CA4B-D4BE-E5FCB2D3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C434BDA-0CA8-8ACD-786C-C9DB5E184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5487612"/>
            <a:ext cx="2610879" cy="101800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B382B85-8955-971A-412C-DAAF6317C3E2}"/>
              </a:ext>
            </a:extLst>
          </p:cNvPr>
          <p:cNvSpPr txBox="1"/>
          <p:nvPr/>
        </p:nvSpPr>
        <p:spPr>
          <a:xfrm>
            <a:off x="357588" y="342839"/>
            <a:ext cx="10627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Ürün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Gereksinimleri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/>
              <a:t>(Product Requirements)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E84CEAC-70C6-73A8-28CA-4D83F2BDB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1" y="1157108"/>
            <a:ext cx="11299758" cy="41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537A-E5A1-E701-AAF2-1276CFDD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54E1920-DCBE-9213-D23F-EAC4FE6AE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D0E3D97-E905-2792-0CDD-483D1C605605}"/>
              </a:ext>
            </a:extLst>
          </p:cNvPr>
          <p:cNvSpPr txBox="1"/>
          <p:nvPr/>
        </p:nvSpPr>
        <p:spPr>
          <a:xfrm>
            <a:off x="152400" y="279150"/>
            <a:ext cx="1248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Organizasyonel</a:t>
            </a:r>
            <a:r>
              <a:rPr lang="en-US" sz="3600" dirty="0"/>
              <a:t> </a:t>
            </a:r>
            <a:r>
              <a:rPr lang="en-US" sz="3600" dirty="0" err="1"/>
              <a:t>Gereksinimler</a:t>
            </a:r>
            <a:br>
              <a:rPr lang="en-US" sz="3600" dirty="0"/>
            </a:br>
            <a:r>
              <a:rPr lang="en-US" sz="3600" dirty="0"/>
              <a:t>(</a:t>
            </a:r>
            <a:r>
              <a:rPr lang="en-US" sz="3600" dirty="0" err="1"/>
              <a:t>Organisational</a:t>
            </a:r>
            <a:r>
              <a:rPr lang="en-US" sz="3600" dirty="0"/>
              <a:t> Requirements)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A76F66B-F2D0-4588-26B2-F1F9C43AD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1" y="1629610"/>
            <a:ext cx="11468688" cy="33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2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2092C-655C-E235-B8A6-DAA65473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B346FBE-D32C-5D53-189E-B5F16F98D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9329C3A-B9B5-86BE-700D-063696BE6C71}"/>
              </a:ext>
            </a:extLst>
          </p:cNvPr>
          <p:cNvSpPr txBox="1"/>
          <p:nvPr/>
        </p:nvSpPr>
        <p:spPr>
          <a:xfrm>
            <a:off x="357588" y="342839"/>
            <a:ext cx="1056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Dışsal</a:t>
            </a:r>
            <a:r>
              <a:rPr lang="en-US" sz="3600" dirty="0"/>
              <a:t> </a:t>
            </a:r>
            <a:r>
              <a:rPr lang="en-US" sz="3600" dirty="0" err="1"/>
              <a:t>Gereksinimler</a:t>
            </a:r>
            <a:r>
              <a:rPr lang="en-US" sz="3600" dirty="0"/>
              <a:t> (External Requirements)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CB09989-29C8-82F4-C5A2-1F403A51B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8" y="1257156"/>
            <a:ext cx="11374052" cy="330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0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4F254-4821-4433-C26D-1750EBA1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ECF91C4-AB9A-D63E-D8DA-A36C958AD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0610DAA-43A9-7494-FFAE-1C602C39ECF7}"/>
              </a:ext>
            </a:extLst>
          </p:cNvPr>
          <p:cNvSpPr txBox="1"/>
          <p:nvPr/>
        </p:nvSpPr>
        <p:spPr>
          <a:xfrm>
            <a:off x="345883" y="281203"/>
            <a:ext cx="1147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Hedefler</a:t>
            </a:r>
            <a:r>
              <a:rPr lang="en-US" sz="3600" dirty="0"/>
              <a:t> (Goals) vs. </a:t>
            </a:r>
            <a:r>
              <a:rPr lang="en-US" sz="3600" dirty="0" err="1"/>
              <a:t>Doğrulanabilir</a:t>
            </a:r>
            <a:r>
              <a:rPr lang="en-US" sz="3600" dirty="0"/>
              <a:t> </a:t>
            </a:r>
            <a:r>
              <a:rPr lang="en-US" sz="3600" dirty="0" err="1"/>
              <a:t>Gereksinimler</a:t>
            </a:r>
            <a:r>
              <a:rPr lang="en-US" sz="3600" dirty="0"/>
              <a:t> (Verifiable Non-functional Requirements)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CE166B2-D36D-2488-71F4-21019006A1F9}"/>
              </a:ext>
            </a:extLst>
          </p:cNvPr>
          <p:cNvSpPr txBox="1"/>
          <p:nvPr/>
        </p:nvSpPr>
        <p:spPr>
          <a:xfrm flipV="1">
            <a:off x="238888" y="6701231"/>
            <a:ext cx="4936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7C82A00-8110-6DB3-C40E-A173F288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3" y="1588006"/>
            <a:ext cx="1140899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Hedef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(Goal)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enerji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verimli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olmalıdır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Belirsiz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nasıl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ölçüleceği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belirtilmemiş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Doğrulanabilir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(Testable Non-functional Requirement)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güç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modunda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çalışırken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maksimum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mW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tüketmelidir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Kesin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yapılabilir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Useful Tips for Writing Engineering Requirements Document | RapidDirect">
            <a:extLst>
              <a:ext uri="{FF2B5EF4-FFF2-40B4-BE49-F238E27FC236}">
                <a16:creationId xmlns:a16="http://schemas.microsoft.com/office/drawing/2014/main" id="{A0BBF512-9C76-48AD-FDEA-2DA07903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3207734"/>
            <a:ext cx="6445250" cy="3456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69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E7D4E-3A92-1710-C1F4-72E3E9E86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69AA4B7-434E-BBEB-02B5-BFE17D836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E2E8FF4-ACD3-6B23-C57F-1A2D4C122C98}"/>
              </a:ext>
            </a:extLst>
          </p:cNvPr>
          <p:cNvSpPr txBox="1"/>
          <p:nvPr/>
        </p:nvSpPr>
        <p:spPr>
          <a:xfrm>
            <a:off x="281389" y="268503"/>
            <a:ext cx="11021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Yazılım</a:t>
            </a:r>
            <a:r>
              <a:rPr lang="en-US" sz="3600" dirty="0"/>
              <a:t> </a:t>
            </a:r>
            <a:r>
              <a:rPr lang="en-US" sz="3600" dirty="0" err="1"/>
              <a:t>Gereksinim</a:t>
            </a:r>
            <a:r>
              <a:rPr lang="en-US" sz="3600" dirty="0"/>
              <a:t> </a:t>
            </a:r>
            <a:r>
              <a:rPr lang="en-US" sz="3600" dirty="0" err="1"/>
              <a:t>Dokümanı</a:t>
            </a:r>
            <a:r>
              <a:rPr lang="en-US" sz="3600" dirty="0"/>
              <a:t> </a:t>
            </a:r>
          </a:p>
          <a:p>
            <a:r>
              <a:rPr lang="en-US" sz="3600" dirty="0"/>
              <a:t>(Software Requirements Document - SRD)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349093A-1A06-4015-6E90-9981803F2B5E}"/>
              </a:ext>
            </a:extLst>
          </p:cNvPr>
          <p:cNvSpPr txBox="1"/>
          <p:nvPr/>
        </p:nvSpPr>
        <p:spPr>
          <a:xfrm>
            <a:off x="395689" y="1734500"/>
            <a:ext cx="11174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/>
              <a:t>Yazılım gereksinim dokümanı, </a:t>
            </a:r>
            <a:r>
              <a:rPr lang="en-US" b="1"/>
              <a:t>sistem geliştiricilerinin uygulaması gereken fonksiyonel ve fonksiyonel olmayan gereksinimleri içeren resmi bir belgedir</a:t>
            </a:r>
            <a:r>
              <a:rPr lang="en-US"/>
              <a:t>.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118ED57-41DA-61EA-6BA5-DF662EBC22AC}"/>
              </a:ext>
            </a:extLst>
          </p:cNvPr>
          <p:cNvSpPr txBox="1"/>
          <p:nvPr/>
        </p:nvSpPr>
        <p:spPr>
          <a:xfrm>
            <a:off x="395689" y="2477828"/>
            <a:ext cx="113591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Özellikleri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Hem 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gereksinimlerini</a:t>
            </a:r>
            <a:r>
              <a:rPr lang="en-US" b="1" dirty="0"/>
              <a:t> hem de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gereksinimlerini</a:t>
            </a:r>
            <a:r>
              <a:rPr lang="en-US" b="1" dirty="0"/>
              <a:t> </a:t>
            </a:r>
            <a:r>
              <a:rPr lang="en-US" b="1" dirty="0" err="1"/>
              <a:t>içermelidir</a:t>
            </a:r>
            <a:r>
              <a:rPr lang="en-US" b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Bir </a:t>
            </a:r>
            <a:r>
              <a:rPr lang="en-US" b="1" dirty="0" err="1"/>
              <a:t>tasarım</a:t>
            </a:r>
            <a:r>
              <a:rPr lang="en-US" b="1" dirty="0"/>
              <a:t> </a:t>
            </a:r>
            <a:r>
              <a:rPr lang="en-US" b="1" dirty="0" err="1"/>
              <a:t>dokümanı</a:t>
            </a:r>
            <a:r>
              <a:rPr lang="en-US" b="1" dirty="0"/>
              <a:t> </a:t>
            </a:r>
            <a:r>
              <a:rPr lang="en-US" b="1" dirty="0" err="1"/>
              <a:t>değildir</a:t>
            </a:r>
            <a:r>
              <a:rPr lang="en-US" b="1" dirty="0"/>
              <a:t>.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"Ne </a:t>
            </a:r>
            <a:r>
              <a:rPr lang="en-US" i="1" dirty="0" err="1"/>
              <a:t>yapılacağını</a:t>
            </a:r>
            <a:r>
              <a:rPr lang="en-US" i="1" dirty="0"/>
              <a:t>" </a:t>
            </a:r>
            <a:r>
              <a:rPr lang="en-US" i="1" dirty="0" err="1"/>
              <a:t>belirtir</a:t>
            </a:r>
            <a:r>
              <a:rPr lang="en-US" i="1" dirty="0"/>
              <a:t>, </a:t>
            </a:r>
            <a:r>
              <a:rPr lang="en-US" i="1" dirty="0" err="1"/>
              <a:t>ancak</a:t>
            </a:r>
            <a:r>
              <a:rPr lang="en-US" i="1" dirty="0"/>
              <a:t> "</a:t>
            </a:r>
            <a:r>
              <a:rPr lang="en-US" i="1" dirty="0" err="1"/>
              <a:t>nasıl</a:t>
            </a:r>
            <a:r>
              <a:rPr lang="en-US" i="1" dirty="0"/>
              <a:t> </a:t>
            </a:r>
            <a:r>
              <a:rPr lang="en-US" i="1" dirty="0" err="1"/>
              <a:t>yapılacağını</a:t>
            </a:r>
            <a:r>
              <a:rPr lang="en-US" i="1" dirty="0"/>
              <a:t>" </a:t>
            </a:r>
            <a:r>
              <a:rPr lang="en-US" i="1" dirty="0" err="1"/>
              <a:t>içermez</a:t>
            </a:r>
            <a:r>
              <a:rPr lang="en-US" i="1" dirty="0"/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Geliştiriciler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sözleşme</a:t>
            </a:r>
            <a:r>
              <a:rPr lang="en-US" b="1" dirty="0"/>
              <a:t> </a:t>
            </a:r>
            <a:r>
              <a:rPr lang="en-US" b="1" dirty="0" err="1"/>
              <a:t>niteliği</a:t>
            </a:r>
            <a:r>
              <a:rPr lang="en-US" b="1" dirty="0"/>
              <a:t> </a:t>
            </a:r>
            <a:r>
              <a:rPr lang="en-US" b="1" dirty="0" err="1"/>
              <a:t>taşır</a:t>
            </a:r>
            <a:r>
              <a:rPr lang="en-US" b="1" dirty="0"/>
              <a:t>.</a:t>
            </a:r>
            <a:endParaRPr lang="en-US" dirty="0"/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Örnek </a:t>
            </a:r>
            <a:r>
              <a:rPr lang="en-US" b="1" dirty="0" err="1"/>
              <a:t>Gereksinim</a:t>
            </a:r>
            <a:r>
              <a:rPr lang="en-US" dirty="0"/>
              <a:t> (</a:t>
            </a:r>
            <a:r>
              <a:rPr lang="en-US" i="1" dirty="0"/>
              <a:t>Ne </a:t>
            </a:r>
            <a:r>
              <a:rPr lang="en-US" i="1" dirty="0" err="1"/>
              <a:t>yapması</a:t>
            </a:r>
            <a:r>
              <a:rPr lang="en-US" i="1" dirty="0"/>
              <a:t> </a:t>
            </a:r>
            <a:r>
              <a:rPr lang="en-US" i="1" dirty="0" err="1"/>
              <a:t>gerektiği</a:t>
            </a:r>
            <a:r>
              <a:rPr lang="en-US" i="1" dirty="0"/>
              <a:t> </a:t>
            </a:r>
            <a:r>
              <a:rPr lang="en-US" i="1" dirty="0" err="1"/>
              <a:t>belirtilmiş</a:t>
            </a:r>
            <a:r>
              <a:rPr lang="en-US" i="1" dirty="0"/>
              <a:t>, </a:t>
            </a:r>
            <a:r>
              <a:rPr lang="en-US" i="1" dirty="0" err="1"/>
              <a:t>nasıl</a:t>
            </a:r>
            <a:r>
              <a:rPr lang="en-US" i="1" dirty="0"/>
              <a:t> </a:t>
            </a:r>
            <a:r>
              <a:rPr lang="en-US" i="1" dirty="0" err="1"/>
              <a:t>yapılacağı</a:t>
            </a:r>
            <a:r>
              <a:rPr lang="en-US" i="1" dirty="0"/>
              <a:t> </a:t>
            </a:r>
            <a:r>
              <a:rPr lang="en-US" i="1" dirty="0" err="1"/>
              <a:t>değil</a:t>
            </a:r>
            <a:r>
              <a:rPr lang="en-US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</a:t>
            </a:r>
            <a:r>
              <a:rPr lang="en-US" i="1" dirty="0" err="1"/>
              <a:t>Sistem</a:t>
            </a:r>
            <a:r>
              <a:rPr lang="en-US" i="1" dirty="0"/>
              <a:t>, </a:t>
            </a:r>
            <a:r>
              <a:rPr lang="en-US" i="1" dirty="0" err="1"/>
              <a:t>kullanıcının</a:t>
            </a:r>
            <a:r>
              <a:rPr lang="en-US" i="1" dirty="0"/>
              <a:t> </a:t>
            </a:r>
            <a:r>
              <a:rPr lang="en-US" i="1" dirty="0" err="1"/>
              <a:t>giriş</a:t>
            </a:r>
            <a:r>
              <a:rPr lang="en-US" i="1" dirty="0"/>
              <a:t> </a:t>
            </a:r>
            <a:r>
              <a:rPr lang="en-US" i="1" dirty="0" err="1"/>
              <a:t>yaptığı</a:t>
            </a:r>
            <a:r>
              <a:rPr lang="en-US" i="1" dirty="0"/>
              <a:t> </a:t>
            </a:r>
            <a:r>
              <a:rPr lang="en-US" i="1" dirty="0" err="1"/>
              <a:t>cihazı</a:t>
            </a:r>
            <a:r>
              <a:rPr lang="en-US" i="1" dirty="0"/>
              <a:t> </a:t>
            </a:r>
            <a:r>
              <a:rPr lang="en-US" i="1" dirty="0" err="1"/>
              <a:t>hatırlayarak</a:t>
            </a:r>
            <a:r>
              <a:rPr lang="en-US" i="1" dirty="0"/>
              <a:t> </a:t>
            </a:r>
            <a:r>
              <a:rPr lang="en-US" i="1" dirty="0" err="1"/>
              <a:t>sonraki</a:t>
            </a:r>
            <a:r>
              <a:rPr lang="en-US" i="1" dirty="0"/>
              <a:t> </a:t>
            </a:r>
            <a:r>
              <a:rPr lang="en-US" i="1" dirty="0" err="1"/>
              <a:t>girişlerinde</a:t>
            </a:r>
            <a:r>
              <a:rPr lang="en-US" i="1" dirty="0"/>
              <a:t> </a:t>
            </a:r>
            <a:r>
              <a:rPr lang="en-US" i="1" dirty="0" err="1"/>
              <a:t>doğrulama</a:t>
            </a:r>
            <a:r>
              <a:rPr lang="en-US" i="1" dirty="0"/>
              <a:t> </a:t>
            </a:r>
            <a:r>
              <a:rPr lang="en-US" i="1" dirty="0" err="1"/>
              <a:t>sürecini</a:t>
            </a:r>
            <a:r>
              <a:rPr lang="en-US" i="1" dirty="0"/>
              <a:t> </a:t>
            </a:r>
            <a:r>
              <a:rPr lang="en-US" i="1" dirty="0" err="1"/>
              <a:t>hızlandırmalıdır</a:t>
            </a:r>
            <a:r>
              <a:rPr lang="en-US" i="1" dirty="0"/>
              <a:t>.”</a:t>
            </a:r>
            <a:endParaRPr lang="en-US" dirty="0"/>
          </a:p>
          <a:p>
            <a:pPr>
              <a:buNone/>
            </a:pPr>
            <a:r>
              <a:rPr lang="en-US" dirty="0"/>
              <a:t>🚫 </a:t>
            </a:r>
            <a:r>
              <a:rPr lang="en-US" b="1" dirty="0" err="1"/>
              <a:t>Tasarım</a:t>
            </a:r>
            <a:r>
              <a:rPr lang="en-US" b="1" dirty="0"/>
              <a:t> </a:t>
            </a:r>
            <a:r>
              <a:rPr lang="en-US" b="1" dirty="0" err="1"/>
              <a:t>İfadesi</a:t>
            </a:r>
            <a:r>
              <a:rPr lang="en-US" b="1" dirty="0"/>
              <a:t> (</a:t>
            </a:r>
            <a:r>
              <a:rPr lang="en-US" b="1" dirty="0" err="1"/>
              <a:t>Yanlış</a:t>
            </a:r>
            <a:r>
              <a:rPr lang="en-US" b="1" dirty="0"/>
              <a:t> Örnek)</a:t>
            </a:r>
            <a:r>
              <a:rPr lang="en-US" dirty="0"/>
              <a:t> (</a:t>
            </a:r>
            <a:r>
              <a:rPr lang="en-US" i="1" dirty="0" err="1"/>
              <a:t>Nasıl</a:t>
            </a:r>
            <a:r>
              <a:rPr lang="en-US" i="1" dirty="0"/>
              <a:t> </a:t>
            </a:r>
            <a:r>
              <a:rPr lang="en-US" i="1" dirty="0" err="1"/>
              <a:t>yapılacağı</a:t>
            </a:r>
            <a:r>
              <a:rPr lang="en-US" i="1" dirty="0"/>
              <a:t> </a:t>
            </a:r>
            <a:r>
              <a:rPr lang="en-US" i="1" dirty="0" err="1"/>
              <a:t>belirtilmiş</a:t>
            </a:r>
            <a:r>
              <a:rPr lang="en-US" dirty="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“</a:t>
            </a:r>
            <a:r>
              <a:rPr lang="en-US" i="1" dirty="0" err="1"/>
              <a:t>Sistem</a:t>
            </a:r>
            <a:r>
              <a:rPr lang="en-US" i="1" dirty="0"/>
              <a:t>, </a:t>
            </a:r>
            <a:r>
              <a:rPr lang="en-US" i="1" dirty="0" err="1"/>
              <a:t>cihaz</a:t>
            </a:r>
            <a:r>
              <a:rPr lang="en-US" i="1" dirty="0"/>
              <a:t> </a:t>
            </a:r>
            <a:r>
              <a:rPr lang="en-US" i="1" dirty="0" err="1"/>
              <a:t>kimliğini</a:t>
            </a:r>
            <a:r>
              <a:rPr lang="en-US" i="1" dirty="0"/>
              <a:t> SHA-256 </a:t>
            </a:r>
            <a:r>
              <a:rPr lang="en-US" i="1" dirty="0" err="1"/>
              <a:t>algoritması</a:t>
            </a:r>
            <a:r>
              <a:rPr lang="en-US" i="1" dirty="0"/>
              <a:t> </a:t>
            </a:r>
            <a:r>
              <a:rPr lang="en-US" i="1" dirty="0" err="1"/>
              <a:t>ile</a:t>
            </a:r>
            <a:r>
              <a:rPr lang="en-US" i="1" dirty="0"/>
              <a:t> </a:t>
            </a:r>
            <a:r>
              <a:rPr lang="en-US" i="1" dirty="0" err="1"/>
              <a:t>şifreleyerek</a:t>
            </a:r>
            <a:r>
              <a:rPr lang="en-US" i="1" dirty="0"/>
              <a:t> </a:t>
            </a:r>
            <a:r>
              <a:rPr lang="en-US" i="1" dirty="0" err="1"/>
              <a:t>bir</a:t>
            </a:r>
            <a:r>
              <a:rPr lang="en-US" i="1" dirty="0"/>
              <a:t> </a:t>
            </a:r>
            <a:r>
              <a:rPr lang="en-US" i="1" dirty="0" err="1"/>
              <a:t>veritabanında</a:t>
            </a:r>
            <a:r>
              <a:rPr lang="en-US" i="1" dirty="0"/>
              <a:t> </a:t>
            </a:r>
            <a:r>
              <a:rPr lang="en-US" i="1" dirty="0" err="1"/>
              <a:t>saklamalıdır</a:t>
            </a:r>
            <a:r>
              <a:rPr lang="en-US" i="1" dirty="0"/>
              <a:t>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6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63E98-B45A-E27E-C323-590DE8C1B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HW/SW Requirements Management Tool on Git | ReqView">
            <a:extLst>
              <a:ext uri="{FF2B5EF4-FFF2-40B4-BE49-F238E27FC236}">
                <a16:creationId xmlns:a16="http://schemas.microsoft.com/office/drawing/2014/main" id="{E75F7236-CD75-6504-8CEA-EC880E7AB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355911"/>
            <a:ext cx="11341100" cy="538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443A7AE-B8AC-318D-169C-4559A43A0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549" y="5470392"/>
            <a:ext cx="2646001" cy="10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05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93E37-4957-28A8-EC9F-5F6440C47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37F8DE88-3C3D-9425-BA55-74AE95D2C5F7}"/>
              </a:ext>
            </a:extLst>
          </p:cNvPr>
          <p:cNvSpPr txBox="1"/>
          <p:nvPr/>
        </p:nvSpPr>
        <p:spPr>
          <a:xfrm>
            <a:off x="8587189" y="342839"/>
            <a:ext cx="58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E5C06A9-7EFD-150A-7C52-9D9591E3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" y="0"/>
            <a:ext cx="9037026" cy="6842942"/>
          </a:xfrm>
          <a:prstGeom prst="rect">
            <a:avLst/>
          </a:prstGeom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40479B1-5286-1E5C-D705-2B362649A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460FFD3-D28B-929B-DEC9-C4A95F713259}"/>
              </a:ext>
            </a:extLst>
          </p:cNvPr>
          <p:cNvSpPr txBox="1"/>
          <p:nvPr/>
        </p:nvSpPr>
        <p:spPr>
          <a:xfrm>
            <a:off x="7899400" y="304671"/>
            <a:ext cx="37051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Mühendisliği</a:t>
            </a:r>
            <a:r>
              <a:rPr lang="en-US" sz="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Süreci</a:t>
            </a:r>
            <a:endParaRPr lang="en-US" sz="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2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6EBBD-3F9C-8EC4-CAEB-8F26F769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688735C7-F06D-04D1-8287-8362476572EB}"/>
              </a:ext>
            </a:extLst>
          </p:cNvPr>
          <p:cNvSpPr txBox="1"/>
          <p:nvPr/>
        </p:nvSpPr>
        <p:spPr>
          <a:xfrm>
            <a:off x="357589" y="342839"/>
            <a:ext cx="6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Review - Checking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120416F-A56D-1222-6DB4-0ED6E7542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89" y="1166597"/>
            <a:ext cx="10145311" cy="4272405"/>
          </a:xfrm>
          <a:prstGeom prst="rect">
            <a:avLst/>
          </a:prstGeom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46007D6-1E0D-E10B-1420-4E5CB26AD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9BC0-E2B1-FD3A-E076-7155343E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0DB8792-253F-879D-A1FE-EF02794D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4098" name="Picture 2" descr="Principles of Requirements Engineering or Requirements Manag">
            <a:extLst>
              <a:ext uri="{FF2B5EF4-FFF2-40B4-BE49-F238E27FC236}">
                <a16:creationId xmlns:a16="http://schemas.microsoft.com/office/drawing/2014/main" id="{918C6FD2-E523-5DD0-3660-E02511BD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1" y="989170"/>
            <a:ext cx="4671369" cy="565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37D54EA4-62A9-22DF-C040-63737F2AFA74}"/>
              </a:ext>
            </a:extLst>
          </p:cNvPr>
          <p:cNvSpPr txBox="1"/>
          <p:nvPr/>
        </p:nvSpPr>
        <p:spPr>
          <a:xfrm>
            <a:off x="357589" y="342839"/>
            <a:ext cx="113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 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19716E4-18E4-DCA9-FF10-99610FC8621B}"/>
              </a:ext>
            </a:extLst>
          </p:cNvPr>
          <p:cNvSpPr txBox="1"/>
          <p:nvPr/>
        </p:nvSpPr>
        <p:spPr>
          <a:xfrm>
            <a:off x="5283200" y="1147786"/>
            <a:ext cx="64716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/>
              <a:t>Use Case Diagram (</a:t>
            </a:r>
            <a:r>
              <a:rPr lang="en-US" b="1" dirty="0" err="1"/>
              <a:t>Kullanım</a:t>
            </a:r>
            <a:r>
              <a:rPr lang="en-US" b="1" dirty="0"/>
              <a:t> </a:t>
            </a:r>
            <a:r>
              <a:rPr lang="en-US" b="1" dirty="0" err="1"/>
              <a:t>Senaryosu</a:t>
            </a:r>
            <a:r>
              <a:rPr lang="en-US" b="1" dirty="0"/>
              <a:t> </a:t>
            </a:r>
            <a:r>
              <a:rPr lang="en-US" b="1" dirty="0" err="1"/>
              <a:t>Diyagramı</a:t>
            </a:r>
            <a:r>
              <a:rPr lang="en-US" b="1" dirty="0"/>
              <a:t>),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kullanıcılar</a:t>
            </a:r>
            <a:r>
              <a:rPr lang="en-US" b="1" dirty="0"/>
              <a:t> (</a:t>
            </a:r>
            <a:r>
              <a:rPr lang="en-US" b="1" dirty="0" err="1"/>
              <a:t>aktörler</a:t>
            </a:r>
            <a:r>
              <a:rPr lang="en-US" b="1" dirty="0"/>
              <a:t>) </a:t>
            </a:r>
            <a:r>
              <a:rPr lang="en-US" b="1" dirty="0" err="1"/>
              <a:t>ile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etkileşime</a:t>
            </a:r>
            <a:r>
              <a:rPr lang="en-US" b="1" dirty="0"/>
              <a:t> </a:t>
            </a:r>
            <a:r>
              <a:rPr lang="en-US" b="1" dirty="0" err="1"/>
              <a:t>girdiğini</a:t>
            </a:r>
            <a:r>
              <a:rPr lang="en-US" b="1" dirty="0"/>
              <a:t> </a:t>
            </a:r>
            <a:r>
              <a:rPr lang="en-US" b="1" dirty="0" err="1"/>
              <a:t>gösteren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UML (Unified Modeling Language) </a:t>
            </a:r>
            <a:r>
              <a:rPr lang="en-US" b="1" dirty="0" err="1"/>
              <a:t>diyagramıdır</a:t>
            </a:r>
            <a:r>
              <a:rPr lang="en-US" b="1" dirty="0"/>
              <a:t>.</a:t>
            </a:r>
            <a:endParaRPr lang="en-US" dirty="0"/>
          </a:p>
          <a:p>
            <a:pPr algn="just"/>
            <a:r>
              <a:rPr lang="en-US" dirty="0"/>
              <a:t>Bu </a:t>
            </a:r>
            <a:r>
              <a:rPr lang="en-US" dirty="0" err="1"/>
              <a:t>diyagram</a:t>
            </a:r>
            <a:r>
              <a:rPr lang="en-US" dirty="0"/>
              <a:t>,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işlevselliğini</a:t>
            </a:r>
            <a:r>
              <a:rPr lang="en-US" dirty="0"/>
              <a:t> </a:t>
            </a:r>
            <a:r>
              <a:rPr lang="en-US" dirty="0" err="1"/>
              <a:t>tanımlamak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kullanıcıların</a:t>
            </a:r>
            <a:r>
              <a:rPr lang="en-US" b="1" dirty="0"/>
              <a:t> (</a:t>
            </a:r>
            <a:r>
              <a:rPr lang="en-US" b="1" dirty="0" err="1"/>
              <a:t>aktörlerin</a:t>
            </a:r>
            <a:r>
              <a:rPr lang="en-US" b="1" dirty="0"/>
              <a:t>) </a:t>
            </a:r>
            <a:r>
              <a:rPr lang="en-US" b="1" dirty="0" err="1"/>
              <a:t>sistemle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etkileşime</a:t>
            </a:r>
            <a:r>
              <a:rPr lang="en-US" b="1" dirty="0"/>
              <a:t> </a:t>
            </a:r>
            <a:r>
              <a:rPr lang="en-US" b="1" dirty="0" err="1"/>
              <a:t>girdiğini</a:t>
            </a:r>
            <a:r>
              <a:rPr lang="en-US" b="1" dirty="0"/>
              <a:t> </a:t>
            </a:r>
            <a:r>
              <a:rPr lang="en-US" b="1" dirty="0" err="1"/>
              <a:t>grafiksel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sunar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34A7404-22AC-0AC9-2B4D-7408756AB367}"/>
              </a:ext>
            </a:extLst>
          </p:cNvPr>
          <p:cNvSpPr txBox="1"/>
          <p:nvPr/>
        </p:nvSpPr>
        <p:spPr>
          <a:xfrm>
            <a:off x="5283200" y="306072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Bir </a:t>
            </a:r>
            <a:r>
              <a:rPr lang="en-US" dirty="0" err="1"/>
              <a:t>sinema</a:t>
            </a:r>
            <a:r>
              <a:rPr lang="en-US" dirty="0"/>
              <a:t> </a:t>
            </a:r>
            <a:r>
              <a:rPr lang="en-US" dirty="0" err="1"/>
              <a:t>biletleme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</a:t>
            </a:r>
            <a:r>
              <a:rPr lang="en-US" dirty="0" err="1"/>
              <a:t>senaryosu</a:t>
            </a:r>
            <a:r>
              <a:rPr lang="en-US" dirty="0"/>
              <a:t> </a:t>
            </a:r>
            <a:r>
              <a:rPr lang="en-US" dirty="0" err="1"/>
              <a:t>diyagramı</a:t>
            </a:r>
            <a:r>
              <a:rPr lang="en-US" dirty="0"/>
              <a:t> </a:t>
            </a:r>
            <a:r>
              <a:rPr lang="en-US" dirty="0" err="1"/>
              <a:t>şunları</a:t>
            </a:r>
            <a:r>
              <a:rPr lang="en-US" dirty="0"/>
              <a:t> </a:t>
            </a:r>
            <a:r>
              <a:rPr lang="en-US" dirty="0" err="1"/>
              <a:t>içerebilir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🎭 </a:t>
            </a:r>
            <a:r>
              <a:rPr lang="en-US" b="1" dirty="0" err="1"/>
              <a:t>Aktör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br>
              <a:rPr lang="en-US" dirty="0"/>
            </a:br>
            <a:r>
              <a:rPr lang="en-US" dirty="0"/>
              <a:t>🎟 </a:t>
            </a:r>
            <a:r>
              <a:rPr lang="en-US" b="1" dirty="0"/>
              <a:t>Use Cases: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"Film </a:t>
            </a:r>
            <a:r>
              <a:rPr lang="en-US" dirty="0" err="1"/>
              <a:t>listesini</a:t>
            </a:r>
            <a:r>
              <a:rPr lang="en-US" dirty="0"/>
              <a:t> </a:t>
            </a:r>
            <a:r>
              <a:rPr lang="en-US" dirty="0" err="1"/>
              <a:t>görüntüle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Bilet</a:t>
            </a:r>
            <a:r>
              <a:rPr lang="en-US" dirty="0"/>
              <a:t> </a:t>
            </a:r>
            <a:r>
              <a:rPr lang="en-US" dirty="0" err="1"/>
              <a:t>siparişi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biletleri</a:t>
            </a:r>
            <a:r>
              <a:rPr lang="en-US" dirty="0"/>
              <a:t> </a:t>
            </a:r>
            <a:r>
              <a:rPr lang="en-US" dirty="0" err="1"/>
              <a:t>yazdır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</a:t>
            </a:r>
            <a:r>
              <a:rPr lang="en-US" dirty="0" err="1"/>
              <a:t>Ödeme</a:t>
            </a:r>
            <a:r>
              <a:rPr lang="en-US" dirty="0"/>
              <a:t> yap"</a:t>
            </a:r>
          </a:p>
        </p:txBody>
      </p:sp>
    </p:spTree>
    <p:extLst>
      <p:ext uri="{BB962C8B-B14F-4D97-AF65-F5344CB8AC3E}">
        <p14:creationId xmlns:p14="http://schemas.microsoft.com/office/powerpoint/2010/main" val="1769994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ED2AF-760F-16EE-E7B2-50195997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2521E89-B433-061C-67C5-9F47D7CD3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81F99019-8E37-712D-D5B0-35835259F1AD}"/>
              </a:ext>
            </a:extLst>
          </p:cNvPr>
          <p:cNvSpPr txBox="1"/>
          <p:nvPr/>
        </p:nvSpPr>
        <p:spPr>
          <a:xfrm>
            <a:off x="107950" y="714253"/>
            <a:ext cx="119761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İşlevsel</a:t>
            </a:r>
            <a:r>
              <a:rPr lang="en-US" b="1" dirty="0"/>
              <a:t> </a:t>
            </a:r>
            <a:r>
              <a:rPr lang="en-US" b="1" dirty="0" err="1"/>
              <a:t>Gereksinimler</a:t>
            </a:r>
            <a:r>
              <a:rPr lang="en-US" b="1" dirty="0"/>
              <a:t> (Functional Requirements)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FR1: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</a:t>
            </a:r>
            <a:r>
              <a:rPr lang="en-US" dirty="0" err="1"/>
              <a:t>kullanıcılara</a:t>
            </a:r>
            <a:r>
              <a:rPr lang="en-US" dirty="0"/>
              <a:t> </a:t>
            </a:r>
            <a:r>
              <a:rPr lang="en-US" dirty="0" err="1"/>
              <a:t>mevcut</a:t>
            </a:r>
            <a:r>
              <a:rPr lang="en-US" dirty="0"/>
              <a:t> film </a:t>
            </a:r>
            <a:r>
              <a:rPr lang="en-US" dirty="0" err="1"/>
              <a:t>seçeneklerini</a:t>
            </a:r>
            <a:r>
              <a:rPr lang="en-US" dirty="0"/>
              <a:t> </a:t>
            </a:r>
            <a:r>
              <a:rPr lang="en-US" dirty="0" err="1"/>
              <a:t>listeleyebilmelidir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FR2: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seçilen</a:t>
            </a:r>
            <a:r>
              <a:rPr lang="en-US" dirty="0"/>
              <a:t> </a:t>
            </a:r>
            <a:r>
              <a:rPr lang="en-US" dirty="0" err="1"/>
              <a:t>filmler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talep</a:t>
            </a:r>
            <a:r>
              <a:rPr lang="en-US" dirty="0"/>
              <a:t> </a:t>
            </a:r>
            <a:r>
              <a:rPr lang="en-US" dirty="0" err="1"/>
              <a:t>edebilmelidir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FR3: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</a:t>
            </a:r>
            <a:r>
              <a:rPr lang="en-US" dirty="0" err="1"/>
              <a:t>alınmış</a:t>
            </a:r>
            <a:r>
              <a:rPr lang="en-US" dirty="0"/>
              <a:t> </a:t>
            </a:r>
            <a:r>
              <a:rPr lang="en-US" dirty="0" err="1"/>
              <a:t>biletleri</a:t>
            </a:r>
            <a:r>
              <a:rPr lang="en-US" dirty="0"/>
              <a:t> </a:t>
            </a:r>
            <a:r>
              <a:rPr lang="en-US" dirty="0" err="1"/>
              <a:t>yazdırabilmelidir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FR4: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yeni </a:t>
            </a:r>
            <a:r>
              <a:rPr lang="en-US" dirty="0" err="1"/>
              <a:t>biletler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edebilmelidir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Kullanılabilirlik</a:t>
            </a:r>
            <a:r>
              <a:rPr lang="en-US" b="1" dirty="0"/>
              <a:t> </a:t>
            </a:r>
            <a:r>
              <a:rPr lang="en-US" b="1" dirty="0" err="1"/>
              <a:t>Gereksinimleri</a:t>
            </a:r>
            <a:r>
              <a:rPr lang="en-US" b="1" dirty="0"/>
              <a:t> (Usability Requirements)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UR1: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arayüzü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sezgisel</a:t>
            </a:r>
            <a:r>
              <a:rPr lang="en-US" dirty="0"/>
              <a:t> </a:t>
            </a:r>
            <a:r>
              <a:rPr lang="en-US" dirty="0" err="1"/>
              <a:t>olmalıdır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UR2:</a:t>
            </a:r>
            <a:r>
              <a:rPr lang="en-US" dirty="0"/>
              <a:t> </a:t>
            </a:r>
            <a:r>
              <a:rPr lang="en-US" dirty="0" err="1"/>
              <a:t>Filmler</a:t>
            </a:r>
            <a:r>
              <a:rPr lang="en-US" dirty="0"/>
              <a:t>, </a:t>
            </a:r>
            <a:r>
              <a:rPr lang="en-US" dirty="0" err="1"/>
              <a:t>başlık</a:t>
            </a:r>
            <a:r>
              <a:rPr lang="en-US" dirty="0"/>
              <a:t>,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gösterim</a:t>
            </a:r>
            <a:r>
              <a:rPr lang="en-US" dirty="0"/>
              <a:t> </a:t>
            </a:r>
            <a:r>
              <a:rPr lang="en-US" dirty="0" err="1"/>
              <a:t>yeri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bilgilere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sıralanabilmelidir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UR3:</a:t>
            </a:r>
            <a:r>
              <a:rPr lang="en-US" dirty="0"/>
              <a:t> </a:t>
            </a:r>
            <a:r>
              <a:rPr lang="en-US" dirty="0" err="1"/>
              <a:t>Kullanıcılar</a:t>
            </a:r>
            <a:r>
              <a:rPr lang="en-US" dirty="0"/>
              <a:t>, </a:t>
            </a:r>
            <a:r>
              <a:rPr lang="en-US" dirty="0" err="1"/>
              <a:t>birkaç</a:t>
            </a:r>
            <a:r>
              <a:rPr lang="en-US" dirty="0"/>
              <a:t> </a:t>
            </a:r>
            <a:r>
              <a:rPr lang="en-US" dirty="0" err="1"/>
              <a:t>adımda</a:t>
            </a:r>
            <a:r>
              <a:rPr lang="en-US" dirty="0"/>
              <a:t> </a:t>
            </a:r>
            <a:r>
              <a:rPr lang="en-US" dirty="0" err="1"/>
              <a:t>bilet</a:t>
            </a:r>
            <a:r>
              <a:rPr lang="en-US" dirty="0"/>
              <a:t> </a:t>
            </a:r>
            <a:r>
              <a:rPr lang="en-US" dirty="0" err="1"/>
              <a:t>siparişi</a:t>
            </a:r>
            <a:r>
              <a:rPr lang="en-US" dirty="0"/>
              <a:t> </a:t>
            </a:r>
            <a:r>
              <a:rPr lang="en-US" dirty="0" err="1"/>
              <a:t>verebilmelidir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Performans</a:t>
            </a:r>
            <a:r>
              <a:rPr lang="en-US" b="1" dirty="0"/>
              <a:t> </a:t>
            </a:r>
            <a:r>
              <a:rPr lang="en-US" b="1" dirty="0" err="1"/>
              <a:t>Gereksinimleri</a:t>
            </a:r>
            <a:r>
              <a:rPr lang="en-US" b="1" dirty="0"/>
              <a:t> (System &amp; Performance Requirements)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SPR1: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, film </a:t>
            </a:r>
            <a:r>
              <a:rPr lang="en-US" dirty="0" err="1"/>
              <a:t>listesini</a:t>
            </a:r>
            <a:r>
              <a:rPr lang="en-US" dirty="0"/>
              <a:t> 2 </a:t>
            </a:r>
            <a:r>
              <a:rPr lang="en-US" dirty="0" err="1"/>
              <a:t>saniye</a:t>
            </a:r>
            <a:r>
              <a:rPr lang="en-US" dirty="0"/>
              <a:t> </a:t>
            </a:r>
            <a:r>
              <a:rPr lang="en-US" dirty="0" err="1"/>
              <a:t>içinde</a:t>
            </a:r>
            <a:r>
              <a:rPr lang="en-US" dirty="0"/>
              <a:t> </a:t>
            </a:r>
            <a:r>
              <a:rPr lang="en-US" dirty="0" err="1"/>
              <a:t>yükleyebilmelidir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SPR2: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sipariş</a:t>
            </a:r>
            <a:r>
              <a:rPr lang="en-US" dirty="0"/>
              <a:t>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biletlerin</a:t>
            </a:r>
            <a:r>
              <a:rPr lang="en-US" dirty="0"/>
              <a:t> </a:t>
            </a:r>
            <a:r>
              <a:rPr lang="en-US" dirty="0" err="1"/>
              <a:t>yazdırılma</a:t>
            </a:r>
            <a:r>
              <a:rPr lang="en-US" dirty="0"/>
              <a:t> </a:t>
            </a:r>
            <a:r>
              <a:rPr lang="en-US" dirty="0" err="1"/>
              <a:t>süresi</a:t>
            </a:r>
            <a:r>
              <a:rPr lang="en-US" dirty="0"/>
              <a:t> 5 </a:t>
            </a:r>
            <a:r>
              <a:rPr lang="en-US" dirty="0" err="1"/>
              <a:t>saniyeyi</a:t>
            </a:r>
            <a:r>
              <a:rPr lang="en-US" dirty="0"/>
              <a:t> </a:t>
            </a:r>
            <a:r>
              <a:rPr lang="en-US" dirty="0" err="1"/>
              <a:t>geçmemelidir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SPR3: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1000 </a:t>
            </a:r>
            <a:r>
              <a:rPr lang="en-US" dirty="0" err="1"/>
              <a:t>bilet</a:t>
            </a:r>
            <a:r>
              <a:rPr lang="en-US" dirty="0"/>
              <a:t> </a:t>
            </a:r>
            <a:r>
              <a:rPr lang="en-US" dirty="0" err="1"/>
              <a:t>işlemine</a:t>
            </a:r>
            <a:r>
              <a:rPr lang="en-US" dirty="0"/>
              <a:t> </a:t>
            </a:r>
            <a:r>
              <a:rPr lang="en-US" dirty="0" err="1"/>
              <a:t>destek</a:t>
            </a:r>
            <a:r>
              <a:rPr lang="en-US" dirty="0"/>
              <a:t> </a:t>
            </a:r>
            <a:r>
              <a:rPr lang="en-US" dirty="0" err="1"/>
              <a:t>verebilmelidir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Gereksinimleri</a:t>
            </a:r>
            <a:r>
              <a:rPr lang="en-US" b="1" dirty="0"/>
              <a:t> (Security Requirements)</a:t>
            </a:r>
          </a:p>
          <a:p>
            <a:r>
              <a:rPr lang="en-US" dirty="0"/>
              <a:t>✅ </a:t>
            </a:r>
            <a:r>
              <a:rPr lang="en-US" b="1" dirty="0"/>
              <a:t>SR1: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ödeme</a:t>
            </a:r>
            <a:r>
              <a:rPr lang="en-US" dirty="0"/>
              <a:t> </a:t>
            </a:r>
            <a:r>
              <a:rPr lang="en-US" dirty="0" err="1"/>
              <a:t>detayları</a:t>
            </a:r>
            <a:r>
              <a:rPr lang="en-US" dirty="0"/>
              <a:t> </a:t>
            </a:r>
            <a:r>
              <a:rPr lang="en-US" dirty="0" err="1"/>
              <a:t>şifrelenmiş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saklanmalıdır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SR2:</a:t>
            </a:r>
            <a:r>
              <a:rPr lang="en-US" dirty="0"/>
              <a:t> Yetkilendirilmemiş </a:t>
            </a:r>
            <a:r>
              <a:rPr lang="en-US" dirty="0" err="1"/>
              <a:t>kullanıcılar</a:t>
            </a:r>
            <a:r>
              <a:rPr lang="en-US" dirty="0"/>
              <a:t> </a:t>
            </a:r>
            <a:r>
              <a:rPr lang="en-US" dirty="0" err="1"/>
              <a:t>bilet</a:t>
            </a:r>
            <a:r>
              <a:rPr lang="en-US" dirty="0"/>
              <a:t> </a:t>
            </a:r>
            <a:r>
              <a:rPr lang="en-US" dirty="0" err="1"/>
              <a:t>satın</a:t>
            </a:r>
            <a:r>
              <a:rPr lang="en-US" dirty="0"/>
              <a:t> alma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gerçekleştirememelidir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SR3: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oturumu</a:t>
            </a:r>
            <a:r>
              <a:rPr lang="en-US" dirty="0"/>
              <a:t>,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süre</a:t>
            </a:r>
            <a:r>
              <a:rPr lang="en-US" dirty="0"/>
              <a:t> </a:t>
            </a:r>
            <a:r>
              <a:rPr lang="en-US" dirty="0" err="1"/>
              <a:t>işlem</a:t>
            </a:r>
            <a:r>
              <a:rPr lang="en-US" dirty="0"/>
              <a:t> </a:t>
            </a:r>
            <a:r>
              <a:rPr lang="en-US" dirty="0" err="1"/>
              <a:t>yapılmazsa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kapanmalıdır</a:t>
            </a:r>
            <a:r>
              <a:rPr lang="en-US" dirty="0"/>
              <a:t>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678D40A6-6517-3236-AA86-F3F7F808703B}"/>
              </a:ext>
            </a:extLst>
          </p:cNvPr>
          <p:cNvSpPr txBox="1"/>
          <p:nvPr/>
        </p:nvSpPr>
        <p:spPr>
          <a:xfrm>
            <a:off x="177670" y="145534"/>
            <a:ext cx="85344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/>
              <a:t>Sinema Biletleme Sistemi – Temel Gereksinim Seti</a:t>
            </a:r>
            <a:endParaRPr lang="en-US" sz="2500" b="1" dirty="0"/>
          </a:p>
        </p:txBody>
      </p:sp>
      <p:pic>
        <p:nvPicPr>
          <p:cNvPr id="12290" name="Picture 2" descr="A cup of popcorn graphic illustration">
            <a:extLst>
              <a:ext uri="{FF2B5EF4-FFF2-40B4-BE49-F238E27FC236}">
                <a16:creationId xmlns:a16="http://schemas.microsoft.com/office/drawing/2014/main" id="{4AE700DC-8332-26FD-4B40-994D69D5A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070" y="1157715"/>
            <a:ext cx="3042809" cy="304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12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8A845BB-2077-81BB-5FAF-CD4E690D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06" y="5377036"/>
            <a:ext cx="3042809" cy="1186416"/>
          </a:xfrm>
          <a:prstGeom prst="rect">
            <a:avLst/>
          </a:prstGeom>
        </p:spPr>
      </p:pic>
      <p:pic>
        <p:nvPicPr>
          <p:cNvPr id="1026" name="Picture 2" descr="Embedded Software Development Service in Chennai | ID: 2136430948">
            <a:extLst>
              <a:ext uri="{FF2B5EF4-FFF2-40B4-BE49-F238E27FC236}">
                <a16:creationId xmlns:a16="http://schemas.microsoft.com/office/drawing/2014/main" id="{BC26D4AD-A3F5-DEF7-B461-E2AC4FBF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34" y="1309858"/>
            <a:ext cx="6456066" cy="51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4F53FCF-7B54-F21D-F56F-6279A674A88E}"/>
              </a:ext>
            </a:extLst>
          </p:cNvPr>
          <p:cNvSpPr txBox="1"/>
          <p:nvPr/>
        </p:nvSpPr>
        <p:spPr>
          <a:xfrm>
            <a:off x="401934" y="411982"/>
            <a:ext cx="8043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Kalite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Dokümantasyon</a:t>
            </a:r>
            <a:r>
              <a:rPr lang="en-US" sz="3600" dirty="0"/>
              <a:t> </a:t>
            </a:r>
            <a:r>
              <a:rPr lang="en-US" sz="3600" dirty="0" err="1"/>
              <a:t>Süreçleri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73F3AF-1CC1-A56C-0808-D68FF1560A56}"/>
              </a:ext>
            </a:extLst>
          </p:cNvPr>
          <p:cNvSpPr txBox="1"/>
          <p:nvPr/>
        </p:nvSpPr>
        <p:spPr>
          <a:xfrm>
            <a:off x="5892801" y="1292614"/>
            <a:ext cx="58972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Otomotiv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gömülü</a:t>
            </a:r>
            <a:r>
              <a:rPr lang="en-US" b="1" dirty="0"/>
              <a:t> </a:t>
            </a:r>
            <a:r>
              <a:rPr lang="en-US" b="1" dirty="0" err="1"/>
              <a:t>sistemlerde</a:t>
            </a:r>
            <a:r>
              <a:rPr lang="en-US" b="1" dirty="0"/>
              <a:t> </a:t>
            </a:r>
            <a:r>
              <a:rPr lang="en-US" b="1" dirty="0" err="1"/>
              <a:t>kalite</a:t>
            </a:r>
            <a:r>
              <a:rPr lang="en-US" b="1" dirty="0"/>
              <a:t> </a:t>
            </a:r>
            <a:r>
              <a:rPr lang="en-US" b="1" dirty="0" err="1"/>
              <a:t>yönetimi</a:t>
            </a:r>
            <a:r>
              <a:rPr lang="en-US" dirty="0"/>
              <a:t>, </a:t>
            </a:r>
            <a:r>
              <a:rPr lang="en-US" dirty="0" err="1"/>
              <a:t>güvenilir</a:t>
            </a:r>
            <a:r>
              <a:rPr lang="en-US" dirty="0"/>
              <a:t>, </a:t>
            </a:r>
            <a:r>
              <a:rPr lang="en-US" dirty="0" err="1"/>
              <a:t>emniyetli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sürdürülebilir</a:t>
            </a:r>
            <a:r>
              <a:rPr lang="en-US" dirty="0"/>
              <a:t> </a:t>
            </a:r>
            <a:r>
              <a:rPr lang="en-US" dirty="0" err="1"/>
              <a:t>ürünler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süreçlerin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edilmesini</a:t>
            </a:r>
            <a:r>
              <a:rPr lang="en-US" dirty="0"/>
              <a:t> </a:t>
            </a:r>
            <a:r>
              <a:rPr lang="en-US" dirty="0" err="1"/>
              <a:t>gerektirir</a:t>
            </a:r>
            <a:r>
              <a:rPr lang="en-US" dirty="0"/>
              <a:t>. Bu </a:t>
            </a:r>
            <a:r>
              <a:rPr lang="en-US" dirty="0" err="1"/>
              <a:t>süreçler</a:t>
            </a:r>
            <a:r>
              <a:rPr lang="en-US" dirty="0"/>
              <a:t>, hem </a:t>
            </a:r>
            <a:r>
              <a:rPr lang="en-US" b="1" dirty="0" err="1"/>
              <a:t>donanım</a:t>
            </a:r>
            <a:r>
              <a:rPr lang="en-US" b="1" dirty="0"/>
              <a:t> hem de </a:t>
            </a:r>
            <a:r>
              <a:rPr lang="en-US" b="1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aşamalarını</a:t>
            </a:r>
            <a:r>
              <a:rPr lang="en-US" dirty="0"/>
              <a:t> </a:t>
            </a:r>
            <a:r>
              <a:rPr lang="en-US" dirty="0" err="1"/>
              <a:t>kapsar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b="1" dirty="0"/>
              <a:t>ISO 26262, ASPICE, IATF 16949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endüstri</a:t>
            </a:r>
            <a:r>
              <a:rPr lang="en-US" dirty="0"/>
              <a:t> </a:t>
            </a:r>
            <a:r>
              <a:rPr lang="en-US" dirty="0" err="1"/>
              <a:t>standartlarına</a:t>
            </a:r>
            <a:r>
              <a:rPr lang="en-US" dirty="0"/>
              <a:t>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yürütülür</a:t>
            </a:r>
            <a:r>
              <a:rPr lang="en-US" dirty="0"/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6787C61-AE26-893A-F89B-2ABDF0E0F9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08815" y="3305853"/>
            <a:ext cx="5664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Fonksiyonel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(ISO 26262)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Donanım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yazılımda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seviyelerini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sağlamak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kritik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Validasyon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Süreçleri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Model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bazlı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(MIL, SIL, HIL),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fault injection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regresyon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desteklenmeli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1864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4BEB3-695E-0E02-E8B4-DE263B98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831E2F8-0C06-ABDD-8306-AA02D125F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2F6D082-7A8F-5BD7-06D9-9B2CDF5909BA}"/>
              </a:ext>
            </a:extLst>
          </p:cNvPr>
          <p:cNvSpPr txBox="1"/>
          <p:nvPr/>
        </p:nvSpPr>
        <p:spPr>
          <a:xfrm>
            <a:off x="357589" y="342839"/>
            <a:ext cx="6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Case Diagram 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B54E9F2-5FD9-09A6-558E-0AFB07A5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0" y="1220448"/>
            <a:ext cx="7392079" cy="512611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D9F5DFC-7A2E-C1EC-75D6-400D8B6B6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198" y="252569"/>
            <a:ext cx="3847513" cy="473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7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6DB39-9AE9-C877-033C-FE08D83E7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7ECA9CB-07EA-DDA8-0787-F8DB6E3FE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34CB525-BF1B-A8A0-F7FC-3FFC61269657}"/>
              </a:ext>
            </a:extLst>
          </p:cNvPr>
          <p:cNvSpPr txBox="1"/>
          <p:nvPr/>
        </p:nvSpPr>
        <p:spPr>
          <a:xfrm>
            <a:off x="357589" y="342839"/>
            <a:ext cx="6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Card Diagram 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AF0414-EAC9-04A7-9070-0E592685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9" y="1155593"/>
            <a:ext cx="7956923" cy="454681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6CA36E1E-D400-1000-A669-EFE619A0DB37}"/>
              </a:ext>
            </a:extLst>
          </p:cNvPr>
          <p:cNvSpPr txBox="1"/>
          <p:nvPr/>
        </p:nvSpPr>
        <p:spPr>
          <a:xfrm>
            <a:off x="8585200" y="1155592"/>
            <a:ext cx="3169679" cy="344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 Card Diagram (</a:t>
            </a:r>
            <a:r>
              <a:rPr lang="en-US" b="1" dirty="0" err="1"/>
              <a:t>Özellik</a:t>
            </a:r>
            <a:r>
              <a:rPr lang="en-US" b="1" dirty="0"/>
              <a:t> </a:t>
            </a:r>
            <a:r>
              <a:rPr lang="en-US" b="1" dirty="0" err="1"/>
              <a:t>Kartı</a:t>
            </a:r>
            <a:r>
              <a:rPr lang="en-US" b="1" dirty="0"/>
              <a:t> </a:t>
            </a:r>
            <a:r>
              <a:rPr lang="en-US" b="1" dirty="0" err="1"/>
              <a:t>Diyagramı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yazılımın</a:t>
            </a:r>
            <a:r>
              <a:rPr lang="en-US" b="1" dirty="0"/>
              <a:t> </a:t>
            </a:r>
            <a:r>
              <a:rPr lang="en-US" b="1" dirty="0" err="1"/>
              <a:t>özelliklerini</a:t>
            </a:r>
            <a:r>
              <a:rPr lang="en-US" b="1" dirty="0"/>
              <a:t> </a:t>
            </a:r>
            <a:r>
              <a:rPr lang="en-US" b="1" dirty="0" err="1"/>
              <a:t>hiyerarşik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yapı</a:t>
            </a:r>
            <a:r>
              <a:rPr lang="en-US" b="1" dirty="0"/>
              <a:t> </a:t>
            </a:r>
            <a:r>
              <a:rPr lang="en-US" b="1" dirty="0" err="1"/>
              <a:t>içinde</a:t>
            </a:r>
            <a:r>
              <a:rPr lang="en-US" b="1" dirty="0"/>
              <a:t> </a:t>
            </a:r>
            <a:r>
              <a:rPr lang="en-US" b="1" dirty="0" err="1"/>
              <a:t>görselleştiren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 </a:t>
            </a:r>
            <a:r>
              <a:rPr lang="en-US" dirty="0" err="1"/>
              <a:t>tekniğidir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 </a:t>
            </a:r>
            <a:r>
              <a:rPr lang="en-US" dirty="0" err="1"/>
              <a:t>diyagram</a:t>
            </a:r>
            <a:r>
              <a:rPr lang="en-US" dirty="0"/>
              <a:t>,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b="1" dirty="0" err="1"/>
              <a:t>özellik</a:t>
            </a:r>
            <a:r>
              <a:rPr lang="en-US" b="1" dirty="0"/>
              <a:t> </a:t>
            </a:r>
            <a:r>
              <a:rPr lang="en-US" b="1" dirty="0" err="1"/>
              <a:t>odaklı</a:t>
            </a:r>
            <a:r>
              <a:rPr lang="en-US" b="1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 (Feature-Driven Development - FDD)</a:t>
            </a:r>
            <a:r>
              <a:rPr lang="en-US" dirty="0"/>
              <a:t> </a:t>
            </a:r>
            <a:r>
              <a:rPr lang="en-US" dirty="0" err="1"/>
              <a:t>yaklaşımında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gereksinimlerinin</a:t>
            </a:r>
            <a:r>
              <a:rPr lang="en-US" b="1" dirty="0"/>
              <a:t> </a:t>
            </a:r>
            <a:r>
              <a:rPr lang="en-US" b="1" dirty="0" err="1"/>
              <a:t>organizasyonunda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38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186B7-3020-6D0F-EFDE-E0DF13785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0781205-9E4A-0677-2997-9D4DD3623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B420661-6E7C-B4A1-8C6B-1E19FE729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62" y="511434"/>
            <a:ext cx="8200371" cy="5835129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73B8B5C-F890-5E67-3EB7-943650CFE02E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PERSPECTIVES ON REQUIREMENTS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FFD0118-7986-723B-FFB6-625647C6BC57}"/>
              </a:ext>
            </a:extLst>
          </p:cNvPr>
          <p:cNvSpPr txBox="1"/>
          <p:nvPr/>
        </p:nvSpPr>
        <p:spPr>
          <a:xfrm>
            <a:off x="437121" y="6346563"/>
            <a:ext cx="10345179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Statechart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yerine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feature diagram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internal structure diagram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kullanılmaktadır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80141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A5788-7326-DA55-D04B-5C392C2A1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211DB4F-2E93-E650-57A6-94661AF0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7251161-2EDD-FEC4-01F3-3B9BB9DE36B3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CLASS DIAGRAM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72B7E21-05DB-9634-EB63-BBA36F84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0" y="901879"/>
            <a:ext cx="6395479" cy="5303857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24D0F52-2E82-DEC5-F8F9-AF503E367C11}"/>
              </a:ext>
            </a:extLst>
          </p:cNvPr>
          <p:cNvSpPr txBox="1"/>
          <p:nvPr/>
        </p:nvSpPr>
        <p:spPr>
          <a:xfrm>
            <a:off x="7185474" y="901878"/>
            <a:ext cx="4569405" cy="1860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UML (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Unified Modeling Language -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Birleşik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Modelleme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Dili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Diyagramı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nesne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yönelimli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sistemlerin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sınıflarını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sınıflar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arasındaki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ilişkileri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veri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yapıları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davranışları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modellemek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için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grafiksel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bir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gösterimdir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106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B608-2195-0A22-E53B-ADC5063D1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4536872-67F8-F9AE-1000-0F1FAFCC9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2" name="Resim 1" descr="metin, diyagram, çizgi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1C73469-812F-BD70-79C1-AA32706FF0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1" y="90472"/>
            <a:ext cx="7906779" cy="67675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727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1E197-6319-2212-CC5B-991BFA785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D103740-F6E7-0337-68FE-E3B2F9313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FD0C8AA6-97DC-A61D-F579-2DC2B52318AA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UML ACTIVITY DIAGRAM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2E35BB3-7D13-55AF-E820-CDFF305C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30" y="1008025"/>
            <a:ext cx="8396687" cy="3978699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A26C704-6394-A02D-6165-78E8EDFAE733}"/>
              </a:ext>
            </a:extLst>
          </p:cNvPr>
          <p:cNvSpPr txBox="1"/>
          <p:nvPr/>
        </p:nvSpPr>
        <p:spPr>
          <a:xfrm>
            <a:off x="8712070" y="1016406"/>
            <a:ext cx="3263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UML </a:t>
            </a:r>
            <a:r>
              <a:rPr lang="en-US" b="1" dirty="0"/>
              <a:t>Activity Diagram (</a:t>
            </a:r>
            <a:r>
              <a:rPr lang="en-US" b="1" dirty="0" err="1"/>
              <a:t>Etkinlik</a:t>
            </a:r>
            <a:r>
              <a:rPr lang="en-US" b="1" dirty="0"/>
              <a:t> </a:t>
            </a:r>
            <a:r>
              <a:rPr lang="en-US" b="1" dirty="0" err="1"/>
              <a:t>Diyagramı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sistemdeki</a:t>
            </a:r>
            <a:r>
              <a:rPr lang="en-US" b="1" dirty="0"/>
              <a:t> </a:t>
            </a:r>
            <a:r>
              <a:rPr lang="en-US" b="1" dirty="0" err="1"/>
              <a:t>işlem</a:t>
            </a:r>
            <a:r>
              <a:rPr lang="en-US" b="1" dirty="0"/>
              <a:t> </a:t>
            </a:r>
            <a:r>
              <a:rPr lang="en-US" b="1" dirty="0" err="1"/>
              <a:t>sırasını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akışlarını</a:t>
            </a:r>
            <a:r>
              <a:rPr lang="en-US" b="1" dirty="0"/>
              <a:t> </a:t>
            </a:r>
            <a:r>
              <a:rPr lang="en-US" b="1" dirty="0" err="1"/>
              <a:t>görselleştirmek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modelleme</a:t>
            </a:r>
            <a:r>
              <a:rPr lang="en-US" dirty="0"/>
              <a:t> </a:t>
            </a:r>
            <a:r>
              <a:rPr lang="en-US" dirty="0" err="1"/>
              <a:t>tekniğidir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 </a:t>
            </a:r>
            <a:r>
              <a:rPr lang="en-US" dirty="0" err="1"/>
              <a:t>diyagramlar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b="1" dirty="0" err="1"/>
              <a:t>süreçlerin</a:t>
            </a:r>
            <a:r>
              <a:rPr lang="en-US" b="1" dirty="0"/>
              <a:t> </a:t>
            </a:r>
            <a:r>
              <a:rPr lang="en-US" b="1" dirty="0" err="1"/>
              <a:t>adım</a:t>
            </a:r>
            <a:r>
              <a:rPr lang="en-US" b="1" dirty="0"/>
              <a:t> </a:t>
            </a:r>
            <a:r>
              <a:rPr lang="en-US" b="1" dirty="0" err="1"/>
              <a:t>adım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ilerlediğini</a:t>
            </a:r>
            <a:r>
              <a:rPr lang="en-US" b="1" dirty="0"/>
              <a:t> </a:t>
            </a:r>
            <a:r>
              <a:rPr lang="en-US" b="1" dirty="0" err="1"/>
              <a:t>anlamak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kullanılır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b="1" dirty="0" err="1"/>
              <a:t>iş</a:t>
            </a:r>
            <a:r>
              <a:rPr lang="en-US" b="1" dirty="0"/>
              <a:t> </a:t>
            </a:r>
            <a:r>
              <a:rPr lang="en-US" b="1" dirty="0" err="1"/>
              <a:t>akışları</a:t>
            </a:r>
            <a:r>
              <a:rPr lang="en-US" b="1" dirty="0"/>
              <a:t> (workflows), </a:t>
            </a:r>
            <a:r>
              <a:rPr lang="en-US" b="1" dirty="0" err="1"/>
              <a:t>süreç</a:t>
            </a:r>
            <a:r>
              <a:rPr lang="en-US" b="1" dirty="0"/>
              <a:t> </a:t>
            </a:r>
            <a:r>
              <a:rPr lang="en-US" b="1" dirty="0" err="1"/>
              <a:t>modelleme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yazılım</a:t>
            </a:r>
            <a:r>
              <a:rPr lang="en-US" b="1" dirty="0"/>
              <a:t> </a:t>
            </a:r>
            <a:r>
              <a:rPr lang="en-US" b="1" dirty="0" err="1"/>
              <a:t>geliştirme</a:t>
            </a:r>
            <a:r>
              <a:rPr lang="en-US" b="1" dirty="0"/>
              <a:t> </a:t>
            </a:r>
            <a:r>
              <a:rPr lang="en-US" b="1" dirty="0" err="1"/>
              <a:t>aşamalarında</a:t>
            </a:r>
            <a:r>
              <a:rPr lang="en-US" dirty="0"/>
              <a:t> </a:t>
            </a:r>
            <a:r>
              <a:rPr lang="en-US" dirty="0" err="1"/>
              <a:t>tercih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4669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2549-C115-1249-F12C-D99B1EF1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524A61C-8259-319E-A935-09EEAFB6E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2" name="Resim 1" descr="PlantUML diagram">
            <a:extLst>
              <a:ext uri="{FF2B5EF4-FFF2-40B4-BE49-F238E27FC236}">
                <a16:creationId xmlns:a16="http://schemas.microsoft.com/office/drawing/2014/main" id="{92AA6E2F-5EE7-0625-A3AE-953CE7B86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031" y="379508"/>
            <a:ext cx="3563938" cy="6098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Resim 2" descr="PlantUML diagram">
            <a:extLst>
              <a:ext uri="{FF2B5EF4-FFF2-40B4-BE49-F238E27FC236}">
                <a16:creationId xmlns:a16="http://schemas.microsoft.com/office/drawing/2014/main" id="{DE6B8C71-19C9-6148-36BE-49F98689B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0" y="502918"/>
            <a:ext cx="3744617" cy="56692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79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51CF-6EB0-FB67-4BDE-C8130ACE3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2648230-9CDE-41A7-FB71-573B10F458B6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STRUCTURE DIAGRAM</a:t>
            </a:r>
          </a:p>
        </p:txBody>
      </p:sp>
      <p:pic>
        <p:nvPicPr>
          <p:cNvPr id="13314" name="Picture 2" descr="Component Diagram at a glance">
            <a:extLst>
              <a:ext uri="{FF2B5EF4-FFF2-40B4-BE49-F238E27FC236}">
                <a16:creationId xmlns:a16="http://schemas.microsoft.com/office/drawing/2014/main" id="{82C5E29A-EDE8-A119-BC98-1C8D0021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4" y="977900"/>
            <a:ext cx="8187163" cy="494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46F7601-1EA2-8827-8CD9-55C8E64A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800" y="5496922"/>
            <a:ext cx="2179079" cy="849641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9C70BC3F-E195-3723-A38B-A105AD51894B}"/>
              </a:ext>
            </a:extLst>
          </p:cNvPr>
          <p:cNvSpPr txBox="1"/>
          <p:nvPr/>
        </p:nvSpPr>
        <p:spPr>
          <a:xfrm>
            <a:off x="8475162" y="1339850"/>
            <a:ext cx="35166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Component Structure Diagram (</a:t>
            </a:r>
            <a:r>
              <a:rPr lang="en-US" b="1" dirty="0" err="1"/>
              <a:t>Bileşen</a:t>
            </a:r>
            <a:r>
              <a:rPr lang="en-US" b="1" dirty="0"/>
              <a:t> </a:t>
            </a:r>
            <a:r>
              <a:rPr lang="en-US" b="1" dirty="0" err="1"/>
              <a:t>Yapısı</a:t>
            </a:r>
            <a:r>
              <a:rPr lang="en-US" b="1" dirty="0"/>
              <a:t> </a:t>
            </a:r>
            <a:r>
              <a:rPr lang="en-US" b="1" dirty="0" err="1"/>
              <a:t>Diyagramı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sistemlerindeki</a:t>
            </a:r>
            <a:r>
              <a:rPr lang="en-US" dirty="0"/>
              <a:t> </a:t>
            </a:r>
            <a:r>
              <a:rPr lang="en-US" b="1" dirty="0" err="1"/>
              <a:t>bileşenleri</a:t>
            </a:r>
            <a:r>
              <a:rPr lang="en-US" b="1" dirty="0"/>
              <a:t> (components)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bunlar</a:t>
            </a:r>
            <a:r>
              <a:rPr lang="en-US" b="1" dirty="0"/>
              <a:t> </a:t>
            </a:r>
            <a:r>
              <a:rPr lang="en-US" b="1" dirty="0" err="1"/>
              <a:t>arasındaki</a:t>
            </a:r>
            <a:r>
              <a:rPr lang="en-US" b="1" dirty="0"/>
              <a:t> </a:t>
            </a:r>
            <a:r>
              <a:rPr lang="en-US" b="1" dirty="0" err="1"/>
              <a:t>ilişkileri</a:t>
            </a:r>
            <a:r>
              <a:rPr lang="en-US" b="1" dirty="0"/>
              <a:t> </a:t>
            </a:r>
            <a:r>
              <a:rPr lang="en-US" b="1" dirty="0" err="1"/>
              <a:t>modellemek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UML (Unified Modeling Language) </a:t>
            </a:r>
            <a:r>
              <a:rPr lang="en-US" dirty="0" err="1"/>
              <a:t>diyagramlarından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Bu </a:t>
            </a:r>
            <a:r>
              <a:rPr lang="en-US" dirty="0" err="1"/>
              <a:t>diyagram</a:t>
            </a:r>
            <a:r>
              <a:rPr lang="en-US" dirty="0"/>
              <a:t>,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bileşenlerini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bunların</a:t>
            </a:r>
            <a:r>
              <a:rPr lang="en-US" b="1" dirty="0"/>
              <a:t> </a:t>
            </a:r>
            <a:r>
              <a:rPr lang="en-US" b="1" dirty="0" err="1"/>
              <a:t>birbirleriyle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etkileşime</a:t>
            </a:r>
            <a:r>
              <a:rPr lang="en-US" b="1" dirty="0"/>
              <a:t> </a:t>
            </a:r>
            <a:r>
              <a:rPr lang="en-US" b="1" dirty="0" err="1"/>
              <a:t>geçtiğini</a:t>
            </a:r>
            <a:r>
              <a:rPr lang="en-US" dirty="0"/>
              <a:t> </a:t>
            </a:r>
            <a:r>
              <a:rPr lang="en-US" dirty="0" err="1"/>
              <a:t>gösterir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2832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412E-296E-1533-EFE8-3E0EAE611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92290D9-BBE4-80E8-CB6A-E285429AF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6FC2F65-ECEE-5E7A-4DA8-FB112B083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9" y="84780"/>
            <a:ext cx="8316486" cy="6773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412369C-7781-DC01-4890-0073D61D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770" y="207934"/>
            <a:ext cx="3395109" cy="273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53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A99C2-4D27-475D-D51C-BC5151B7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39CF154D-EBBA-59BD-9E35-B8679358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805"/>
            <a:ext cx="12192000" cy="63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92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19ADE-89AA-B90D-4FF3-DD83D3342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E7FF8A0-802A-E1FD-7750-AEDBB840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F9A2E68-223B-4B44-770A-A1F72BD86F60}"/>
              </a:ext>
            </a:extLst>
          </p:cNvPr>
          <p:cNvSpPr txBox="1"/>
          <p:nvPr/>
        </p:nvSpPr>
        <p:spPr>
          <a:xfrm>
            <a:off x="357588" y="342839"/>
            <a:ext cx="10945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Mühendisliği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Requirements Engineering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51DB70F-A5F2-6CF8-9E12-620738A4F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7" y="1117569"/>
            <a:ext cx="102469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 err="1"/>
              <a:t>Gereksinim</a:t>
            </a:r>
            <a:r>
              <a:rPr lang="en-US" b="1" dirty="0"/>
              <a:t> </a:t>
            </a:r>
            <a:r>
              <a:rPr lang="en-US" b="1" dirty="0" err="1"/>
              <a:t>mühendisliği</a:t>
            </a:r>
            <a:r>
              <a:rPr lang="en-US" dirty="0"/>
              <a:t>, </a:t>
            </a:r>
            <a:r>
              <a:rPr lang="en-US" b="1" dirty="0" err="1"/>
              <a:t>gereksinimlerin</a:t>
            </a:r>
            <a:r>
              <a:rPr lang="en-US" b="1" dirty="0"/>
              <a:t> </a:t>
            </a:r>
            <a:r>
              <a:rPr lang="en-US" b="1" dirty="0" err="1"/>
              <a:t>tanımlanması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yönetilmesine</a:t>
            </a:r>
            <a:r>
              <a:rPr lang="en-US" dirty="0"/>
              <a:t> </a:t>
            </a:r>
            <a:r>
              <a:rPr lang="en-US" dirty="0" err="1"/>
              <a:t>yönelik</a:t>
            </a:r>
            <a:r>
              <a:rPr lang="en-US" dirty="0"/>
              <a:t> </a:t>
            </a:r>
            <a:r>
              <a:rPr lang="en-US" b="1" dirty="0" err="1"/>
              <a:t>sistematik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disiplinli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yaklaşımı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C68F3A66-1E2F-9C51-E8B5-F3D5A424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7" y="2827619"/>
            <a:ext cx="7765435" cy="351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22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B512-5376-53F1-3589-DA1E1EE4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18C3847-779B-6697-CF79-8B6B898BE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970" y="696876"/>
            <a:ext cx="3042809" cy="118641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06A199F-3CA6-C3D3-128C-122CF5A2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638982"/>
            <a:ext cx="11811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Client-server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farklı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client'lar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çağrılabilecek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işlemleri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Sender-receiver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Sender,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fazla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tüketilen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bilgisini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component,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diğer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component'lerden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constant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calibration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data'ya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erişebilir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Non-volatile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component, non-volatile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data'ya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erişimine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sahiptir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component'in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component'in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çalışmasını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tetiklemesine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 switch interface: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software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component'in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girebileceği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farklı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state'ler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hakkında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bilgilendirilmesi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61DD733-C6B8-48D1-1C4D-62A832479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21" y="111493"/>
            <a:ext cx="7763958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93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0C67E-B098-3F37-F277-25BD2861E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FB5EFA8-61A1-2971-BC48-F99936197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7A180631-592E-B209-4DD4-FF27C1F1DA93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Work-Product (WP)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49E6ADB-E106-8580-D660-10E120986F68}"/>
              </a:ext>
            </a:extLst>
          </p:cNvPr>
          <p:cNvSpPr txBox="1"/>
          <p:nvPr/>
        </p:nvSpPr>
        <p:spPr>
          <a:xfrm>
            <a:off x="329463" y="834601"/>
            <a:ext cx="44235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Work-product,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sürecinde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b="1" dirty="0" err="1"/>
              <a:t>dokümanlar</a:t>
            </a:r>
            <a:r>
              <a:rPr lang="en-US" b="1" dirty="0"/>
              <a:t>, </a:t>
            </a:r>
            <a:r>
              <a:rPr lang="en-US" b="1" dirty="0" err="1"/>
              <a:t>tasarımlar</a:t>
            </a:r>
            <a:r>
              <a:rPr lang="en-US" b="1" dirty="0"/>
              <a:t>, </a:t>
            </a:r>
            <a:r>
              <a:rPr lang="en-US" b="1" dirty="0" err="1"/>
              <a:t>kodlar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testler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çıktıları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b="1" dirty="0"/>
              <a:t>V-</a:t>
            </a:r>
            <a:r>
              <a:rPr lang="en-US" b="1" dirty="0" err="1"/>
              <a:t>Model’e</a:t>
            </a:r>
            <a:r>
              <a:rPr lang="en-US" b="1" dirty="0"/>
              <a:t> (</a:t>
            </a:r>
            <a:r>
              <a:rPr lang="en-US" b="1" dirty="0" err="1"/>
              <a:t>Doğrulama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Geçerleme</a:t>
            </a:r>
            <a:r>
              <a:rPr lang="en-US" b="1" dirty="0"/>
              <a:t> </a:t>
            </a:r>
            <a:r>
              <a:rPr lang="en-US" b="1" dirty="0" err="1"/>
              <a:t>Modeli</a:t>
            </a:r>
            <a:r>
              <a:rPr lang="en-US" b="1" dirty="0"/>
              <a:t>) </a:t>
            </a:r>
            <a:r>
              <a:rPr lang="en-US" b="1" dirty="0" err="1"/>
              <a:t>uygun</a:t>
            </a:r>
            <a:r>
              <a:rPr lang="en-US" b="1" dirty="0"/>
              <a:t>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geliştirilir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geçirilir</a:t>
            </a:r>
            <a:r>
              <a:rPr lang="en-US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37CA38D-A675-F30D-5352-9E87E18E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685" y="188270"/>
            <a:ext cx="7001852" cy="4867954"/>
          </a:xfrm>
          <a:prstGeom prst="rect">
            <a:avLst/>
          </a:prstGeom>
        </p:spPr>
      </p:pic>
      <p:pic>
        <p:nvPicPr>
          <p:cNvPr id="16386" name="Picture 2" descr="Software Product Development Services, UK | Software Planet Group">
            <a:extLst>
              <a:ext uri="{FF2B5EF4-FFF2-40B4-BE49-F238E27FC236}">
                <a16:creationId xmlns:a16="http://schemas.microsoft.com/office/drawing/2014/main" id="{6850ABD2-772C-DD52-69F9-31AD688D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63" y="2434489"/>
            <a:ext cx="4423511" cy="442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768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2381-2762-EAE9-6AAE-4B518DD21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3EC2A7A-5616-52D7-56FC-0B21F5CC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1EA81D6A-42CD-5EEA-A848-F33AC6D28CE6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Review ( </a:t>
            </a:r>
            <a:r>
              <a:rPr lang="en-US" sz="3600" dirty="0" err="1"/>
              <a:t>İnceleme</a:t>
            </a:r>
            <a:r>
              <a:rPr lang="en-US" sz="3600" dirty="0"/>
              <a:t> – </a:t>
            </a:r>
            <a:r>
              <a:rPr lang="en-US" sz="3600" dirty="0" err="1"/>
              <a:t>Gözden</a:t>
            </a:r>
            <a:r>
              <a:rPr lang="en-US" sz="3600" dirty="0"/>
              <a:t> </a:t>
            </a:r>
            <a:r>
              <a:rPr lang="en-US" sz="3600" dirty="0" err="1"/>
              <a:t>Geçirme</a:t>
            </a:r>
            <a:r>
              <a:rPr lang="en-US" sz="3600" dirty="0"/>
              <a:t> 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1C7B200-AA8C-8880-7DED-1BD2A221B3A9}"/>
              </a:ext>
            </a:extLst>
          </p:cNvPr>
          <p:cNvSpPr txBox="1"/>
          <p:nvPr/>
        </p:nvSpPr>
        <p:spPr>
          <a:xfrm>
            <a:off x="329462" y="926665"/>
            <a:ext cx="11614887" cy="1778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Review (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b="1" dirty="0"/>
              <a:t>), work-product </a:t>
            </a:r>
            <a:r>
              <a:rPr lang="en-US" b="1" dirty="0" err="1"/>
              <a:t>task’lerinin</a:t>
            </a:r>
            <a:r>
              <a:rPr lang="en-US" b="1" dirty="0"/>
              <a:t> </a:t>
            </a:r>
            <a:r>
              <a:rPr lang="en-US" b="1" dirty="0" err="1"/>
              <a:t>doğruluğunu</a:t>
            </a:r>
            <a:r>
              <a:rPr lang="en-US" b="1" dirty="0"/>
              <a:t>, </a:t>
            </a:r>
            <a:r>
              <a:rPr lang="en-US" b="1" dirty="0" err="1"/>
              <a:t>eksiksizliğini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tutarlılığını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etmek</a:t>
            </a:r>
            <a:r>
              <a:rPr lang="en-US" b="1" dirty="0"/>
              <a:t> </a:t>
            </a:r>
            <a:r>
              <a:rPr lang="en-US" b="1" dirty="0" err="1"/>
              <a:t>için</a:t>
            </a:r>
            <a:r>
              <a:rPr lang="en-US" b="1" dirty="0"/>
              <a:t> </a:t>
            </a:r>
            <a:r>
              <a:rPr lang="en-US" b="1" dirty="0" err="1"/>
              <a:t>yapılan</a:t>
            </a:r>
            <a:r>
              <a:rPr lang="en-US" b="1" dirty="0"/>
              <a:t> </a:t>
            </a:r>
            <a:r>
              <a:rPr lang="en-US" b="1" dirty="0" err="1"/>
              <a:t>sistematik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inceleme</a:t>
            </a:r>
            <a:r>
              <a:rPr lang="en-US" b="1" dirty="0"/>
              <a:t> </a:t>
            </a:r>
            <a:r>
              <a:rPr lang="en-US" b="1" dirty="0" err="1"/>
              <a:t>sürecidir</a:t>
            </a:r>
            <a:r>
              <a:rPr lang="en-US" b="1" dirty="0"/>
              <a:t>.</a:t>
            </a:r>
            <a:br>
              <a:rPr lang="en-US" dirty="0"/>
            </a:br>
            <a:r>
              <a:rPr lang="en-US" dirty="0" err="1"/>
              <a:t>İnceleme</a:t>
            </a:r>
            <a:r>
              <a:rPr lang="en-US" dirty="0"/>
              <a:t> </a:t>
            </a:r>
            <a:r>
              <a:rPr lang="en-US" dirty="0" err="1"/>
              <a:t>süreci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Erken </a:t>
            </a:r>
            <a:r>
              <a:rPr lang="en-US" b="1" dirty="0" err="1"/>
              <a:t>hata</a:t>
            </a:r>
            <a:r>
              <a:rPr lang="en-US" b="1" dirty="0"/>
              <a:t> </a:t>
            </a:r>
            <a:r>
              <a:rPr lang="en-US" b="1" dirty="0" err="1"/>
              <a:t>tespiti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maliyetler</a:t>
            </a:r>
            <a:r>
              <a:rPr lang="en-US" dirty="0"/>
              <a:t> </a:t>
            </a:r>
            <a:r>
              <a:rPr lang="en-US" dirty="0" err="1"/>
              <a:t>düşürülür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Gereksinim</a:t>
            </a:r>
            <a:r>
              <a:rPr lang="en-US" b="1" dirty="0"/>
              <a:t> </a:t>
            </a:r>
            <a:r>
              <a:rPr lang="en-US" b="1" dirty="0" err="1"/>
              <a:t>çakışmaları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tasarım</a:t>
            </a:r>
            <a:r>
              <a:rPr lang="en-US" b="1" dirty="0"/>
              <a:t> </a:t>
            </a:r>
            <a:r>
              <a:rPr lang="en-US" b="1" dirty="0" err="1"/>
              <a:t>eksiklikleri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Standartlara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kalite</a:t>
            </a:r>
            <a:r>
              <a:rPr lang="en-US" b="1" dirty="0"/>
              <a:t> </a:t>
            </a:r>
            <a:r>
              <a:rPr lang="en-US" b="1" dirty="0" err="1"/>
              <a:t>gereksinimlerine</a:t>
            </a:r>
            <a:r>
              <a:rPr lang="en-US" b="1" dirty="0"/>
              <a:t> </a:t>
            </a:r>
            <a:r>
              <a:rPr lang="en-US" b="1" dirty="0" err="1"/>
              <a:t>uygunluk</a:t>
            </a:r>
            <a:r>
              <a:rPr lang="en-US" dirty="0"/>
              <a:t> </a:t>
            </a:r>
            <a:r>
              <a:rPr lang="en-US" dirty="0" err="1"/>
              <a:t>sağlanır</a:t>
            </a:r>
            <a:r>
              <a:rPr lang="en-US" dirty="0"/>
              <a:t>.</a:t>
            </a:r>
          </a:p>
        </p:txBody>
      </p:sp>
      <p:pic>
        <p:nvPicPr>
          <p:cNvPr id="17410" name="Picture 2" descr="What is Software Review and its Different Types? |Professionalqa.com">
            <a:extLst>
              <a:ext uri="{FF2B5EF4-FFF2-40B4-BE49-F238E27FC236}">
                <a16:creationId xmlns:a16="http://schemas.microsoft.com/office/drawing/2014/main" id="{E724C39E-D86B-B098-4FB7-6EAC30FB6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5101"/>
            <a:ext cx="6000750" cy="405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73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DB3AAA4-C402-8DB6-AF09-EAD95434D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08A42BB-DEAE-195F-0EC4-429FD1323D31}"/>
              </a:ext>
            </a:extLst>
          </p:cNvPr>
          <p:cNvSpPr txBox="1"/>
          <p:nvPr/>
        </p:nvSpPr>
        <p:spPr>
          <a:xfrm>
            <a:off x="329463" y="188270"/>
            <a:ext cx="9904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Checklist ( </a:t>
            </a:r>
            <a:r>
              <a:rPr lang="en-US" sz="3600" dirty="0" err="1"/>
              <a:t>Kontrol</a:t>
            </a:r>
            <a:r>
              <a:rPr lang="en-US" sz="3600" dirty="0"/>
              <a:t> </a:t>
            </a:r>
            <a:r>
              <a:rPr lang="en-US" sz="3600" dirty="0" err="1"/>
              <a:t>Listesi</a:t>
            </a:r>
            <a:r>
              <a:rPr lang="en-US" sz="3600" dirty="0"/>
              <a:t> 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BD26809-C5F3-F9DC-5E30-87A485CF061A}"/>
              </a:ext>
            </a:extLst>
          </p:cNvPr>
          <p:cNvSpPr txBox="1"/>
          <p:nvPr/>
        </p:nvSpPr>
        <p:spPr>
          <a:xfrm>
            <a:off x="329462" y="966049"/>
            <a:ext cx="68337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Checklist (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Listesi</a:t>
            </a:r>
            <a:r>
              <a:rPr lang="en-US" b="1" dirty="0"/>
              <a:t>), </a:t>
            </a:r>
            <a:r>
              <a:rPr lang="en-US" b="1" dirty="0" err="1"/>
              <a:t>bir</a:t>
            </a:r>
            <a:r>
              <a:rPr lang="en-US" b="1" dirty="0"/>
              <a:t> work-</a:t>
            </a:r>
            <a:r>
              <a:rPr lang="en-US" b="1" dirty="0" err="1"/>
              <a:t>product’ün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geçirilmesi</a:t>
            </a:r>
            <a:r>
              <a:rPr lang="en-US" b="1" dirty="0"/>
              <a:t> </a:t>
            </a:r>
            <a:r>
              <a:rPr lang="en-US" b="1" dirty="0" err="1"/>
              <a:t>sırasında</a:t>
            </a:r>
            <a:r>
              <a:rPr lang="en-US" b="1" dirty="0"/>
              <a:t> </a:t>
            </a:r>
            <a:r>
              <a:rPr lang="en-US" b="1" dirty="0" err="1"/>
              <a:t>dikkat</a:t>
            </a:r>
            <a:r>
              <a:rPr lang="en-US" b="1" dirty="0"/>
              <a:t> </a:t>
            </a:r>
            <a:r>
              <a:rPr lang="en-US" b="1" dirty="0" err="1"/>
              <a:t>edilmesi</a:t>
            </a:r>
            <a:r>
              <a:rPr lang="en-US" b="1" dirty="0"/>
              <a:t> </a:t>
            </a:r>
            <a:r>
              <a:rPr lang="en-US" b="1" dirty="0" err="1"/>
              <a:t>gereken</a:t>
            </a:r>
            <a:r>
              <a:rPr lang="en-US" b="1" dirty="0"/>
              <a:t> </a:t>
            </a:r>
            <a:r>
              <a:rPr lang="en-US" b="1" dirty="0" err="1"/>
              <a:t>noktaları</a:t>
            </a:r>
            <a:r>
              <a:rPr lang="en-US" b="1" dirty="0"/>
              <a:t> </a:t>
            </a:r>
            <a:r>
              <a:rPr lang="en-US" b="1" dirty="0" err="1"/>
              <a:t>belirten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kontrol</a:t>
            </a:r>
            <a:r>
              <a:rPr lang="en-US" b="1" dirty="0"/>
              <a:t> </a:t>
            </a:r>
            <a:r>
              <a:rPr lang="en-US" b="1" dirty="0" err="1"/>
              <a:t>listesidir</a:t>
            </a:r>
            <a:r>
              <a:rPr lang="en-US" b="1" dirty="0"/>
              <a:t>.</a:t>
            </a:r>
            <a:br>
              <a:rPr lang="en-US" dirty="0"/>
            </a:br>
            <a:r>
              <a:rPr lang="en-US" dirty="0"/>
              <a:t>Checklist </a:t>
            </a:r>
            <a:r>
              <a:rPr lang="en-US" dirty="0" err="1"/>
              <a:t>sayesinde</a:t>
            </a:r>
            <a:r>
              <a:rPr lang="en-US" dirty="0"/>
              <a:t>: ✅ </a:t>
            </a:r>
            <a:r>
              <a:rPr lang="en-US" dirty="0" err="1"/>
              <a:t>İncelemeler</a:t>
            </a:r>
            <a:r>
              <a:rPr lang="en-US" dirty="0"/>
              <a:t> </a:t>
            </a:r>
            <a:r>
              <a:rPr lang="en-US" b="1" dirty="0" err="1"/>
              <a:t>sistematik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tutarlı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şekilde</a:t>
            </a:r>
            <a:r>
              <a:rPr lang="en-US" dirty="0"/>
              <a:t> </a:t>
            </a:r>
            <a:r>
              <a:rPr lang="en-US" dirty="0" err="1"/>
              <a:t>gerçekleştirilir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 err="1"/>
              <a:t>Eksik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yanlış</a:t>
            </a:r>
            <a:r>
              <a:rPr lang="en-US" b="1" dirty="0"/>
              <a:t> </a:t>
            </a:r>
            <a:r>
              <a:rPr lang="en-US" b="1" dirty="0" err="1"/>
              <a:t>noktalar</a:t>
            </a:r>
            <a:r>
              <a:rPr lang="en-US" b="1" dirty="0"/>
              <a:t>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kaçmaz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</a:t>
            </a:r>
            <a:r>
              <a:rPr lang="en-US" dirty="0" err="1"/>
              <a:t>Standartlara</a:t>
            </a:r>
            <a:r>
              <a:rPr lang="en-US" dirty="0"/>
              <a:t> </a:t>
            </a:r>
            <a:r>
              <a:rPr lang="en-US" b="1" dirty="0" err="1"/>
              <a:t>uygunluk</a:t>
            </a:r>
            <a:r>
              <a:rPr lang="en-US" b="1" dirty="0"/>
              <a:t> </a:t>
            </a:r>
            <a:r>
              <a:rPr lang="en-US" b="1" dirty="0" err="1"/>
              <a:t>kontrolü</a:t>
            </a:r>
            <a:r>
              <a:rPr lang="en-US" dirty="0"/>
              <a:t> </a:t>
            </a:r>
            <a:r>
              <a:rPr lang="en-US" dirty="0" err="1"/>
              <a:t>yapılır</a:t>
            </a:r>
            <a:r>
              <a:rPr lang="en-US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DE395E77-7948-21ED-78AA-8D97A24D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188" y="211942"/>
            <a:ext cx="4591691" cy="4744112"/>
          </a:xfrm>
          <a:prstGeom prst="rect">
            <a:avLst/>
          </a:prstGeom>
        </p:spPr>
      </p:pic>
      <p:pic>
        <p:nvPicPr>
          <p:cNvPr id="20482" name="Picture 2" descr="The Powerful Tool - Checklist - Graduate &amp; Professional School | Texas A&amp;M  University">
            <a:extLst>
              <a:ext uri="{FF2B5EF4-FFF2-40B4-BE49-F238E27FC236}">
                <a16:creationId xmlns:a16="http://schemas.microsoft.com/office/drawing/2014/main" id="{00B01819-719D-AC0B-426B-1EA9F5E79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4" y="3306126"/>
            <a:ext cx="4429125" cy="292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8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19E74-E890-BAFA-802A-3FD093FF8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3B2AF1-5870-5300-C516-6ABAEDA29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59C7E924-CCA6-03DF-9560-B3E066DA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85" y="585596"/>
            <a:ext cx="11807629" cy="426262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2C13E16-C1D8-2810-478A-DDB1AD7A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78" y="5081750"/>
            <a:ext cx="585869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386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53A6-14B4-E120-BAD6-9108B34B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Mô hình V-model - testingvn.com">
            <a:extLst>
              <a:ext uri="{FF2B5EF4-FFF2-40B4-BE49-F238E27FC236}">
                <a16:creationId xmlns:a16="http://schemas.microsoft.com/office/drawing/2014/main" id="{7934AA51-4512-33ED-7BF1-678BE0484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47663"/>
            <a:ext cx="9432226" cy="623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5BD197A-990F-3F66-AEBA-6950162CF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6D0A2-6772-6096-0F21-532988B3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1EE8C93-AECA-1C9E-ED70-6D2BD5479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2DA4670-0E47-0E22-26D6-3247EAA6A64E}"/>
              </a:ext>
            </a:extLst>
          </p:cNvPr>
          <p:cNvSpPr txBox="1"/>
          <p:nvPr/>
        </p:nvSpPr>
        <p:spPr>
          <a:xfrm>
            <a:off x="357589" y="342839"/>
            <a:ext cx="6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Requirement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72E6FB-31CA-C6B8-5494-F4B9CE5B8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1" y="3353399"/>
            <a:ext cx="7404890" cy="299316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C213F09-9BD8-1A41-40B9-B3351B18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9" y="1010473"/>
            <a:ext cx="752911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çözmesi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hedefi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gerçekleştirmesi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sahip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olması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yetenek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altLang="en-US" dirty="0">
                <a:latin typeface="Arial" panose="020B0604020202020204" pitchFamily="34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Sözleşmeler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standartlar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kısıtlar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doğrultusunda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karşılanması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gereken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koşul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gereksinimlerin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dokümante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edilmiş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(IEEE 610.12-1990)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8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70E1-4E43-894D-1242-9F35A5296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15A53C0-6AC7-47E8-7E38-5B7DADEFF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5628438-AD54-AD3C-749A-EDC9E1271AF0}"/>
              </a:ext>
            </a:extLst>
          </p:cNvPr>
          <p:cNvSpPr txBox="1"/>
          <p:nvPr/>
        </p:nvSpPr>
        <p:spPr>
          <a:xfrm>
            <a:off x="357588" y="342839"/>
            <a:ext cx="10907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Çeşitleri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Kullanıcı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Gereksinimleri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B553CBC-D80E-BAF9-98AD-A08477E56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87" y="989170"/>
            <a:ext cx="7192673" cy="535739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6277ECFA-6001-B37C-3FA0-4FBEB4E1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30" y="1404669"/>
            <a:ext cx="44894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(User Requirements)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Kullanıcıların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ihtiyaçlarını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yapması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gerektiğini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diyagramlarla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açıklayan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ifadeler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Müşteriler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(System Requirements)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nasıl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çalışacağını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açıklayan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yapılandırılmış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belgeler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Geliştiriciler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mühendisler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65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ED9DA-56AA-3DDD-9E3A-008469E82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76DF413-9B23-D7A8-4F64-7A3ADB84C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67D8CB09-6056-A514-225E-66DC24CB4666}"/>
              </a:ext>
            </a:extLst>
          </p:cNvPr>
          <p:cNvSpPr txBox="1"/>
          <p:nvPr/>
        </p:nvSpPr>
        <p:spPr>
          <a:xfrm>
            <a:off x="357588" y="342839"/>
            <a:ext cx="835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&amp; NON-FUNCTIONAL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B1D9377-DDEE-A8C2-2809-4519A04DDA5E}"/>
              </a:ext>
            </a:extLst>
          </p:cNvPr>
          <p:cNvSpPr txBox="1"/>
          <p:nvPr/>
        </p:nvSpPr>
        <p:spPr>
          <a:xfrm>
            <a:off x="357589" y="1124900"/>
            <a:ext cx="58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pic>
        <p:nvPicPr>
          <p:cNvPr id="6146" name="Picture 2" descr="functional vs non-functional requirements - Tpoint Tech">
            <a:extLst>
              <a:ext uri="{FF2B5EF4-FFF2-40B4-BE49-F238E27FC236}">
                <a16:creationId xmlns:a16="http://schemas.microsoft.com/office/drawing/2014/main" id="{45B7F3C7-0696-3E87-9C31-E8420AA2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21" y="2894566"/>
            <a:ext cx="7728354" cy="345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0FB7FF5-F3B5-A08B-1AB8-BFCC68C816F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7588" y="989170"/>
            <a:ext cx="119507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Fonksiyonel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tarafından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sağlanması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hizmetleri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girdilere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nasıl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tepki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vereceğini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tanımlar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"ECU, pedal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sensöründen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veriyi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işleyip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göndermelidir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Fonksiyonel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Olmayan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güvenilirliği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kısıtlamalarını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giriş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sinyalini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işlemelidir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93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8A163-F5BE-34FA-33FE-F78F6C6A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8F6DB25-62BF-2546-42E2-9B6ABE410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3372E2D1-2C66-4072-CB7B-E31CC42224EA}"/>
              </a:ext>
            </a:extLst>
          </p:cNvPr>
          <p:cNvSpPr txBox="1"/>
          <p:nvPr/>
        </p:nvSpPr>
        <p:spPr>
          <a:xfrm>
            <a:off x="357589" y="342839"/>
            <a:ext cx="1139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Gereksinimlerin</a:t>
            </a:r>
            <a:r>
              <a:rPr lang="en-US" sz="3600" dirty="0"/>
              <a:t> </a:t>
            </a:r>
            <a:r>
              <a:rPr lang="en-US" sz="3600" dirty="0" err="1"/>
              <a:t>Belirsizliği</a:t>
            </a:r>
            <a:r>
              <a:rPr lang="en-US" sz="3600" dirty="0"/>
              <a:t> (Requirements Imprecision)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6127620-7764-50BB-A87D-435357114EE7}"/>
              </a:ext>
            </a:extLst>
          </p:cNvPr>
          <p:cNvSpPr txBox="1"/>
          <p:nvPr/>
        </p:nvSpPr>
        <p:spPr>
          <a:xfrm flipV="1">
            <a:off x="741565" y="4986731"/>
            <a:ext cx="576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E0701C-C51F-F6CA-501D-906BFA00E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9" y="1210023"/>
            <a:ext cx="12090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dokümanı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işlevlerini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eksiksiz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içermelidir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Zorluk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olası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önceden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belirlemek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zordur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D140BA-15DB-165A-3BA7-8316A830C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9" y="2037990"/>
            <a:ext cx="11734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Eksik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belirsiz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ifade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“ECU, pedal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pozisyonunu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okuyarak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motor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birimine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iletmelidir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Sorunlar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Hangi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sensörden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okuma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yapılacak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Hangi zaman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aralıklarında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gönderilecek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Hangi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iletişim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protokolü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kullanılacak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(CAN, UART, SPI)? 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net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“ECU, pedal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pozisyon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sensörlerinden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(ADC1, ADC2) her 10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ms’de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okuma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yaparak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ortalama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hesaplayıp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ID 0x200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motor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kontrol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birimine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F314B-C9D5-B621-D0C7-4D8AAFC22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5D08ED9A-B79D-9400-40E7-D4A74C25B7B7}"/>
              </a:ext>
            </a:extLst>
          </p:cNvPr>
          <p:cNvSpPr txBox="1"/>
          <p:nvPr/>
        </p:nvSpPr>
        <p:spPr>
          <a:xfrm>
            <a:off x="357588" y="342839"/>
            <a:ext cx="9980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Gereksinimlerin</a:t>
            </a:r>
            <a:r>
              <a:rPr lang="en-US" sz="3600" dirty="0"/>
              <a:t> </a:t>
            </a:r>
            <a:r>
              <a:rPr lang="en-US" sz="3600" dirty="0" err="1"/>
              <a:t>Tamlığı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Tutarlılığı</a:t>
            </a:r>
            <a:r>
              <a:rPr lang="en-US" sz="3600" dirty="0"/>
              <a:t> (Requirements Completeness and Consistency)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68F4A38-C76B-E9EA-9EF5-7EEB3B992A55}"/>
              </a:ext>
            </a:extLst>
          </p:cNvPr>
          <p:cNvSpPr txBox="1"/>
          <p:nvPr/>
        </p:nvSpPr>
        <p:spPr>
          <a:xfrm>
            <a:off x="357589" y="1124900"/>
            <a:ext cx="5814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3443217-46E1-8627-5A27-8E01599D10B0}"/>
              </a:ext>
            </a:extLst>
          </p:cNvPr>
          <p:cNvSpPr txBox="1"/>
          <p:nvPr/>
        </p:nvSpPr>
        <p:spPr>
          <a:xfrm>
            <a:off x="357587" y="1537629"/>
            <a:ext cx="60686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Tamlık</a:t>
            </a:r>
            <a:r>
              <a:rPr lang="en-US" b="1" dirty="0"/>
              <a:t> (Completeness)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Tanım</a:t>
            </a:r>
            <a:r>
              <a:rPr lang="en-US" dirty="0"/>
              <a:t>: </a:t>
            </a:r>
            <a:r>
              <a:rPr lang="en-US" dirty="0" err="1"/>
              <a:t>Gereksinim</a:t>
            </a:r>
            <a:r>
              <a:rPr lang="en-US" dirty="0"/>
              <a:t> </a:t>
            </a:r>
            <a:r>
              <a:rPr lang="en-US" dirty="0" err="1"/>
              <a:t>dokümanı</a:t>
            </a:r>
            <a:r>
              <a:rPr lang="en-US" dirty="0"/>
              <a:t>,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eksiksiz</a:t>
            </a:r>
            <a:r>
              <a:rPr lang="en-US" dirty="0"/>
              <a:t> </a:t>
            </a:r>
            <a:r>
              <a:rPr lang="en-US" dirty="0" err="1"/>
              <a:t>içermelidir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Zorluk</a:t>
            </a:r>
            <a:r>
              <a:rPr lang="en-US" dirty="0"/>
              <a:t>: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olası</a:t>
            </a:r>
            <a:r>
              <a:rPr lang="en-US" dirty="0"/>
              <a:t> </a:t>
            </a:r>
            <a:r>
              <a:rPr lang="en-US" dirty="0" err="1"/>
              <a:t>durumları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belirlemek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9D45D5-D4E6-3B54-CE3E-5027C16EFB36}"/>
              </a:ext>
            </a:extLst>
          </p:cNvPr>
          <p:cNvSpPr txBox="1"/>
          <p:nvPr/>
        </p:nvSpPr>
        <p:spPr>
          <a:xfrm>
            <a:off x="6426200" y="1551164"/>
            <a:ext cx="5626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/>
              <a:t>Tutarlılık</a:t>
            </a:r>
            <a:r>
              <a:rPr lang="en-US" b="1" dirty="0"/>
              <a:t> (Consistency)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Tanım</a:t>
            </a:r>
            <a:r>
              <a:rPr lang="en-US" dirty="0"/>
              <a:t>: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çelişkiler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Zorluk</a:t>
            </a:r>
            <a:r>
              <a:rPr lang="en-US" dirty="0"/>
              <a:t>: Büyük </a:t>
            </a:r>
            <a:r>
              <a:rPr lang="en-US" dirty="0" err="1"/>
              <a:t>sistemlerde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çelişebilir</a:t>
            </a:r>
            <a:r>
              <a:rPr lang="en-US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A879EF2-6E2A-5D48-DBE2-216AB6654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87" y="2781355"/>
            <a:ext cx="56241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Eksik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“ECU, anormal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sensör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değerlerini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algılayarak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geçmelidir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Sorunlar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“Anormal”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aralığı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belirtilmemiş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geçtiğinde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yapacağı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belirtilmemiş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net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Eğer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ADC1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ADC2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arasındaki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fark ±0.2V’u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aşarsa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ADC1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0.5V’un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altına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düşerse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ECU 50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‘Safe Mode’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bayrağını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etmeli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throttle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sinyalini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sıfırlamalıdır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3FAF1F7-D21C-C8B2-39BF-90EAD6567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199" y="2759489"/>
            <a:ext cx="576580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Çelişkili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gereksinimler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R1: 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500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başlatılmalı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ilk CAN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mesajını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R2: 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başlangıç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sırasında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EEPROM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verilerini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doğrulamalıdır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Sorunlar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EEPROM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doğrulama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işlemi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saniye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sürebilir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ilk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gereksinim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sistemin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çalışmasını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bekliyor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Çözüm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ilk CAN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mesajını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500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içinde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göndermelidir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EEPROM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doğrulama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arka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planda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çalışmalı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tespit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edilirse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ECU, ‘EEPROM Fault’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durumuna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geçmelidir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Resim 11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74B8AC6-C726-CC64-0ABF-66622F5FC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609" y="179971"/>
            <a:ext cx="1925495" cy="7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8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DA57-A0EA-0053-FED1-4C98AC0C2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819D787-1B78-EBD0-C74C-999B5512B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E525712-8292-8518-383E-D17527A217E3}"/>
              </a:ext>
            </a:extLst>
          </p:cNvPr>
          <p:cNvSpPr txBox="1"/>
          <p:nvPr/>
        </p:nvSpPr>
        <p:spPr>
          <a:xfrm>
            <a:off x="357588" y="342839"/>
            <a:ext cx="11834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Non-Functional </a:t>
            </a:r>
            <a:r>
              <a:rPr lang="en-US" sz="3600" dirty="0" err="1"/>
              <a:t>Gereksinimlerin</a:t>
            </a:r>
            <a:r>
              <a:rPr lang="en-US" sz="3600" dirty="0"/>
              <a:t> </a:t>
            </a:r>
            <a:r>
              <a:rPr lang="en-US" sz="3600" dirty="0" err="1"/>
              <a:t>Gömülü</a:t>
            </a:r>
            <a:r>
              <a:rPr lang="en-US" sz="3600" dirty="0"/>
              <a:t> </a:t>
            </a:r>
            <a:r>
              <a:rPr lang="en-US" sz="3600" dirty="0" err="1"/>
              <a:t>Sistemlere</a:t>
            </a:r>
            <a:r>
              <a:rPr lang="en-US" sz="3600" dirty="0"/>
              <a:t> </a:t>
            </a:r>
            <a:r>
              <a:rPr lang="en-US" sz="3600" dirty="0" err="1"/>
              <a:t>Etkisi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3110189-EF05-C4CE-37A9-55E5C807B654}"/>
              </a:ext>
            </a:extLst>
          </p:cNvPr>
          <p:cNvSpPr txBox="1"/>
          <p:nvPr/>
        </p:nvSpPr>
        <p:spPr>
          <a:xfrm>
            <a:off x="357589" y="1124900"/>
            <a:ext cx="11491511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geneline</a:t>
            </a:r>
            <a:r>
              <a:rPr lang="en-US" b="1" dirty="0"/>
              <a:t> </a:t>
            </a:r>
            <a:r>
              <a:rPr lang="en-US" b="1" dirty="0" err="1"/>
              <a:t>uygulanır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bileşenlerden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</a:t>
            </a:r>
            <a:r>
              <a:rPr lang="en-US" b="1" dirty="0" err="1"/>
              <a:t>tüm</a:t>
            </a:r>
            <a:r>
              <a:rPr lang="en-US" b="1" dirty="0"/>
              <a:t> </a:t>
            </a:r>
            <a:r>
              <a:rPr lang="en-US" b="1" dirty="0" err="1"/>
              <a:t>sistemin</a:t>
            </a:r>
            <a:r>
              <a:rPr lang="en-US" b="1" dirty="0"/>
              <a:t> </a:t>
            </a:r>
            <a:r>
              <a:rPr lang="en-US" b="1" dirty="0" err="1"/>
              <a:t>mimarisini</a:t>
            </a:r>
            <a:r>
              <a:rPr lang="en-US" b="1" dirty="0"/>
              <a:t> </a:t>
            </a:r>
            <a:r>
              <a:rPr lang="en-US" b="1" dirty="0" err="1"/>
              <a:t>etkiler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Fonksiyonel</a:t>
            </a:r>
            <a:r>
              <a:rPr lang="en-US" b="1" dirty="0"/>
              <a:t> </a:t>
            </a:r>
            <a:r>
              <a:rPr lang="en-US" b="1" dirty="0" err="1"/>
              <a:t>gereksinimlerden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kritik</a:t>
            </a:r>
            <a:r>
              <a:rPr lang="en-US" b="1" dirty="0"/>
              <a:t> </a:t>
            </a:r>
            <a:r>
              <a:rPr lang="en-US" b="1" dirty="0" err="1"/>
              <a:t>olabilir</a:t>
            </a:r>
            <a:r>
              <a:rPr lang="en-US" dirty="0"/>
              <a:t>, </a:t>
            </a:r>
            <a:r>
              <a:rPr lang="en-US" dirty="0" err="1"/>
              <a:t>çünkü</a:t>
            </a:r>
            <a:r>
              <a:rPr lang="en-US" dirty="0"/>
              <a:t> </a:t>
            </a:r>
            <a:r>
              <a:rPr lang="en-US" b="1" dirty="0" err="1"/>
              <a:t>gerçek</a:t>
            </a:r>
            <a:r>
              <a:rPr lang="en-US" b="1" dirty="0"/>
              <a:t> </a:t>
            </a:r>
            <a:r>
              <a:rPr lang="en-US" b="1" dirty="0" err="1"/>
              <a:t>zamanlılık</a:t>
            </a:r>
            <a:r>
              <a:rPr lang="en-US" b="1" dirty="0"/>
              <a:t>, </a:t>
            </a:r>
            <a:r>
              <a:rPr lang="en-US" b="1" dirty="0" err="1"/>
              <a:t>güvenilirlik</a:t>
            </a:r>
            <a:r>
              <a:rPr lang="en-US" b="1" dirty="0"/>
              <a:t> </a:t>
            </a:r>
            <a:r>
              <a:rPr lang="en-US" b="1" dirty="0" err="1"/>
              <a:t>veya</a:t>
            </a:r>
            <a:r>
              <a:rPr lang="en-US" b="1" dirty="0"/>
              <a:t> </a:t>
            </a:r>
            <a:r>
              <a:rPr lang="en-US" b="1" dirty="0" err="1"/>
              <a:t>enerji</a:t>
            </a:r>
            <a:r>
              <a:rPr lang="en-US" b="1" dirty="0"/>
              <a:t> </a:t>
            </a:r>
            <a:r>
              <a:rPr lang="en-US" b="1" dirty="0" err="1"/>
              <a:t>tüketimi</a:t>
            </a:r>
            <a:r>
              <a:rPr lang="en-US" b="1" dirty="0"/>
              <a:t> </a:t>
            </a:r>
            <a:r>
              <a:rPr lang="en-US" b="1" dirty="0" err="1"/>
              <a:t>gibi</a:t>
            </a:r>
            <a:r>
              <a:rPr lang="en-US" b="1" dirty="0"/>
              <a:t> </a:t>
            </a:r>
            <a:r>
              <a:rPr lang="en-US" b="1" dirty="0" err="1"/>
              <a:t>gereksinimler</a:t>
            </a:r>
            <a:r>
              <a:rPr lang="en-US" b="1" dirty="0"/>
              <a:t> </a:t>
            </a:r>
            <a:r>
              <a:rPr lang="en-US" b="1" dirty="0" err="1"/>
              <a:t>sağlanmazsa</a:t>
            </a:r>
            <a:r>
              <a:rPr lang="en-US" b="1" dirty="0"/>
              <a:t> </a:t>
            </a:r>
            <a:r>
              <a:rPr lang="en-US" b="1" dirty="0" err="1"/>
              <a:t>sistem</a:t>
            </a:r>
            <a:r>
              <a:rPr lang="en-US" b="1" dirty="0"/>
              <a:t> </a:t>
            </a:r>
            <a:r>
              <a:rPr lang="en-US" b="1" dirty="0" err="1"/>
              <a:t>kullanılamaz</a:t>
            </a:r>
            <a:r>
              <a:rPr lang="en-US" b="1" dirty="0"/>
              <a:t> hale </a:t>
            </a:r>
            <a:r>
              <a:rPr lang="en-US" b="1" dirty="0" err="1"/>
              <a:t>gelebilir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Bazen ek </a:t>
            </a:r>
            <a:r>
              <a:rPr lang="en-US" b="1" dirty="0" err="1"/>
              <a:t>fonksiyonel</a:t>
            </a:r>
            <a:r>
              <a:rPr lang="en-US" b="1" dirty="0"/>
              <a:t> </a:t>
            </a:r>
            <a:r>
              <a:rPr lang="en-US" b="1" dirty="0" err="1"/>
              <a:t>gereksinimler</a:t>
            </a:r>
            <a:r>
              <a:rPr lang="en-US" b="1" dirty="0"/>
              <a:t> </a:t>
            </a:r>
            <a:r>
              <a:rPr lang="en-US" b="1" dirty="0" err="1"/>
              <a:t>oluşturabilir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b="1" dirty="0" err="1"/>
              <a:t>güvenlik</a:t>
            </a:r>
            <a:r>
              <a:rPr lang="en-US" b="1" dirty="0"/>
              <a:t> </a:t>
            </a:r>
            <a:r>
              <a:rPr lang="en-US" b="1" dirty="0" err="1"/>
              <a:t>gereksinimi</a:t>
            </a:r>
            <a:r>
              <a:rPr lang="en-US" dirty="0"/>
              <a:t>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 err="1"/>
              <a:t>şifreleme</a:t>
            </a:r>
            <a:r>
              <a:rPr lang="en-US" b="1" dirty="0"/>
              <a:t> </a:t>
            </a:r>
            <a:r>
              <a:rPr lang="en-US" b="1" dirty="0" err="1"/>
              <a:t>hizmeti</a:t>
            </a:r>
            <a:r>
              <a:rPr lang="en-US" dirty="0"/>
              <a:t> </a:t>
            </a:r>
            <a:r>
              <a:rPr lang="en-US" dirty="0" err="1"/>
              <a:t>ihtiyacını</a:t>
            </a:r>
            <a:r>
              <a:rPr lang="en-US" dirty="0"/>
              <a:t> </a:t>
            </a:r>
            <a:r>
              <a:rPr lang="en-US" dirty="0" err="1"/>
              <a:t>doğurabilir</a:t>
            </a:r>
            <a:r>
              <a:rPr lang="en-US" dirty="0"/>
              <a:t>.</a:t>
            </a:r>
          </a:p>
          <a:p>
            <a:pPr>
              <a:spcBef>
                <a:spcPts val="900"/>
              </a:spcBef>
            </a:pP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276EF0-BB61-5EF7-84E0-674DDA115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784734"/>
            <a:ext cx="6223000" cy="341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Gerçek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Zamanlılık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🕒: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Gerçek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zamanlı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işletim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(RTOS)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gecikmeli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(SPI, CAN)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ihtiyacı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doğurabilir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🔒: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Kriptografi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hızlandırıcılar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(AES, ECC),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güvenli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mekanizmaları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firmware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yöntemleri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gerektirebilir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Enerji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Verimliliği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⚡: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güç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modları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verimli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işlemciler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(ARM Cortex-M0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etkilenebilir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Uyumluluk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🔗: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Endüstri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protokollerine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(CAN, Modbus, Zigbee, BLE)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uyumlu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yazılım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yığınlarının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kullanımı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zorunlu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gelebilir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232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11065</TotalTime>
  <Words>1702</Words>
  <Application>Microsoft Office PowerPoint</Application>
  <PresentationFormat>Geniş ekran</PresentationFormat>
  <Paragraphs>144</Paragraphs>
  <Slides>35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 Teması</vt:lpstr>
      <vt:lpstr>W4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Ertekin</dc:creator>
  <cp:lastModifiedBy>Atakan Ertekin</cp:lastModifiedBy>
  <cp:revision>9</cp:revision>
  <dcterms:created xsi:type="dcterms:W3CDTF">2025-02-23T13:51:09Z</dcterms:created>
  <dcterms:modified xsi:type="dcterms:W3CDTF">2025-03-19T10:03:08Z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c367dc-85ee-463f-a9c1-fc7b095d5ffc_Enabled">
    <vt:lpwstr>true</vt:lpwstr>
  </property>
  <property fmtid="{D5CDD505-2E9C-101B-9397-08002B2CF9AE}" pid="3" name="MSIP_Label_0dc367dc-85ee-463f-a9c1-fc7b095d5ffc_SetDate">
    <vt:lpwstr>2025-02-23T13:55:13Z</vt:lpwstr>
  </property>
  <property fmtid="{D5CDD505-2E9C-101B-9397-08002B2CF9AE}" pid="4" name="MSIP_Label_0dc367dc-85ee-463f-a9c1-fc7b095d5ffc_Method">
    <vt:lpwstr>Privileged</vt:lpwstr>
  </property>
  <property fmtid="{D5CDD505-2E9C-101B-9397-08002B2CF9AE}" pid="5" name="MSIP_Label_0dc367dc-85ee-463f-a9c1-fc7b095d5ffc_Name">
    <vt:lpwstr>Public</vt:lpwstr>
  </property>
  <property fmtid="{D5CDD505-2E9C-101B-9397-08002B2CF9AE}" pid="6" name="MSIP_Label_0dc367dc-85ee-463f-a9c1-fc7b095d5ffc_SiteId">
    <vt:lpwstr>07f9f097-894c-4976-a5f5-10f0a16703c3</vt:lpwstr>
  </property>
  <property fmtid="{D5CDD505-2E9C-101B-9397-08002B2CF9AE}" pid="7" name="MSIP_Label_0dc367dc-85ee-463f-a9c1-fc7b095d5ffc_ActionId">
    <vt:lpwstr>ba187bee-5211-476f-846c-65331bde871c</vt:lpwstr>
  </property>
  <property fmtid="{D5CDD505-2E9C-101B-9397-08002B2CF9AE}" pid="8" name="MSIP_Label_0dc367dc-85ee-463f-a9c1-fc7b095d5ffc_ContentBits">
    <vt:lpwstr>0</vt:lpwstr>
  </property>
  <property fmtid="{D5CDD505-2E9C-101B-9397-08002B2CF9AE}" pid="9" name="MSIP_Label_0dc367dc-85ee-463f-a9c1-fc7b095d5ffc_Tag">
    <vt:lpwstr>10, 0, 1, 1</vt:lpwstr>
  </property>
</Properties>
</file>