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notesMasterIdLst>
    <p:notesMasterId r:id="rId21"/>
  </p:notesMasterIdLst>
  <p:sldIdLst>
    <p:sldId id="256" r:id="rId2"/>
    <p:sldId id="272" r:id="rId3"/>
    <p:sldId id="258" r:id="rId4"/>
    <p:sldId id="260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4" r:id="rId15"/>
    <p:sldId id="282" r:id="rId16"/>
    <p:sldId id="285" r:id="rId17"/>
    <p:sldId id="286" r:id="rId18"/>
    <p:sldId id="287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3709" autoAdjust="0"/>
  </p:normalViewPr>
  <p:slideViewPr>
    <p:cSldViewPr snapToGrid="0">
      <p:cViewPr varScale="1">
        <p:scale>
          <a:sx n="56" d="100"/>
          <a:sy n="56" d="100"/>
        </p:scale>
        <p:origin x="72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0C4B5-414B-4899-AFE8-3B4FBE5C16A1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72E790-8839-4AA9-A9E2-B96E2E75C2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927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391199-E2BE-48B1-6804-31F720019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3911ECD-C609-4BFC-642A-8F90CC02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B9E5C9E-473D-EBB7-F29C-304A3A771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2B30F56-E715-DDD8-1285-4A842963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CB51648-D7CB-1109-07E9-B85FEB21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46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040FCC4-F328-E233-238B-1D0AA285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C5192F7-384D-1031-98F3-5B6FA6A1B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EB40240-3734-DCD6-0AF0-F8B8BCD11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EA125A-C8B9-F96F-1EA5-9545F7B59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A62BEC4-D647-E020-2B48-96EBC6FA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089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141F83F8-5DF8-250E-3A2F-6E9FCF3018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DFF11E1-5880-F94E-2780-F7DE29230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CC05F3B-930B-FA22-788B-6982B5BC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04EF50-88BC-E96D-7C7E-0B367A0F2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FDC5B6A-E440-9C94-36C5-9C951292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585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BB63118-CF04-8057-B3AF-7A71AA180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5F22F1-3594-F6F5-DD46-2F948A44D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440C669-0830-8B15-ADAA-A587DC018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6DF50A-AC66-C4FD-408C-369CDBFFD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4CA139B-6243-BC6D-5479-41589F7A5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17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760F92-4F15-5B72-36D2-A348C349C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FBC70ED-E8F6-0197-5E97-D89C088BB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AD7E28A-DBAB-FD08-39F4-4DBE35BA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F44D006-EB69-4BD3-2A4F-F290577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735FB1D-09EB-2B91-CCE4-441629ABA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55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F9F467-F10F-A945-D640-A4A6FA15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B4D2DF-739A-254E-7FD8-64489325E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8D97343-4358-7EC0-A1DC-5BCFA07269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0186873-D31B-FA74-D4E9-CF5CC701A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59035A5-7205-83A2-F312-16C77296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F6F6DF0A-3A96-E0FA-D911-34FE0AC11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77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5986C25-D62D-E889-40D9-2E086AB56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5618AE6-8EA5-3682-3BDF-05FBC341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48F8319-F0BC-70C2-DEDE-1790A103B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F328DA1C-D399-3B39-ABD6-330B3CE30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4F9C6726-F023-405B-0312-F0967E022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B5A07A8-DEDB-E6AB-5EFE-8E46DE6E1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8A17104A-F076-8364-380B-8975CE94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A59BD67-B213-0556-AC0A-119F2783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63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A8254AC-005F-9927-26F7-E5DE0104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CD9B514D-59E7-08E2-01E8-467E84C77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C2A8913-1FA0-FEA4-D056-EE804DBD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FEE6163-47D0-A0C3-073B-FD7D3AEAA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49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7BB25277-8AE7-737E-4834-78CC913E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A8580D5-4772-61EA-0731-D4696369D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83221C6-CEDF-F283-B179-510061BA1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157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1891E21-A56D-4018-91AE-910531228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EB6238E-A90C-806F-D8FD-1AEFDDE48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B5BA805B-397F-9B05-07B1-DC59F8FAEB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7C86AE2-4D2E-A697-D6EC-B9FD8C709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54E0F45-01C1-A437-4178-DF8B45E45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636611-B292-A853-8DEE-FC916AEB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88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1DFE515-EE6B-1E81-D67C-5AE1459C0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BBCBA50D-7D41-EEAE-1DBC-A40A615C6A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B440ACB-04BF-999F-40B5-B60DEF10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F8A4A39-EDF9-EF18-B96F-1E73A11BE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00D8DF4-862D-D9CC-81F1-1B6FC93A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FA219B5-E2B2-59F7-F728-6DD86656E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540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20EDBBAD-7B1A-D418-9A79-7C4FA8138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/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6EE7F6C-76D9-1464-C6E9-7272EAEAE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B0431B7-D514-6117-8A5D-B60332046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E6C94-FA95-4FDF-91FA-4DE876CEB66D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BCC0506-4B49-BA72-1345-5873F9B56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EA3AAEB-39CE-D2FF-8F7B-FDAE21CEF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6C439-92C3-4514-A5CA-A866D0FEACD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9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14C2221-2B8C-494D-9442-F812DF4E8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2EF6928-D489-744D-2C5C-A0FD7CD8A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3340" y="3867499"/>
            <a:ext cx="3143250" cy="2601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0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W3</a:t>
            </a:r>
          </a:p>
        </p:txBody>
      </p:sp>
      <p:pic>
        <p:nvPicPr>
          <p:cNvPr id="11" name="Resim 10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E83B085C-813E-8372-BFD7-016AF7A13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43" y="1374009"/>
            <a:ext cx="4843044" cy="1888342"/>
          </a:xfrm>
          <a:prstGeom prst="rect">
            <a:avLst/>
          </a:prstGeom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255FD2BE-34EC-2BD4-BCCC-6C7BDC630B3E}"/>
              </a:ext>
            </a:extLst>
          </p:cNvPr>
          <p:cNvSpPr txBox="1"/>
          <p:nvPr/>
        </p:nvSpPr>
        <p:spPr>
          <a:xfrm>
            <a:off x="6425514" y="730249"/>
            <a:ext cx="5205208" cy="5384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YENI ÜYELER SYNC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MEMBER OF SPRINT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TRELLO YENİ POWER-UP’LAR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RETROSPECTIVE, SPRINT REVIEW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NESNE YÖNELİMLİ PROGRAMLAMAYA GİRİŞ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C’DE NESNE YÖNELİMLİ PROGRAMLAMA MÜMKÜN MÜ?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CBD VE OOC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500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736428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print Retrospective: The Basics - Bordio">
            <a:extLst>
              <a:ext uri="{FF2B5EF4-FFF2-40B4-BE49-F238E27FC236}">
                <a16:creationId xmlns:a16="http://schemas.microsoft.com/office/drawing/2014/main" id="{13B8E126-AB41-FEF0-496D-68EBB086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38" y="348423"/>
            <a:ext cx="11824923" cy="6161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3C2E516-2868-D8AD-9B98-3A82448694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73" y="5435452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64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5F42418-5CAA-8EA5-97A3-9A755DF199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  <p:pic>
        <p:nvPicPr>
          <p:cNvPr id="12290" name="Picture 2" descr="A Beginner's Guide to Object-Oriented Programming (OOP) in Python Web  Development, Software, and App Blog | 200OK Solutions">
            <a:extLst>
              <a:ext uri="{FF2B5EF4-FFF2-40B4-BE49-F238E27FC236}">
                <a16:creationId xmlns:a16="http://schemas.microsoft.com/office/drawing/2014/main" id="{2241781C-791F-D7AF-B261-BD88DA335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42" y="1171713"/>
            <a:ext cx="7165356" cy="533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31E12A9-C0FC-F28A-9596-A181D929E415}"/>
              </a:ext>
            </a:extLst>
          </p:cNvPr>
          <p:cNvSpPr txBox="1"/>
          <p:nvPr/>
        </p:nvSpPr>
        <p:spPr>
          <a:xfrm>
            <a:off x="0" y="355539"/>
            <a:ext cx="12482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ORIENTED PROGRAMMING – NESNE YÖNELİMLİ PROGRAMLAMA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D2D0ECF-EBF4-2DC9-2F4D-AD97AFFE9040}"/>
              </a:ext>
            </a:extLst>
          </p:cNvPr>
          <p:cNvSpPr txBox="1"/>
          <p:nvPr/>
        </p:nvSpPr>
        <p:spPr>
          <a:xfrm>
            <a:off x="8022373" y="1171713"/>
            <a:ext cx="3780960" cy="23733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Sınıf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Object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Nesne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Inheritance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Kalıtım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Polymorphism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Çok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Biçimlilik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Encapsulation (</a:t>
            </a:r>
            <a:r>
              <a:rPr lang="en-US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Kapsülleme</a:t>
            </a:r>
            <a:endParaRPr lang="en-US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 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Abstraction (</a:t>
            </a:r>
            <a:r>
              <a:rPr lang="en-US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Soyutlama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6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0C821-B755-28F0-1352-BD5D13BC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CEDE60E-2E61-1A40-C489-6909619BA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  <p:pic>
        <p:nvPicPr>
          <p:cNvPr id="11266" name="Picture 2" descr="Valokuva Object oriented programming language or OOP paradigm explanation outline diagram">
            <a:extLst>
              <a:ext uri="{FF2B5EF4-FFF2-40B4-BE49-F238E27FC236}">
                <a16:creationId xmlns:a16="http://schemas.microsoft.com/office/drawing/2014/main" id="{463086E8-376D-4D23-BC4D-B96920F1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61" y="227293"/>
            <a:ext cx="6389649" cy="638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A5580274-A40F-B737-B4F1-59553197E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1561" y="218641"/>
            <a:ext cx="651974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Class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Dog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Köpek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aynı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türden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temsil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şablonlardır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"Dog"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köpek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nesnelerinin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temelini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oluşturur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Objects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Name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İsim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sınıftan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türetilen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gerçek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örneklerdir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Her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köpek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nesnesinin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ismi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örneğin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"Buddy", "Rex").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Attributes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Öznitelikler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Height (Boy), Weight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Ağırlık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Food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Yemek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Öznitelikler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(Attributes)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sahip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özelliklerdir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Bir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köpek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nesnesinin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kilosu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yediği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yemek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olabilir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Methods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Metotlar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b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Run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Koş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Play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Oyna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Eat (Ye)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Metotlar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(Methods)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nesnelerin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gerçekleştirdiği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eylemler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davranışlardır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Burada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köpek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nesnesinin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koşma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oyun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oynama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yemek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işlevleri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olduğu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gösteriliyor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07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12184-8549-1A10-0A86-841610140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0F50388D-AF9F-26A3-57A7-99A83ABB3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  <p:pic>
        <p:nvPicPr>
          <p:cNvPr id="10242" name="Picture 2" descr="Understanding Object-Oriented Programming concepts | by Moises Gamio |  Science x Engineering">
            <a:extLst>
              <a:ext uri="{FF2B5EF4-FFF2-40B4-BE49-F238E27FC236}">
                <a16:creationId xmlns:a16="http://schemas.microsoft.com/office/drawing/2014/main" id="{725D03C5-4206-C010-3449-D149E2BD7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786" y="15875"/>
            <a:ext cx="9702427" cy="50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810FB7B5-4D8F-7D34-BF90-DDF1C60A0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E3D737B-A5B4-8657-D0D4-FA5BD161FC0C}"/>
              </a:ext>
            </a:extLst>
          </p:cNvPr>
          <p:cNvSpPr txBox="1"/>
          <p:nvPr/>
        </p:nvSpPr>
        <p:spPr>
          <a:xfrm>
            <a:off x="434897" y="5019440"/>
            <a:ext cx="813481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Instance (</a:t>
            </a:r>
            <a:r>
              <a:rPr lang="en-US" b="1" dirty="0" err="1"/>
              <a:t>Örnekleme</a:t>
            </a:r>
            <a:r>
              <a:rPr lang="en-US" b="1" dirty="0"/>
              <a:t>)</a:t>
            </a:r>
            <a:r>
              <a:rPr lang="en-US" dirty="0"/>
              <a:t>, </a:t>
            </a:r>
            <a:r>
              <a:rPr lang="en-US" b="1" dirty="0" err="1"/>
              <a:t>Nesne</a:t>
            </a:r>
            <a:r>
              <a:rPr lang="en-US" b="1" dirty="0"/>
              <a:t> </a:t>
            </a:r>
            <a:r>
              <a:rPr lang="en-US" b="1" dirty="0" err="1"/>
              <a:t>Yönelimli</a:t>
            </a:r>
            <a:r>
              <a:rPr lang="en-US" b="1" dirty="0"/>
              <a:t> </a:t>
            </a:r>
            <a:r>
              <a:rPr lang="en-US" b="1" dirty="0" err="1"/>
              <a:t>Programlama</a:t>
            </a:r>
            <a:r>
              <a:rPr lang="en-US" b="1" dirty="0"/>
              <a:t> (OOP)</a:t>
            </a:r>
            <a:r>
              <a:rPr lang="en-US" dirty="0"/>
              <a:t>'de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sınıftan</a:t>
            </a:r>
            <a:r>
              <a:rPr lang="en-US" dirty="0"/>
              <a:t> (class) </a:t>
            </a:r>
            <a:r>
              <a:rPr lang="en-US" dirty="0" err="1"/>
              <a:t>türetilmiş</a:t>
            </a:r>
            <a:r>
              <a:rPr lang="en-US" dirty="0"/>
              <a:t> </a:t>
            </a:r>
            <a:r>
              <a:rPr lang="en-US" b="1" dirty="0" err="1"/>
              <a:t>gerçek</a:t>
            </a:r>
            <a:r>
              <a:rPr lang="en-US" b="1" dirty="0"/>
              <a:t> </a:t>
            </a:r>
            <a:r>
              <a:rPr lang="en-US" b="1" dirty="0" err="1"/>
              <a:t>bir</a:t>
            </a:r>
            <a:r>
              <a:rPr lang="en-US" b="1" dirty="0"/>
              <a:t> </a:t>
            </a:r>
            <a:r>
              <a:rPr lang="en-US" b="1" dirty="0" err="1"/>
              <a:t>nesneyi</a:t>
            </a:r>
            <a:r>
              <a:rPr lang="en-US" b="1" dirty="0"/>
              <a:t> (object)</a:t>
            </a:r>
            <a:r>
              <a:rPr lang="en-US" dirty="0"/>
              <a:t> </a:t>
            </a:r>
            <a:r>
              <a:rPr lang="en-US" dirty="0" err="1"/>
              <a:t>ifade</a:t>
            </a:r>
            <a:r>
              <a:rPr lang="en-US" dirty="0"/>
              <a:t> </a:t>
            </a:r>
            <a:r>
              <a:rPr lang="en-US" dirty="0" err="1"/>
              <a:t>eder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Bir </a:t>
            </a:r>
            <a:r>
              <a:rPr lang="en-US" b="1" dirty="0" err="1"/>
              <a:t>sınıf</a:t>
            </a:r>
            <a:r>
              <a:rPr lang="en-US" b="1" dirty="0"/>
              <a:t> (class)</a:t>
            </a:r>
            <a:r>
              <a:rPr lang="en-US" dirty="0"/>
              <a:t>, </a:t>
            </a:r>
            <a:r>
              <a:rPr lang="en-US" dirty="0" err="1"/>
              <a:t>nesneler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şablondur</a:t>
            </a:r>
            <a:r>
              <a:rPr lang="en-US" dirty="0"/>
              <a:t>; </a:t>
            </a:r>
            <a:r>
              <a:rPr lang="en-US" dirty="0" err="1"/>
              <a:t>ancak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başına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sınıf</a:t>
            </a:r>
            <a:r>
              <a:rPr lang="en-US" dirty="0"/>
              <a:t> </a:t>
            </a:r>
            <a:r>
              <a:rPr lang="en-US" dirty="0" err="1"/>
              <a:t>kullanılamaz</a:t>
            </a:r>
            <a:r>
              <a:rPr lang="en-US" dirty="0"/>
              <a:t>, </a:t>
            </a:r>
            <a:r>
              <a:rPr lang="en-US" dirty="0" err="1"/>
              <a:t>önce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instance (</a:t>
            </a:r>
            <a:r>
              <a:rPr lang="en-US" b="1" dirty="0" err="1"/>
              <a:t>örnek</a:t>
            </a:r>
            <a:r>
              <a:rPr lang="en-US" b="1" dirty="0"/>
              <a:t>/</a:t>
            </a:r>
            <a:r>
              <a:rPr lang="en-US" b="1" dirty="0" err="1"/>
              <a:t>nesne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en-US" dirty="0" err="1"/>
              <a:t>oluşturulmalıdır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0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Class Inheritance :: CC 210 Textbook">
            <a:extLst>
              <a:ext uri="{FF2B5EF4-FFF2-40B4-BE49-F238E27FC236}">
                <a16:creationId xmlns:a16="http://schemas.microsoft.com/office/drawing/2014/main" id="{B8F6FA4A-EBAF-2ACA-CDB4-EDD1092B5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31" y="344721"/>
            <a:ext cx="8062215" cy="6168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2DC9DC5F-58DA-2FE8-6388-3DCB7EE64D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93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41972-D533-E070-CC3D-2F10F6601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EA7EE1B-66CF-F613-A771-DE8F92C4F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E4F0667A-47C3-BC1A-844D-E5AE5A620D3E}"/>
              </a:ext>
            </a:extLst>
          </p:cNvPr>
          <p:cNvSpPr txBox="1"/>
          <p:nvPr/>
        </p:nvSpPr>
        <p:spPr>
          <a:xfrm>
            <a:off x="312234" y="367990"/>
            <a:ext cx="710053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5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Object Oriented C Programming</a:t>
            </a:r>
          </a:p>
        </p:txBody>
      </p:sp>
      <p:pic>
        <p:nvPicPr>
          <p:cNvPr id="9218" name="Picture 2" descr="Component Based Development - an overview | ScienceDirect Topics">
            <a:extLst>
              <a:ext uri="{FF2B5EF4-FFF2-40B4-BE49-F238E27FC236}">
                <a16:creationId xmlns:a16="http://schemas.microsoft.com/office/drawing/2014/main" id="{D1D61E8C-9E19-561A-DBB2-D35E5C3D3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273" y="499598"/>
            <a:ext cx="457200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ACADBD34-FAC9-F021-2743-4D4458422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876" y="1277976"/>
            <a:ext cx="6702340" cy="479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90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>
            <a:extLst>
              <a:ext uri="{FF2B5EF4-FFF2-40B4-BE49-F238E27FC236}">
                <a16:creationId xmlns:a16="http://schemas.microsoft.com/office/drawing/2014/main" id="{C7611E07-9F09-5AE0-6886-0D4F89F82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039" y="892098"/>
            <a:ext cx="7446144" cy="5436868"/>
          </a:xfrm>
          <a:prstGeom prst="rect">
            <a:avLst/>
          </a:prstGeom>
        </p:spPr>
      </p:pic>
      <p:pic>
        <p:nvPicPr>
          <p:cNvPr id="6" name="Resim 5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8394F59-99FB-14FA-D196-E2E643B35C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52" y="5142550"/>
            <a:ext cx="3042809" cy="1186416"/>
          </a:xfrm>
          <a:prstGeom prst="rect">
            <a:avLst/>
          </a:prstGeom>
        </p:spPr>
      </p:pic>
      <p:sp>
        <p:nvSpPr>
          <p:cNvPr id="8" name="Metin kutusu 7">
            <a:extLst>
              <a:ext uri="{FF2B5EF4-FFF2-40B4-BE49-F238E27FC236}">
                <a16:creationId xmlns:a16="http://schemas.microsoft.com/office/drawing/2014/main" id="{F423EC75-CA15-E96F-2B67-B7112701B6F2}"/>
              </a:ext>
            </a:extLst>
          </p:cNvPr>
          <p:cNvSpPr txBox="1"/>
          <p:nvPr/>
        </p:nvSpPr>
        <p:spPr>
          <a:xfrm>
            <a:off x="359626" y="290507"/>
            <a:ext cx="11048071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Component-Based Development (CBD) </a:t>
            </a:r>
            <a:r>
              <a:rPr lang="en-US" sz="25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ve</a:t>
            </a:r>
            <a:r>
              <a:rPr lang="en-US" sz="25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Object-Oriented C (OOC) </a:t>
            </a:r>
            <a:endParaRPr lang="en-US" sz="2500" dirty="0"/>
          </a:p>
        </p:txBody>
      </p:sp>
      <p:pic>
        <p:nvPicPr>
          <p:cNvPr id="14338" name="Picture 2" descr="Singleton">
            <a:extLst>
              <a:ext uri="{FF2B5EF4-FFF2-40B4-BE49-F238E27FC236}">
                <a16:creationId xmlns:a16="http://schemas.microsoft.com/office/drawing/2014/main" id="{F1F2AFDF-B166-C59F-0FB6-1C52F36676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5085" y="794032"/>
            <a:ext cx="5715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2654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0D3B156-0465-1D6E-BE3D-D6E3999EC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091" y="130949"/>
            <a:ext cx="10515600" cy="1325563"/>
          </a:xfrm>
        </p:spPr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1764A22-A8AE-A5C3-515C-73C3CA9E306F}"/>
              </a:ext>
            </a:extLst>
          </p:cNvPr>
          <p:cNvSpPr txBox="1"/>
          <p:nvPr/>
        </p:nvSpPr>
        <p:spPr>
          <a:xfrm>
            <a:off x="406091" y="1155032"/>
            <a:ext cx="1094770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✔ </a:t>
            </a:r>
            <a:r>
              <a:rPr lang="en-US" b="1" dirty="0" err="1"/>
              <a:t>public.h</a:t>
            </a:r>
            <a:r>
              <a:rPr lang="en-US" dirty="0"/>
              <a:t> → </a:t>
            </a:r>
            <a:r>
              <a:rPr lang="en-US" b="1" dirty="0" err="1"/>
              <a:t>Dış</a:t>
            </a:r>
            <a:r>
              <a:rPr lang="en-US" b="1" dirty="0"/>
              <a:t> </a:t>
            </a:r>
            <a:r>
              <a:rPr lang="en-US" b="1" dirty="0" err="1"/>
              <a:t>dünyaya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API'leri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 (</a:t>
            </a:r>
            <a:r>
              <a:rPr lang="en-US" b="1" dirty="0" err="1"/>
              <a:t>Kullanıcı</a:t>
            </a:r>
            <a:r>
              <a:rPr lang="en-US" b="1" dirty="0"/>
              <a:t> </a:t>
            </a:r>
            <a:r>
              <a:rPr lang="en-US" b="1" dirty="0" err="1"/>
              <a:t>erişimine</a:t>
            </a:r>
            <a:r>
              <a:rPr lang="en-US" b="1" dirty="0"/>
              <a:t> </a:t>
            </a:r>
            <a:r>
              <a:rPr lang="en-US" b="1" dirty="0" err="1"/>
              <a:t>açık</a:t>
            </a:r>
            <a:r>
              <a:rPr lang="en-US" b="1" dirty="0"/>
              <a:t> </a:t>
            </a:r>
            <a:r>
              <a:rPr lang="en-US" b="1" dirty="0" err="1"/>
              <a:t>fonksiyonlar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tanımlar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private.h</a:t>
            </a:r>
            <a:r>
              <a:rPr lang="en-US" dirty="0"/>
              <a:t> → </a:t>
            </a:r>
            <a:r>
              <a:rPr lang="en-US" b="1" dirty="0" err="1"/>
              <a:t>Sınıfa</a:t>
            </a:r>
            <a:r>
              <a:rPr lang="en-US" b="1" dirty="0"/>
              <a:t> </a:t>
            </a:r>
            <a:r>
              <a:rPr lang="en-US" b="1" dirty="0" err="1"/>
              <a:t>özel</a:t>
            </a:r>
            <a:r>
              <a:rPr lang="en-US" b="1" dirty="0"/>
              <a:t> </a:t>
            </a:r>
            <a:r>
              <a:rPr lang="en-US" b="1" dirty="0" err="1"/>
              <a:t>iç</a:t>
            </a:r>
            <a:r>
              <a:rPr lang="en-US" b="1" dirty="0"/>
              <a:t> </a:t>
            </a:r>
            <a:r>
              <a:rPr lang="en-US" b="1" dirty="0" err="1"/>
              <a:t>yapıları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metotları</a:t>
            </a:r>
            <a:r>
              <a:rPr lang="en-US" dirty="0"/>
              <a:t> </a:t>
            </a:r>
            <a:r>
              <a:rPr lang="en-US" dirty="0" err="1"/>
              <a:t>saklar</a:t>
            </a:r>
            <a:r>
              <a:rPr lang="en-US" dirty="0"/>
              <a:t> (</a:t>
            </a:r>
            <a:r>
              <a:rPr lang="en-US" b="1" dirty="0" err="1"/>
              <a:t>Gizli</a:t>
            </a:r>
            <a:r>
              <a:rPr lang="en-US" b="1" dirty="0"/>
              <a:t> </a:t>
            </a:r>
            <a:r>
              <a:rPr lang="en-US" b="1" dirty="0" err="1"/>
              <a:t>veriler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sadece</a:t>
            </a:r>
            <a:r>
              <a:rPr lang="en-US" b="1" dirty="0"/>
              <a:t> </a:t>
            </a:r>
            <a:r>
              <a:rPr lang="en-US" b="1" dirty="0" err="1"/>
              <a:t>sınıf</a:t>
            </a:r>
            <a:r>
              <a:rPr lang="en-US" b="1" dirty="0"/>
              <a:t> </a:t>
            </a:r>
            <a:r>
              <a:rPr lang="en-US" b="1" dirty="0" err="1"/>
              <a:t>içinde</a:t>
            </a:r>
            <a:r>
              <a:rPr lang="en-US" b="1" dirty="0"/>
              <a:t> </a:t>
            </a:r>
            <a:r>
              <a:rPr lang="en-US" b="1" dirty="0" err="1"/>
              <a:t>kullanılan</a:t>
            </a:r>
            <a:r>
              <a:rPr lang="en-US" b="1" dirty="0"/>
              <a:t> </a:t>
            </a:r>
            <a:r>
              <a:rPr lang="en-US" b="1" dirty="0" err="1"/>
              <a:t>fonksiyonlar</a:t>
            </a:r>
            <a:r>
              <a:rPr lang="en-US" dirty="0"/>
              <a:t>).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definition.h</a:t>
            </a:r>
            <a:r>
              <a:rPr lang="en-US" dirty="0"/>
              <a:t> → </a:t>
            </a:r>
            <a:r>
              <a:rPr lang="en-US" b="1" dirty="0"/>
              <a:t>Makro </a:t>
            </a:r>
            <a:r>
              <a:rPr lang="en-US" b="1" dirty="0" err="1"/>
              <a:t>tanımları</a:t>
            </a:r>
            <a:r>
              <a:rPr lang="en-US" b="1" dirty="0"/>
              <a:t>, </a:t>
            </a:r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yapılandırmalar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b="1" dirty="0" err="1"/>
              <a:t>tür</a:t>
            </a:r>
            <a:r>
              <a:rPr lang="en-US" b="1" dirty="0"/>
              <a:t> </a:t>
            </a:r>
            <a:r>
              <a:rPr lang="en-US" b="1" dirty="0" err="1"/>
              <a:t>tanımlamalarını</a:t>
            </a:r>
            <a:r>
              <a:rPr lang="en-US" dirty="0"/>
              <a:t> </a:t>
            </a:r>
            <a:r>
              <a:rPr lang="en-US" dirty="0" err="1"/>
              <a:t>içerir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✔ </a:t>
            </a:r>
            <a:r>
              <a:rPr lang="en-US" b="1" dirty="0" err="1"/>
              <a:t>global.h</a:t>
            </a:r>
            <a:r>
              <a:rPr lang="en-US" dirty="0"/>
              <a:t> → </a:t>
            </a:r>
            <a:r>
              <a:rPr lang="en-US" b="1" dirty="0"/>
              <a:t>Global </a:t>
            </a:r>
            <a:r>
              <a:rPr lang="en-US" b="1" dirty="0" err="1"/>
              <a:t>olarak</a:t>
            </a:r>
            <a:r>
              <a:rPr lang="en-US" b="1" dirty="0"/>
              <a:t> </a:t>
            </a:r>
            <a:r>
              <a:rPr lang="en-US" b="1" dirty="0" err="1"/>
              <a:t>kullanılan</a:t>
            </a:r>
            <a:r>
              <a:rPr lang="en-US" b="1" dirty="0"/>
              <a:t> </a:t>
            </a:r>
            <a:r>
              <a:rPr lang="en-US" b="1" dirty="0" err="1"/>
              <a:t>değişkenler</a:t>
            </a:r>
            <a:r>
              <a:rPr lang="en-US" b="1" dirty="0"/>
              <a:t>, </a:t>
            </a:r>
            <a:r>
              <a:rPr lang="en-US" b="1" dirty="0" err="1"/>
              <a:t>yapı</a:t>
            </a:r>
            <a:r>
              <a:rPr lang="en-US" b="1" dirty="0"/>
              <a:t> </a:t>
            </a:r>
            <a:r>
              <a:rPr lang="en-US" b="1" dirty="0" err="1"/>
              <a:t>tanımları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genel</a:t>
            </a:r>
            <a:r>
              <a:rPr lang="en-US" b="1" dirty="0"/>
              <a:t> </a:t>
            </a:r>
            <a:r>
              <a:rPr lang="en-US" b="1" dirty="0" err="1"/>
              <a:t>sabitler</a:t>
            </a:r>
            <a:r>
              <a:rPr lang="en-US" dirty="0"/>
              <a:t> </a:t>
            </a:r>
            <a:r>
              <a:rPr lang="en-US" dirty="0" err="1"/>
              <a:t>burada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alır</a:t>
            </a:r>
            <a:r>
              <a:rPr lang="en-US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1AEE3B9-4859-279E-5DFB-88EBEA7D2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091" y="2890346"/>
            <a:ext cx="8013080" cy="3552787"/>
          </a:xfrm>
          <a:prstGeom prst="rect">
            <a:avLst/>
          </a:prstGeom>
        </p:spPr>
      </p:pic>
      <p:pic>
        <p:nvPicPr>
          <p:cNvPr id="8" name="Resim 7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9A3327A-117C-866A-2CD4-6C03897EA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52" y="5142550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9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dd">
            <a:extLst>
              <a:ext uri="{FF2B5EF4-FFF2-40B4-BE49-F238E27FC236}">
                <a16:creationId xmlns:a16="http://schemas.microsoft.com/office/drawing/2014/main" id="{361A184D-562E-D09D-2835-6B0414C50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056" y="509076"/>
            <a:ext cx="8201626" cy="5819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C6A89BB5-0FB4-19DA-B989-39E4B3CF50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152" y="5142550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00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83E5F-72E7-9C71-E9ED-6540A8699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C926339-6FDC-FFD6-B644-66E4D487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9315" y="5435452"/>
            <a:ext cx="3042809" cy="1186416"/>
          </a:xfrm>
          <a:prstGeom prst="rect">
            <a:avLst/>
          </a:prstGeom>
        </p:spPr>
      </p:pic>
      <p:pic>
        <p:nvPicPr>
          <p:cNvPr id="8194" name="Picture 2" descr="Object-Oriented Programming">
            <a:extLst>
              <a:ext uri="{FF2B5EF4-FFF2-40B4-BE49-F238E27FC236}">
                <a16:creationId xmlns:a16="http://schemas.microsoft.com/office/drawing/2014/main" id="{6EBF0194-E4C0-3517-402A-9F9D51651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86" y="236132"/>
            <a:ext cx="9844556" cy="4884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89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8A845BB-2077-81BB-5FAF-CD4E690D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06" y="5377036"/>
            <a:ext cx="3042809" cy="118641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64F53FCF-7B54-F21D-F56F-6279A674A88E}"/>
              </a:ext>
            </a:extLst>
          </p:cNvPr>
          <p:cNvSpPr txBox="1"/>
          <p:nvPr/>
        </p:nvSpPr>
        <p:spPr>
          <a:xfrm>
            <a:off x="401934" y="411982"/>
            <a:ext cx="31265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YENİ ÜYELER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6E557A5-2F3A-8408-9DD3-24700B3BF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934" y="1135139"/>
            <a:ext cx="5436158" cy="5428313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D29E22B2-1800-2A30-49DF-0293177A4B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28" y="5134708"/>
            <a:ext cx="2576842" cy="1428744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6014CC6A-2DF3-F493-9464-A3FEF251736B}"/>
              </a:ext>
            </a:extLst>
          </p:cNvPr>
          <p:cNvSpPr txBox="1"/>
          <p:nvPr/>
        </p:nvSpPr>
        <p:spPr>
          <a:xfrm>
            <a:off x="6096000" y="1135139"/>
            <a:ext cx="39760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/>
              <a:t>OSMAN – SATURN</a:t>
            </a:r>
          </a:p>
          <a:p>
            <a:pPr algn="just"/>
            <a:r>
              <a:rPr lang="en-US" sz="2500" dirty="0"/>
              <a:t>ÇAĞLA – JUPITER</a:t>
            </a:r>
          </a:p>
          <a:p>
            <a:pPr algn="just"/>
            <a:r>
              <a:rPr lang="en-US" sz="2500" dirty="0"/>
              <a:t>YUNUS EMRE - NEPTUNE</a:t>
            </a:r>
          </a:p>
        </p:txBody>
      </p:sp>
      <p:pic>
        <p:nvPicPr>
          <p:cNvPr id="11" name="Resim 10" descr="kırpıntı çizim, grafik, çizgi film, yaratıcılık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C2EC532-84AF-C2F9-2517-2FC5C91E1A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05256">
            <a:off x="9544579" y="451378"/>
            <a:ext cx="2191450" cy="2191450"/>
          </a:xfrm>
          <a:prstGeom prst="rect">
            <a:avLst/>
          </a:prstGeom>
        </p:spPr>
      </p:pic>
      <p:pic>
        <p:nvPicPr>
          <p:cNvPr id="13" name="Resim 12" descr="daire, yaratıcılık, sana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DA22D40-4F3E-0EB7-78C7-41FA95E23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0241" y="2715802"/>
            <a:ext cx="2346135" cy="2346135"/>
          </a:xfrm>
          <a:prstGeom prst="rect">
            <a:avLst/>
          </a:prstGeom>
        </p:spPr>
      </p:pic>
      <p:pic>
        <p:nvPicPr>
          <p:cNvPr id="15" name="Resim 14" descr="daire, grafik, ekran görüntüsü, grafik tasarım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94296C3-1576-F57C-1AC6-70870EA79D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770" y="2527177"/>
            <a:ext cx="2219661" cy="221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41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CAD0CB-077F-2D5B-5037-71A2309A6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F7B9026-36AD-42E4-B172-8D68F3A33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6" name="Resim 5" descr="resim çerçevesi, sanat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E85B1D6-A694-285D-1A2F-A2A7AB247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13" r="9432" b="-3"/>
          <a:stretch/>
        </p:blipFill>
        <p:spPr>
          <a:xfrm>
            <a:off x="192528" y="171716"/>
            <a:ext cx="3793268" cy="6514565"/>
          </a:xfrm>
          <a:prstGeom prst="rect">
            <a:avLst/>
          </a:prstGeom>
        </p:spPr>
      </p:pic>
      <p:pic>
        <p:nvPicPr>
          <p:cNvPr id="3" name="Resim 2" descr="metin, poster, resim çerçevesi, kişi, şahıs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96A8D3FC-7EA3-8F47-2E3C-4BCE5960B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36" r="8974" b="-3"/>
          <a:stretch/>
        </p:blipFill>
        <p:spPr>
          <a:xfrm>
            <a:off x="4184538" y="171716"/>
            <a:ext cx="3822924" cy="6514565"/>
          </a:xfrm>
          <a:prstGeom prst="rect">
            <a:avLst/>
          </a:prstGeom>
        </p:spPr>
      </p:pic>
      <p:pic>
        <p:nvPicPr>
          <p:cNvPr id="8" name="Resim 7" descr="giyim, adam, insan, resim çerçevesi, metin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4A23B895-D6D0-6D3F-AC3C-6369B20D8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00" r="9322" b="-3"/>
          <a:stretch/>
        </p:blipFill>
        <p:spPr>
          <a:xfrm>
            <a:off x="8188032" y="171716"/>
            <a:ext cx="3799007" cy="651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86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A9BC0-E2B1-FD3A-E076-7155343E1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50DB8792-253F-879D-A1FE-EF02794D1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C39710E-25A1-5C3A-2A24-72882DEACEDC}"/>
              </a:ext>
            </a:extLst>
          </p:cNvPr>
          <p:cNvSpPr txBox="1"/>
          <p:nvPr/>
        </p:nvSpPr>
        <p:spPr>
          <a:xfrm>
            <a:off x="218366" y="355539"/>
            <a:ext cx="6181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 – README – BENİ OKU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5DC73836-01A7-7ED9-609F-8DB697CDF3D0}"/>
              </a:ext>
            </a:extLst>
          </p:cNvPr>
          <p:cNvSpPr txBox="1"/>
          <p:nvPr/>
        </p:nvSpPr>
        <p:spPr>
          <a:xfrm>
            <a:off x="281389" y="1099500"/>
            <a:ext cx="5814611" cy="2221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</a:pP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Pano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üyeleriniz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karşılama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mesajı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veya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panonuzun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nasıl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kullanılacağına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dair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talimatlar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yazın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Beni Oku modal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diyaloğu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aşağıdaki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şekillerde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ayarlanabilir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lnSpc>
                <a:spcPts val="1800"/>
              </a:lnSpc>
              <a:spcBef>
                <a:spcPts val="1050"/>
              </a:spcBef>
              <a:spcAft>
                <a:spcPts val="1050"/>
              </a:spcAft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Pano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yüklendiğinde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açılacak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Yalnızca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üye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panoyu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ilk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ziyaret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ettiğinde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açılacak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Yalnızca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pano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üyesi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olmayan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kullanıcılar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için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açılacak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0" i="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şekilde</a:t>
            </a: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DE4A150-1BA6-5B99-379A-189BD5A49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37" y="3475334"/>
            <a:ext cx="6873836" cy="3093988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5D00769C-F4C2-5D28-BE03-972E3C9A7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545" y="411982"/>
            <a:ext cx="5890770" cy="533446"/>
          </a:xfrm>
          <a:prstGeom prst="rect">
            <a:avLst/>
          </a:prstGeom>
        </p:spPr>
      </p:pic>
      <p:pic>
        <p:nvPicPr>
          <p:cNvPr id="11" name="Resim 10">
            <a:extLst>
              <a:ext uri="{FF2B5EF4-FFF2-40B4-BE49-F238E27FC236}">
                <a16:creationId xmlns:a16="http://schemas.microsoft.com/office/drawing/2014/main" id="{073F2674-C5D8-A57E-F81C-A02F9A3E1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112" y="1188722"/>
            <a:ext cx="5325041" cy="192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994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5650F-C9B9-AA7F-CE61-7C2DD7348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668C11C1-978D-299D-2D4A-AD5220F30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6E044705-AAEE-21FE-15C5-718321ACCFEC}"/>
              </a:ext>
            </a:extLst>
          </p:cNvPr>
          <p:cNvSpPr txBox="1"/>
          <p:nvPr/>
        </p:nvSpPr>
        <p:spPr>
          <a:xfrm>
            <a:off x="437121" y="355539"/>
            <a:ext cx="814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 – MEMBER ROLES – ÜYE ROLLERİ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0FAD4BD0-471C-BDB1-7485-7821619BD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21" y="2823292"/>
            <a:ext cx="7483488" cy="3787468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B4269EC-5870-D925-2B69-A98F1C763299}"/>
              </a:ext>
            </a:extLst>
          </p:cNvPr>
          <p:cNvSpPr txBox="1"/>
          <p:nvPr/>
        </p:nvSpPr>
        <p:spPr>
          <a:xfrm>
            <a:off x="343233" y="1173917"/>
            <a:ext cx="609420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Üye</a:t>
            </a:r>
            <a:r>
              <a:rPr lang="en-US" b="1" dirty="0"/>
              <a:t> </a:t>
            </a:r>
            <a:r>
              <a:rPr lang="en-US" b="1" dirty="0" err="1"/>
              <a:t>Rolleri</a:t>
            </a:r>
            <a:r>
              <a:rPr lang="en-US" dirty="0"/>
              <a:t>, </a:t>
            </a:r>
            <a:r>
              <a:rPr lang="en-US" dirty="0" err="1"/>
              <a:t>kullanıcıların</a:t>
            </a:r>
            <a:r>
              <a:rPr lang="en-US" dirty="0"/>
              <a:t> kart </a:t>
            </a:r>
            <a:r>
              <a:rPr lang="en-US" dirty="0" err="1"/>
              <a:t>üyelerine</a:t>
            </a:r>
            <a:r>
              <a:rPr lang="en-US" dirty="0"/>
              <a:t> </a:t>
            </a:r>
            <a:r>
              <a:rPr lang="en-US" dirty="0" err="1"/>
              <a:t>açıklayıcı</a:t>
            </a:r>
            <a:r>
              <a:rPr lang="en-US" dirty="0"/>
              <a:t> roller </a:t>
            </a:r>
            <a:r>
              <a:rPr lang="en-US" dirty="0" err="1"/>
              <a:t>atamasına</a:t>
            </a:r>
            <a:r>
              <a:rPr lang="en-US" dirty="0"/>
              <a:t> </a:t>
            </a:r>
            <a:r>
              <a:rPr lang="en-US" dirty="0" err="1"/>
              <a:t>olanak</a:t>
            </a:r>
            <a:r>
              <a:rPr lang="en-US" dirty="0"/>
              <a:t> </a:t>
            </a:r>
            <a:r>
              <a:rPr lang="en-US" dirty="0" err="1"/>
              <a:t>tanıyarak</a:t>
            </a:r>
            <a:r>
              <a:rPr lang="en-US" dirty="0"/>
              <a:t> </a:t>
            </a:r>
            <a:r>
              <a:rPr lang="en-US" dirty="0" err="1"/>
              <a:t>ekiplerin</a:t>
            </a:r>
            <a:r>
              <a:rPr lang="en-US" dirty="0"/>
              <a:t> </a:t>
            </a:r>
            <a:r>
              <a:rPr lang="en-US" dirty="0" err="1"/>
              <a:t>üye</a:t>
            </a:r>
            <a:r>
              <a:rPr lang="en-US" dirty="0"/>
              <a:t> </a:t>
            </a:r>
            <a:r>
              <a:rPr lang="en-US" dirty="0" err="1"/>
              <a:t>sorumluluklarını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işlevlerini</a:t>
            </a:r>
            <a:r>
              <a:rPr lang="en-US" dirty="0"/>
              <a:t> </a:t>
            </a:r>
            <a:r>
              <a:rPr lang="en-US" dirty="0" err="1"/>
              <a:t>netleştirmesine</a:t>
            </a:r>
            <a:r>
              <a:rPr lang="en-US" dirty="0"/>
              <a:t> </a:t>
            </a:r>
            <a:r>
              <a:rPr lang="en-US" dirty="0" err="1"/>
              <a:t>yardımcı</a:t>
            </a:r>
            <a:r>
              <a:rPr lang="en-US" dirty="0"/>
              <a:t> </a:t>
            </a:r>
            <a:r>
              <a:rPr lang="en-US" dirty="0" err="1"/>
              <a:t>olur</a:t>
            </a:r>
            <a:r>
              <a:rPr lang="en-US" dirty="0"/>
              <a:t>. Her </a:t>
            </a:r>
            <a:r>
              <a:rPr lang="en-US" dirty="0" err="1"/>
              <a:t>üyenin</a:t>
            </a:r>
            <a:r>
              <a:rPr lang="en-US" dirty="0"/>
              <a:t> </a:t>
            </a:r>
            <a:r>
              <a:rPr lang="en-US" dirty="0" err="1"/>
              <a:t>karttaki</a:t>
            </a:r>
            <a:r>
              <a:rPr lang="en-US" dirty="0"/>
              <a:t> </a:t>
            </a:r>
            <a:r>
              <a:rPr lang="en-US" dirty="0" err="1"/>
              <a:t>rolünü</a:t>
            </a:r>
            <a:r>
              <a:rPr lang="en-US" dirty="0"/>
              <a:t> </a:t>
            </a:r>
            <a:r>
              <a:rPr lang="en-US" dirty="0" err="1"/>
              <a:t>belirlemenin</a:t>
            </a:r>
            <a:r>
              <a:rPr lang="en-US" dirty="0"/>
              <a:t> net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yolunu</a:t>
            </a:r>
            <a:r>
              <a:rPr lang="en-US" dirty="0"/>
              <a:t> </a:t>
            </a:r>
            <a:r>
              <a:rPr lang="en-US" dirty="0" err="1"/>
              <a:t>sunarak</a:t>
            </a:r>
            <a:r>
              <a:rPr lang="en-US" dirty="0"/>
              <a:t> </a:t>
            </a:r>
            <a:r>
              <a:rPr lang="en-US" dirty="0" err="1"/>
              <a:t>ekip</a:t>
            </a:r>
            <a:r>
              <a:rPr lang="en-US" dirty="0"/>
              <a:t> </a:t>
            </a:r>
            <a:r>
              <a:rPr lang="en-US" dirty="0" err="1"/>
              <a:t>organizasyonunu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iletişimini</a:t>
            </a:r>
            <a:r>
              <a:rPr lang="en-US" dirty="0"/>
              <a:t> </a:t>
            </a:r>
            <a:r>
              <a:rPr lang="en-US" dirty="0" err="1"/>
              <a:t>geliştirir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81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AB5A-2397-EF46-29AC-8B3B55154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A408D18A-EFCD-B49C-1762-87C03D22F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65859F4-F85A-915B-DAE6-D55E21E923B1}"/>
              </a:ext>
            </a:extLst>
          </p:cNvPr>
          <p:cNvSpPr txBox="1"/>
          <p:nvPr/>
        </p:nvSpPr>
        <p:spPr>
          <a:xfrm>
            <a:off x="135907" y="374183"/>
            <a:ext cx="8148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 – WORKLOG – ÇALIŞMA GÜNLÜĞÜ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F71012A5-68CD-52BD-CCF1-5B6119A36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06" y="4310851"/>
            <a:ext cx="7233081" cy="1698593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D9FEEF5F-9D95-05E0-BC38-C68FD34399E0}"/>
              </a:ext>
            </a:extLst>
          </p:cNvPr>
          <p:cNvSpPr txBox="1"/>
          <p:nvPr/>
        </p:nvSpPr>
        <p:spPr>
          <a:xfrm>
            <a:off x="216588" y="1020514"/>
            <a:ext cx="76741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Chronos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günlüklerini</a:t>
            </a:r>
            <a:r>
              <a:rPr lang="en-US" dirty="0"/>
              <a:t> Trello </a:t>
            </a:r>
            <a:r>
              <a:rPr lang="en-US" dirty="0" err="1"/>
              <a:t>kartlarınıza</a:t>
            </a:r>
            <a:r>
              <a:rPr lang="en-US" dirty="0"/>
              <a:t> </a:t>
            </a:r>
            <a:r>
              <a:rPr lang="en-US" dirty="0" err="1"/>
              <a:t>sorunsuz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şekilde</a:t>
            </a:r>
            <a:r>
              <a:rPr lang="en-US" dirty="0"/>
              <a:t> </a:t>
            </a:r>
            <a:r>
              <a:rPr lang="en-US" dirty="0" err="1"/>
              <a:t>entegre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Power-</a:t>
            </a:r>
            <a:r>
              <a:rPr lang="en-US" dirty="0" err="1"/>
              <a:t>Up'tır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proje</a:t>
            </a:r>
            <a:r>
              <a:rPr lang="en-US" dirty="0"/>
              <a:t> </a:t>
            </a:r>
            <a:r>
              <a:rPr lang="en-US" dirty="0" err="1"/>
              <a:t>yönetiminizi</a:t>
            </a:r>
            <a:r>
              <a:rPr lang="en-US" dirty="0"/>
              <a:t> </a:t>
            </a:r>
            <a:r>
              <a:rPr lang="en-US" dirty="0" err="1"/>
              <a:t>tamamen</a:t>
            </a:r>
            <a:r>
              <a:rPr lang="en-US" dirty="0"/>
              <a:t> </a:t>
            </a:r>
            <a:r>
              <a:rPr lang="en-US" dirty="0" err="1"/>
              <a:t>dönüştürür</a:t>
            </a:r>
            <a:r>
              <a:rPr lang="en-US" dirty="0"/>
              <a:t>. Chronos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zahmetsizce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edebilir</a:t>
            </a:r>
            <a:r>
              <a:rPr lang="en-US" dirty="0"/>
              <a:t>, </a:t>
            </a:r>
            <a:r>
              <a:rPr lang="en-US" dirty="0" err="1"/>
              <a:t>tahminler</a:t>
            </a:r>
            <a:r>
              <a:rPr lang="en-US" dirty="0"/>
              <a:t> </a:t>
            </a:r>
            <a:r>
              <a:rPr lang="en-US" dirty="0" err="1"/>
              <a:t>oluşturabilir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kapsamlı</a:t>
            </a:r>
            <a:r>
              <a:rPr lang="en-US" dirty="0"/>
              <a:t> </a:t>
            </a:r>
            <a:r>
              <a:rPr lang="en-US" dirty="0" err="1"/>
              <a:t>raporlar</a:t>
            </a:r>
            <a:r>
              <a:rPr lang="en-US" dirty="0"/>
              <a:t> </a:t>
            </a:r>
            <a:r>
              <a:rPr lang="en-US" dirty="0" err="1"/>
              <a:t>hazırlayabilirsiniz</a:t>
            </a:r>
            <a:r>
              <a:rPr lang="en-US" dirty="0"/>
              <a:t> – </a:t>
            </a:r>
            <a:r>
              <a:rPr lang="en-US" dirty="0" err="1"/>
              <a:t>üstelik</a:t>
            </a:r>
            <a:r>
              <a:rPr lang="en-US" dirty="0"/>
              <a:t> </a:t>
            </a:r>
            <a:r>
              <a:rPr lang="en-US" dirty="0" err="1"/>
              <a:t>tüm</a:t>
            </a:r>
            <a:r>
              <a:rPr lang="en-US" dirty="0"/>
              <a:t> </a:t>
            </a:r>
            <a:r>
              <a:rPr lang="en-US" dirty="0" err="1"/>
              <a:t>bunları</a:t>
            </a:r>
            <a:r>
              <a:rPr lang="en-US" dirty="0"/>
              <a:t> </a:t>
            </a:r>
            <a:r>
              <a:rPr lang="en-US" dirty="0" err="1"/>
              <a:t>Trello’nun</a:t>
            </a:r>
            <a:r>
              <a:rPr lang="en-US" dirty="0"/>
              <a:t> </a:t>
            </a:r>
            <a:r>
              <a:rPr lang="en-US" dirty="0" err="1"/>
              <a:t>tanıdık</a:t>
            </a:r>
            <a:r>
              <a:rPr lang="en-US" dirty="0"/>
              <a:t> </a:t>
            </a:r>
            <a:r>
              <a:rPr lang="en-US" dirty="0" err="1"/>
              <a:t>ortamında</a:t>
            </a:r>
            <a:r>
              <a:rPr lang="en-US" dirty="0"/>
              <a:t> </a:t>
            </a:r>
            <a:r>
              <a:rPr lang="en-US" dirty="0" err="1"/>
              <a:t>yapabilirsiniz</a:t>
            </a:r>
            <a:r>
              <a:rPr lang="en-US" dirty="0"/>
              <a:t>.</a:t>
            </a:r>
          </a:p>
          <a:p>
            <a:r>
              <a:rPr lang="en-US" b="1" dirty="0" err="1"/>
              <a:t>Kolay</a:t>
            </a:r>
            <a:r>
              <a:rPr lang="en-US" b="1" dirty="0"/>
              <a:t> Zaman </a:t>
            </a:r>
            <a:r>
              <a:rPr lang="en-US" b="1" dirty="0" err="1"/>
              <a:t>Takibi</a:t>
            </a:r>
            <a:endParaRPr lang="en-US" b="1" dirty="0"/>
          </a:p>
          <a:p>
            <a:r>
              <a:rPr lang="en-US" dirty="0"/>
              <a:t>Chronos, her </a:t>
            </a:r>
            <a:r>
              <a:rPr lang="en-US" dirty="0" err="1"/>
              <a:t>karta</a:t>
            </a:r>
            <a:r>
              <a:rPr lang="en-US" dirty="0"/>
              <a:t> ek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b="1" dirty="0"/>
              <a:t>"</a:t>
            </a:r>
            <a:r>
              <a:rPr lang="en-US" b="1" dirty="0" err="1"/>
              <a:t>Zamanlayıcıyı</a:t>
            </a:r>
            <a:r>
              <a:rPr lang="en-US" b="1" dirty="0"/>
              <a:t> </a:t>
            </a:r>
            <a:r>
              <a:rPr lang="en-US" b="1" dirty="0" err="1"/>
              <a:t>Başlat</a:t>
            </a:r>
            <a:r>
              <a:rPr lang="en-US" b="1" dirty="0"/>
              <a:t>"</a:t>
            </a:r>
            <a:r>
              <a:rPr lang="en-US" dirty="0"/>
              <a:t> </a:t>
            </a:r>
            <a:r>
              <a:rPr lang="en-US" dirty="0" err="1"/>
              <a:t>butonu</a:t>
            </a:r>
            <a:r>
              <a:rPr lang="en-US" dirty="0"/>
              <a:t> </a:t>
            </a:r>
            <a:r>
              <a:rPr lang="en-US" dirty="0" err="1"/>
              <a:t>ekleyerek</a:t>
            </a:r>
            <a:r>
              <a:rPr lang="en-US" dirty="0"/>
              <a:t>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süresini</a:t>
            </a:r>
            <a:r>
              <a:rPr lang="en-US" dirty="0"/>
              <a:t> </a:t>
            </a:r>
            <a:r>
              <a:rPr lang="en-US" dirty="0" err="1"/>
              <a:t>kolayca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etmenizi</a:t>
            </a:r>
            <a:r>
              <a:rPr lang="en-US" dirty="0"/>
              <a:t> </a:t>
            </a:r>
            <a:r>
              <a:rPr lang="en-US" dirty="0" err="1"/>
              <a:t>sağlar</a:t>
            </a:r>
            <a:r>
              <a:rPr lang="en-US" dirty="0"/>
              <a:t>. Bu </a:t>
            </a:r>
            <a:r>
              <a:rPr lang="en-US" dirty="0" err="1"/>
              <a:t>sezgisel</a:t>
            </a:r>
            <a:r>
              <a:rPr lang="en-US" dirty="0"/>
              <a:t> </a:t>
            </a:r>
            <a:r>
              <a:rPr lang="en-US" dirty="0" err="1"/>
              <a:t>özelliği</a:t>
            </a:r>
            <a:r>
              <a:rPr lang="en-US" dirty="0"/>
              <a:t> </a:t>
            </a:r>
            <a:r>
              <a:rPr lang="en-US" dirty="0" err="1"/>
              <a:t>başlatarak</a:t>
            </a:r>
            <a:r>
              <a:rPr lang="en-US" dirty="0"/>
              <a:t> </a:t>
            </a:r>
            <a:r>
              <a:rPr lang="en-US" dirty="0" err="1"/>
              <a:t>belirli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karta</a:t>
            </a:r>
            <a:r>
              <a:rPr lang="en-US" dirty="0"/>
              <a:t> </a:t>
            </a:r>
            <a:r>
              <a:rPr lang="en-US" dirty="0" err="1"/>
              <a:t>ayrılan</a:t>
            </a:r>
            <a:r>
              <a:rPr lang="en-US" dirty="0"/>
              <a:t> </a:t>
            </a:r>
            <a:r>
              <a:rPr lang="en-US" dirty="0" err="1"/>
              <a:t>zamanı</a:t>
            </a:r>
            <a:r>
              <a:rPr lang="en-US" dirty="0"/>
              <a:t> </a:t>
            </a:r>
            <a:r>
              <a:rPr lang="en-US" dirty="0" err="1"/>
              <a:t>zahmetsizce</a:t>
            </a:r>
            <a:r>
              <a:rPr lang="en-US" dirty="0"/>
              <a:t> </a:t>
            </a:r>
            <a:r>
              <a:rPr lang="en-US" dirty="0" err="1"/>
              <a:t>takip</a:t>
            </a:r>
            <a:r>
              <a:rPr lang="en-US" dirty="0"/>
              <a:t> </a:t>
            </a:r>
            <a:r>
              <a:rPr lang="en-US" dirty="0" err="1"/>
              <a:t>edebilirsiniz</a:t>
            </a:r>
            <a:r>
              <a:rPr lang="en-US" dirty="0"/>
              <a:t>.</a:t>
            </a:r>
          </a:p>
          <a:p>
            <a:r>
              <a:rPr lang="en-US" dirty="0" err="1"/>
              <a:t>Alternatif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, </a:t>
            </a:r>
            <a:r>
              <a:rPr lang="en-US" dirty="0" err="1"/>
              <a:t>çalışma</a:t>
            </a:r>
            <a:r>
              <a:rPr lang="en-US" dirty="0"/>
              <a:t> </a:t>
            </a:r>
            <a:r>
              <a:rPr lang="en-US" dirty="0" err="1"/>
              <a:t>faaliyetlerinizi</a:t>
            </a:r>
            <a:r>
              <a:rPr lang="en-US" dirty="0"/>
              <a:t> </a:t>
            </a:r>
            <a:r>
              <a:rPr lang="en-US" dirty="0" err="1"/>
              <a:t>manuel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kaydedebilirsiniz</a:t>
            </a:r>
            <a:r>
              <a:rPr lang="en-US" dirty="0"/>
              <a:t>.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95BE0C2-5915-19A8-AD24-1E801F0524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6054" y="374183"/>
            <a:ext cx="3810039" cy="46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31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1508-27E7-3324-7092-3F3C0A810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F8455506-C269-C34B-2A9D-07E06FE810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pic>
        <p:nvPicPr>
          <p:cNvPr id="3" name="Resim 2">
            <a:extLst>
              <a:ext uri="{FF2B5EF4-FFF2-40B4-BE49-F238E27FC236}">
                <a16:creationId xmlns:a16="http://schemas.microsoft.com/office/drawing/2014/main" id="{1157389A-0CCD-C478-1F6D-DD268A955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72" y="350366"/>
            <a:ext cx="6189590" cy="6157268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6633F6FB-552D-950D-0BE0-B3F2A65CA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54" y="2972541"/>
            <a:ext cx="5155025" cy="198673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59249212-F150-B75B-3318-8595CCDE6F03}"/>
              </a:ext>
            </a:extLst>
          </p:cNvPr>
          <p:cNvSpPr txBox="1"/>
          <p:nvPr/>
        </p:nvSpPr>
        <p:spPr>
          <a:xfrm>
            <a:off x="6599854" y="421773"/>
            <a:ext cx="46187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Sprint Retrospective</a:t>
            </a:r>
            <a:r>
              <a:rPr lang="en-US" dirty="0"/>
              <a:t>, </a:t>
            </a:r>
            <a:r>
              <a:rPr lang="en-US" b="1" dirty="0"/>
              <a:t>Agile/Scrum</a:t>
            </a:r>
            <a:r>
              <a:rPr lang="en-US" dirty="0"/>
              <a:t> </a:t>
            </a:r>
            <a:r>
              <a:rPr lang="en-US" dirty="0" err="1"/>
              <a:t>süreçlerinde</a:t>
            </a:r>
            <a:r>
              <a:rPr lang="en-US" dirty="0"/>
              <a:t> </a:t>
            </a:r>
            <a:r>
              <a:rPr lang="en-US" b="1" dirty="0"/>
              <a:t>her sprint </a:t>
            </a:r>
            <a:r>
              <a:rPr lang="en-US" b="1" dirty="0" err="1"/>
              <a:t>sonunda</a:t>
            </a:r>
            <a:r>
              <a:rPr lang="en-US" dirty="0"/>
              <a:t> </a:t>
            </a:r>
            <a:r>
              <a:rPr lang="en-US" dirty="0" err="1"/>
              <a:t>gerçekleştirilen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toplantıdır</a:t>
            </a:r>
            <a:r>
              <a:rPr lang="en-US" dirty="0"/>
              <a:t>. Bu </a:t>
            </a:r>
            <a:r>
              <a:rPr lang="en-US" dirty="0" err="1"/>
              <a:t>toplantının</a:t>
            </a:r>
            <a:r>
              <a:rPr lang="en-US" dirty="0"/>
              <a:t> </a:t>
            </a:r>
            <a:r>
              <a:rPr lang="en-US" dirty="0" err="1"/>
              <a:t>amacı</a:t>
            </a:r>
            <a:r>
              <a:rPr lang="en-US" dirty="0"/>
              <a:t>, sprint </a:t>
            </a:r>
            <a:r>
              <a:rPr lang="en-US" dirty="0" err="1"/>
              <a:t>boyunca</a:t>
            </a:r>
            <a:r>
              <a:rPr lang="en-US" dirty="0"/>
              <a:t> </a:t>
            </a:r>
            <a:r>
              <a:rPr lang="en-US" b="1" dirty="0" err="1"/>
              <a:t>nelerin</a:t>
            </a:r>
            <a:r>
              <a:rPr lang="en-US" b="1" dirty="0"/>
              <a:t> iyi </a:t>
            </a:r>
            <a:r>
              <a:rPr lang="en-US" b="1" dirty="0" err="1"/>
              <a:t>gittiğini</a:t>
            </a:r>
            <a:r>
              <a:rPr lang="en-US" b="1" dirty="0"/>
              <a:t>, </a:t>
            </a:r>
            <a:r>
              <a:rPr lang="en-US" b="1" dirty="0" err="1"/>
              <a:t>nelerin</a:t>
            </a:r>
            <a:r>
              <a:rPr lang="en-US" b="1" dirty="0"/>
              <a:t> </a:t>
            </a:r>
            <a:r>
              <a:rPr lang="en-US" b="1" dirty="0" err="1"/>
              <a:t>geliştirilebileceğini</a:t>
            </a:r>
            <a:r>
              <a:rPr lang="en-US" b="1" dirty="0"/>
              <a:t>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gelecekte</a:t>
            </a:r>
            <a:r>
              <a:rPr lang="en-US" b="1" dirty="0"/>
              <a:t> </a:t>
            </a:r>
            <a:r>
              <a:rPr lang="en-US" b="1" dirty="0" err="1"/>
              <a:t>nasıl</a:t>
            </a:r>
            <a:r>
              <a:rPr lang="en-US" b="1" dirty="0"/>
              <a:t> </a:t>
            </a:r>
            <a:r>
              <a:rPr lang="en-US" b="1" dirty="0" err="1"/>
              <a:t>daha</a:t>
            </a:r>
            <a:r>
              <a:rPr lang="en-US" b="1" dirty="0"/>
              <a:t> </a:t>
            </a:r>
            <a:r>
              <a:rPr lang="en-US" b="1" dirty="0" err="1"/>
              <a:t>verimli</a:t>
            </a:r>
            <a:r>
              <a:rPr lang="en-US" b="1" dirty="0"/>
              <a:t> </a:t>
            </a:r>
            <a:r>
              <a:rPr lang="en-US" b="1" dirty="0" err="1"/>
              <a:t>çalışılabileceğini</a:t>
            </a:r>
            <a:r>
              <a:rPr lang="en-US" dirty="0"/>
              <a:t> </a:t>
            </a:r>
            <a:r>
              <a:rPr lang="en-US" dirty="0" err="1"/>
              <a:t>değerlendirmektir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3472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EE3-DDDC-90E1-6D13-72CBE5679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864E96EA-515A-C06D-1260-50A75A761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070" y="5160148"/>
            <a:ext cx="3042809" cy="1186416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50F8A7B2-8ABA-8D41-2DB8-883B977E3E93}"/>
              </a:ext>
            </a:extLst>
          </p:cNvPr>
          <p:cNvSpPr txBox="1"/>
          <p:nvPr/>
        </p:nvSpPr>
        <p:spPr>
          <a:xfrm>
            <a:off x="216310" y="264733"/>
            <a:ext cx="93898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Sprint </a:t>
            </a:r>
            <a:r>
              <a:rPr lang="en-US" b="1" dirty="0" err="1"/>
              <a:t>Retrospective’in</a:t>
            </a:r>
            <a:r>
              <a:rPr lang="en-US" b="1" dirty="0"/>
              <a:t> Temel </a:t>
            </a:r>
            <a:r>
              <a:rPr lang="en-US" b="1" dirty="0" err="1"/>
              <a:t>Amaçları</a:t>
            </a:r>
            <a:r>
              <a:rPr lang="en-U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Olumlu</a:t>
            </a:r>
            <a:r>
              <a:rPr lang="en-US" b="1" dirty="0"/>
              <a:t> </a:t>
            </a:r>
            <a:r>
              <a:rPr lang="en-US" b="1" dirty="0" err="1"/>
              <a:t>Yönleri</a:t>
            </a:r>
            <a:r>
              <a:rPr lang="en-US" b="1" dirty="0"/>
              <a:t> </a:t>
            </a:r>
            <a:r>
              <a:rPr lang="en-US" b="1" dirty="0" err="1"/>
              <a:t>Belirlemek</a:t>
            </a:r>
            <a:r>
              <a:rPr lang="en-US" b="1" dirty="0"/>
              <a:t>:</a:t>
            </a:r>
            <a:r>
              <a:rPr lang="en-US" dirty="0"/>
              <a:t> Sprint </a:t>
            </a:r>
            <a:r>
              <a:rPr lang="en-US" dirty="0" err="1"/>
              <a:t>sırasında</a:t>
            </a:r>
            <a:r>
              <a:rPr lang="en-US" dirty="0"/>
              <a:t> iyi </a:t>
            </a:r>
            <a:r>
              <a:rPr lang="en-US" dirty="0" err="1"/>
              <a:t>giden</a:t>
            </a:r>
            <a:r>
              <a:rPr lang="en-US" dirty="0"/>
              <a:t> </a:t>
            </a:r>
            <a:r>
              <a:rPr lang="en-US" dirty="0" err="1"/>
              <a:t>süreçler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başarılı</a:t>
            </a:r>
            <a:r>
              <a:rPr lang="en-US" dirty="0"/>
              <a:t> </a:t>
            </a:r>
            <a:r>
              <a:rPr lang="en-US" dirty="0" err="1"/>
              <a:t>uygulamalar</a:t>
            </a:r>
            <a:r>
              <a:rPr lang="en-US" dirty="0"/>
              <a:t> </a:t>
            </a:r>
            <a:r>
              <a:rPr lang="en-US" dirty="0" err="1"/>
              <a:t>tartışılır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Geliştirilmesi</a:t>
            </a:r>
            <a:r>
              <a:rPr lang="en-US" b="1" dirty="0"/>
              <a:t> </a:t>
            </a:r>
            <a:r>
              <a:rPr lang="en-US" b="1" dirty="0" err="1"/>
              <a:t>Gereken</a:t>
            </a:r>
            <a:r>
              <a:rPr lang="en-US" b="1" dirty="0"/>
              <a:t> </a:t>
            </a:r>
            <a:r>
              <a:rPr lang="en-US" b="1" dirty="0" err="1"/>
              <a:t>Alanları</a:t>
            </a:r>
            <a:r>
              <a:rPr lang="en-US" b="1" dirty="0"/>
              <a:t> </a:t>
            </a:r>
            <a:r>
              <a:rPr lang="en-US" b="1" dirty="0" err="1"/>
              <a:t>Belirlemek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Karşılaşılan</a:t>
            </a:r>
            <a:r>
              <a:rPr lang="en-US" dirty="0"/>
              <a:t> </a:t>
            </a:r>
            <a:r>
              <a:rPr lang="en-US" dirty="0" err="1"/>
              <a:t>sorunlar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engeller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alınır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Aksiyon</a:t>
            </a:r>
            <a:r>
              <a:rPr lang="en-US" b="1" dirty="0"/>
              <a:t> </a:t>
            </a:r>
            <a:r>
              <a:rPr lang="en-US" b="1" dirty="0" err="1"/>
              <a:t>Planı</a:t>
            </a:r>
            <a:r>
              <a:rPr lang="en-US" b="1" dirty="0"/>
              <a:t> </a:t>
            </a:r>
            <a:r>
              <a:rPr lang="en-US" b="1" dirty="0" err="1"/>
              <a:t>Oluşturmak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Gelecek</a:t>
            </a:r>
            <a:r>
              <a:rPr lang="en-US" dirty="0"/>
              <a:t> </a:t>
            </a:r>
            <a:r>
              <a:rPr lang="en-US" dirty="0" err="1"/>
              <a:t>sprintler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iyileştirme</a:t>
            </a:r>
            <a:r>
              <a:rPr lang="en-US" dirty="0"/>
              <a:t> </a:t>
            </a:r>
            <a:r>
              <a:rPr lang="en-US" dirty="0" err="1"/>
              <a:t>önerileri</a:t>
            </a:r>
            <a:r>
              <a:rPr lang="en-US" dirty="0"/>
              <a:t> </a:t>
            </a:r>
            <a:r>
              <a:rPr lang="en-US" dirty="0" err="1"/>
              <a:t>geliştirilir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Sprint </a:t>
            </a:r>
            <a:r>
              <a:rPr lang="en-US" b="1" dirty="0" err="1"/>
              <a:t>Retrospective’in</a:t>
            </a:r>
            <a:r>
              <a:rPr lang="en-US" b="1" dirty="0"/>
              <a:t> </a:t>
            </a:r>
            <a:r>
              <a:rPr lang="en-US" b="1" dirty="0" err="1"/>
              <a:t>Tipik</a:t>
            </a:r>
            <a:r>
              <a:rPr lang="en-US" b="1" dirty="0"/>
              <a:t> </a:t>
            </a:r>
            <a:r>
              <a:rPr lang="en-US" b="1" dirty="0" err="1"/>
              <a:t>Akışı</a:t>
            </a:r>
            <a:r>
              <a:rPr lang="en-U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Durumu </a:t>
            </a:r>
            <a:r>
              <a:rPr lang="en-US" b="1" dirty="0" err="1"/>
              <a:t>gözden</a:t>
            </a:r>
            <a:r>
              <a:rPr lang="en-US" b="1" dirty="0"/>
              <a:t> </a:t>
            </a:r>
            <a:r>
              <a:rPr lang="en-US" b="1" dirty="0" err="1"/>
              <a:t>geçirme</a:t>
            </a:r>
            <a:r>
              <a:rPr lang="en-US" dirty="0"/>
              <a:t> – Sprint </a:t>
            </a:r>
            <a:r>
              <a:rPr lang="en-US" dirty="0" err="1"/>
              <a:t>hedeflerine</a:t>
            </a:r>
            <a:r>
              <a:rPr lang="en-US" dirty="0"/>
              <a:t> </a:t>
            </a:r>
            <a:r>
              <a:rPr lang="en-US" dirty="0" err="1"/>
              <a:t>ulaşılıp</a:t>
            </a:r>
            <a:r>
              <a:rPr lang="en-US" dirty="0"/>
              <a:t> </a:t>
            </a:r>
            <a:r>
              <a:rPr lang="en-US" dirty="0" err="1"/>
              <a:t>ulaşılmadığı</a:t>
            </a:r>
            <a:r>
              <a:rPr lang="en-US" dirty="0"/>
              <a:t> </a:t>
            </a:r>
            <a:r>
              <a:rPr lang="en-US" dirty="0" err="1"/>
              <a:t>değerlendirilir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İyi </a:t>
            </a:r>
            <a:r>
              <a:rPr lang="en-US" b="1" dirty="0" err="1"/>
              <a:t>ve</a:t>
            </a:r>
            <a:r>
              <a:rPr lang="en-US" b="1" dirty="0"/>
              <a:t> </a:t>
            </a:r>
            <a:r>
              <a:rPr lang="en-US" b="1" dirty="0" err="1"/>
              <a:t>kötü</a:t>
            </a:r>
            <a:r>
              <a:rPr lang="en-US" b="1" dirty="0"/>
              <a:t> </a:t>
            </a:r>
            <a:r>
              <a:rPr lang="en-US" b="1" dirty="0" err="1"/>
              <a:t>deneyimler</a:t>
            </a:r>
            <a:r>
              <a:rPr lang="en-US" b="1" dirty="0"/>
              <a:t> </a:t>
            </a:r>
            <a:r>
              <a:rPr lang="en-US" b="1" dirty="0" err="1"/>
              <a:t>paylaşılır</a:t>
            </a:r>
            <a:r>
              <a:rPr lang="en-US" dirty="0"/>
              <a:t> – </a:t>
            </a:r>
            <a:r>
              <a:rPr lang="en-US" dirty="0" err="1"/>
              <a:t>Takım</a:t>
            </a:r>
            <a:r>
              <a:rPr lang="en-US" dirty="0"/>
              <a:t> </a:t>
            </a:r>
            <a:r>
              <a:rPr lang="en-US" dirty="0" err="1"/>
              <a:t>üyeleri</a:t>
            </a:r>
            <a:r>
              <a:rPr lang="en-US" dirty="0"/>
              <a:t> </a:t>
            </a:r>
            <a:r>
              <a:rPr lang="en-US" dirty="0" err="1"/>
              <a:t>açık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yapıcı</a:t>
            </a:r>
            <a:r>
              <a:rPr lang="en-US" dirty="0"/>
              <a:t> </a:t>
            </a:r>
            <a:r>
              <a:rPr lang="en-US" dirty="0" err="1"/>
              <a:t>geri</a:t>
            </a:r>
            <a:r>
              <a:rPr lang="en-US" dirty="0"/>
              <a:t> </a:t>
            </a:r>
            <a:r>
              <a:rPr lang="en-US" dirty="0" err="1"/>
              <a:t>bildirim</a:t>
            </a:r>
            <a:r>
              <a:rPr lang="en-US" dirty="0"/>
              <a:t> </a:t>
            </a:r>
            <a:r>
              <a:rPr lang="en-US" dirty="0" err="1"/>
              <a:t>verir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İyileştirme</a:t>
            </a:r>
            <a:r>
              <a:rPr lang="en-US" b="1" dirty="0"/>
              <a:t> </a:t>
            </a:r>
            <a:r>
              <a:rPr lang="en-US" b="1" dirty="0" err="1"/>
              <a:t>fırsatları</a:t>
            </a:r>
            <a:r>
              <a:rPr lang="en-US" b="1" dirty="0"/>
              <a:t> </a:t>
            </a:r>
            <a:r>
              <a:rPr lang="en-US" b="1" dirty="0" err="1"/>
              <a:t>belirlenir</a:t>
            </a:r>
            <a:r>
              <a:rPr lang="en-US" dirty="0"/>
              <a:t> – </a:t>
            </a:r>
            <a:r>
              <a:rPr lang="en-US" dirty="0" err="1"/>
              <a:t>Takımın</a:t>
            </a:r>
            <a:r>
              <a:rPr lang="en-US" dirty="0"/>
              <a:t> </a:t>
            </a:r>
            <a:r>
              <a:rPr lang="en-US" dirty="0" err="1"/>
              <a:t>daha</a:t>
            </a:r>
            <a:r>
              <a:rPr lang="en-US" dirty="0"/>
              <a:t> iyi </a:t>
            </a:r>
            <a:r>
              <a:rPr lang="en-US" dirty="0" err="1"/>
              <a:t>çalışmasını</a:t>
            </a:r>
            <a:r>
              <a:rPr lang="en-US" dirty="0"/>
              <a:t> </a:t>
            </a:r>
            <a:r>
              <a:rPr lang="en-US" dirty="0" err="1"/>
              <a:t>sağlayacak</a:t>
            </a:r>
            <a:r>
              <a:rPr lang="en-US" dirty="0"/>
              <a:t> </a:t>
            </a:r>
            <a:r>
              <a:rPr lang="en-US" dirty="0" err="1"/>
              <a:t>öneriler</a:t>
            </a:r>
            <a:r>
              <a:rPr lang="en-US" dirty="0"/>
              <a:t> </a:t>
            </a:r>
            <a:r>
              <a:rPr lang="en-US" dirty="0" err="1"/>
              <a:t>tartışılır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Aksiyon</a:t>
            </a:r>
            <a:r>
              <a:rPr lang="en-US" b="1" dirty="0"/>
              <a:t> </a:t>
            </a:r>
            <a:r>
              <a:rPr lang="en-US" b="1" dirty="0" err="1"/>
              <a:t>alınır</a:t>
            </a:r>
            <a:r>
              <a:rPr lang="en-US" dirty="0"/>
              <a:t> – </a:t>
            </a:r>
            <a:r>
              <a:rPr lang="en-US" dirty="0" err="1"/>
              <a:t>Kararlaştırılan</a:t>
            </a:r>
            <a:r>
              <a:rPr lang="en-US" dirty="0"/>
              <a:t> </a:t>
            </a:r>
            <a:r>
              <a:rPr lang="en-US" dirty="0" err="1"/>
              <a:t>değişiklikler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sonraki</a:t>
            </a:r>
            <a:r>
              <a:rPr lang="en-US" dirty="0"/>
              <a:t> </a:t>
            </a:r>
            <a:r>
              <a:rPr lang="en-US" dirty="0" err="1"/>
              <a:t>sprintte</a:t>
            </a:r>
            <a:r>
              <a:rPr lang="en-US" dirty="0"/>
              <a:t> </a:t>
            </a:r>
            <a:r>
              <a:rPr lang="en-US" dirty="0" err="1"/>
              <a:t>uygulanmak</a:t>
            </a:r>
            <a:r>
              <a:rPr lang="en-US" dirty="0"/>
              <a:t> </a:t>
            </a:r>
            <a:r>
              <a:rPr lang="en-US" dirty="0" err="1"/>
              <a:t>üzere</a:t>
            </a:r>
            <a:r>
              <a:rPr lang="en-US" dirty="0"/>
              <a:t> </a:t>
            </a:r>
            <a:r>
              <a:rPr lang="en-US" dirty="0" err="1"/>
              <a:t>belirlenir</a:t>
            </a:r>
            <a:r>
              <a:rPr lang="en-US" dirty="0"/>
              <a:t>.</a:t>
            </a:r>
          </a:p>
        </p:txBody>
      </p:sp>
      <p:pic>
        <p:nvPicPr>
          <p:cNvPr id="2050" name="Picture 2" descr="How to Run An Effective Sprint Retrospective (Plus 7 ...">
            <a:extLst>
              <a:ext uri="{FF2B5EF4-FFF2-40B4-BE49-F238E27FC236}">
                <a16:creationId xmlns:a16="http://schemas.microsoft.com/office/drawing/2014/main" id="{B49D2A20-D7BC-649B-1CA6-8582FEC2D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260" y="3453947"/>
            <a:ext cx="4771508" cy="3283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554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49F80-470E-C7FC-8FAF-CE6963448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me of Thrones Retro">
            <a:extLst>
              <a:ext uri="{FF2B5EF4-FFF2-40B4-BE49-F238E27FC236}">
                <a16:creationId xmlns:a16="http://schemas.microsoft.com/office/drawing/2014/main" id="{A56DB0C8-7B18-8E5A-AFCC-50DCD51AF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038" y="420653"/>
            <a:ext cx="11178925" cy="628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 descr="logo, simge, sembol, yazı tipi, beyaz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B1BF773E-7698-E834-495C-65D60644A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7373" y="5435452"/>
            <a:ext cx="3042809" cy="11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41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10872</TotalTime>
  <Words>696</Words>
  <Application>Microsoft Office PowerPoint</Application>
  <PresentationFormat>Geniş ekran</PresentationFormat>
  <Paragraphs>55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Office Teması</vt:lpstr>
      <vt:lpstr>W3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Encapsulation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Ertekin</dc:creator>
  <cp:lastModifiedBy>Atakan Ertekin</cp:lastModifiedBy>
  <cp:revision>8</cp:revision>
  <dcterms:created xsi:type="dcterms:W3CDTF">2025-02-23T13:51:09Z</dcterms:created>
  <dcterms:modified xsi:type="dcterms:W3CDTF">2025-03-09T16:19:46Z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dc367dc-85ee-463f-a9c1-fc7b095d5ffc_Enabled">
    <vt:lpwstr>true</vt:lpwstr>
  </property>
  <property fmtid="{D5CDD505-2E9C-101B-9397-08002B2CF9AE}" pid="3" name="MSIP_Label_0dc367dc-85ee-463f-a9c1-fc7b095d5ffc_SetDate">
    <vt:lpwstr>2025-02-23T13:55:13Z</vt:lpwstr>
  </property>
  <property fmtid="{D5CDD505-2E9C-101B-9397-08002B2CF9AE}" pid="4" name="MSIP_Label_0dc367dc-85ee-463f-a9c1-fc7b095d5ffc_Method">
    <vt:lpwstr>Privileged</vt:lpwstr>
  </property>
  <property fmtid="{D5CDD505-2E9C-101B-9397-08002B2CF9AE}" pid="5" name="MSIP_Label_0dc367dc-85ee-463f-a9c1-fc7b095d5ffc_Name">
    <vt:lpwstr>Public</vt:lpwstr>
  </property>
  <property fmtid="{D5CDD505-2E9C-101B-9397-08002B2CF9AE}" pid="6" name="MSIP_Label_0dc367dc-85ee-463f-a9c1-fc7b095d5ffc_SiteId">
    <vt:lpwstr>07f9f097-894c-4976-a5f5-10f0a16703c3</vt:lpwstr>
  </property>
  <property fmtid="{D5CDD505-2E9C-101B-9397-08002B2CF9AE}" pid="7" name="MSIP_Label_0dc367dc-85ee-463f-a9c1-fc7b095d5ffc_ActionId">
    <vt:lpwstr>ba187bee-5211-476f-846c-65331bde871c</vt:lpwstr>
  </property>
  <property fmtid="{D5CDD505-2E9C-101B-9397-08002B2CF9AE}" pid="8" name="MSIP_Label_0dc367dc-85ee-463f-a9c1-fc7b095d5ffc_ContentBits">
    <vt:lpwstr>0</vt:lpwstr>
  </property>
  <property fmtid="{D5CDD505-2E9C-101B-9397-08002B2CF9AE}" pid="9" name="MSIP_Label_0dc367dc-85ee-463f-a9c1-fc7b095d5ffc_Tag">
    <vt:lpwstr>10, 0, 1, 1</vt:lpwstr>
  </property>
</Properties>
</file>