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8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7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0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4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10A4-1C0E-440C-9509-2D5D0090F3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068C-D815-4D57-BBDB-D7D5A2FC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AC497E-BFFC-ED6B-3F12-CBDC2928C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EE 475 TERM PROJECT PRESENTATION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883AAB5-D5AE-B7A3-A01A-2CE06DCD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67230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Gender and Age Estimation</a:t>
            </a:r>
            <a:b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Facial Features</a:t>
            </a:r>
            <a:endParaRPr lang="tr-T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sz="2800" dirty="0">
              <a:latin typeface="Times New Roman" panose="02020603050405020304" pitchFamily="18" charset="0"/>
            </a:endParaRPr>
          </a:p>
          <a:p>
            <a:pPr algn="ctr"/>
            <a:r>
              <a:rPr lang="tr-TR" dirty="0"/>
              <a:t>Ege </a:t>
            </a:r>
            <a:r>
              <a:rPr lang="tr-TR" dirty="0" err="1"/>
              <a:t>sarıça</a:t>
            </a:r>
            <a:r>
              <a:rPr lang="tr-TR" dirty="0"/>
              <a:t> &amp; hasan emre kayır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4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4247D9-3722-2A6D-65DF-1E7D84A9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Project </a:t>
            </a:r>
            <a:r>
              <a:rPr lang="tr-TR" dirty="0" err="1"/>
              <a:t>ın</a:t>
            </a:r>
            <a:r>
              <a:rPr lang="tr-TR" dirty="0"/>
              <a:t> a </a:t>
            </a:r>
            <a:r>
              <a:rPr lang="tr-TR" dirty="0" err="1"/>
              <a:t>nutshell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E7A620-D49A-5587-F038-BB38F9C3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this project is to make an image processing system that can accurately estimate the gender and the age of a person by using data taken from their facial features. This system can be a great use in multiple applications, especially in today’s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7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E9C50-B6E9-B261-E85C-915132CE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estımated</a:t>
            </a:r>
            <a:r>
              <a:rPr lang="tr-TR" dirty="0"/>
              <a:t> </a:t>
            </a:r>
            <a:r>
              <a:rPr lang="tr-TR" dirty="0" err="1"/>
              <a:t>roadmap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62A60D-FC9B-9B95-4BF9-9B7FFA62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1) </a:t>
            </a:r>
            <a:r>
              <a:rPr lang="en-US" dirty="0"/>
              <a:t>Data Collection:</a:t>
            </a:r>
            <a:r>
              <a:rPr lang="tr-TR" dirty="0"/>
              <a:t> Using </a:t>
            </a:r>
            <a:r>
              <a:rPr lang="tr-TR" dirty="0" err="1"/>
              <a:t>Labeled</a:t>
            </a:r>
            <a:r>
              <a:rPr lang="tr-TR" dirty="0"/>
              <a:t> </a:t>
            </a:r>
            <a:r>
              <a:rPr lang="tr-TR" dirty="0" err="1"/>
              <a:t>Faces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Wild (LFW) </a:t>
            </a:r>
            <a:r>
              <a:rPr lang="tr-TR" dirty="0" err="1"/>
              <a:t>dataset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13000 </a:t>
            </a:r>
            <a:r>
              <a:rPr lang="tr-TR" dirty="0" err="1"/>
              <a:t>images</a:t>
            </a:r>
            <a:r>
              <a:rPr lang="tr-TR" dirty="0"/>
              <a:t> of </a:t>
            </a:r>
            <a:r>
              <a:rPr lang="tr-TR" dirty="0" err="1"/>
              <a:t>faces</a:t>
            </a:r>
            <a:r>
              <a:rPr lang="tr-TR" dirty="0"/>
              <a:t> </a:t>
            </a:r>
            <a:r>
              <a:rPr lang="tr-TR" dirty="0" err="1"/>
              <a:t>focusing</a:t>
            </a:r>
            <a:r>
              <a:rPr lang="tr-TR" dirty="0"/>
              <a:t> on </a:t>
            </a:r>
            <a:r>
              <a:rPr lang="tr-TR" dirty="0" err="1"/>
              <a:t>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gender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.</a:t>
            </a:r>
          </a:p>
          <a:p>
            <a:r>
              <a:rPr lang="tr-TR" dirty="0"/>
              <a:t>2) </a:t>
            </a:r>
            <a:r>
              <a:rPr lang="en-US" dirty="0"/>
              <a:t>Face Detection</a:t>
            </a:r>
            <a:r>
              <a:rPr lang="tr-TR" dirty="0"/>
              <a:t>: </a:t>
            </a:r>
            <a:r>
              <a:rPr lang="tr-TR" dirty="0" err="1"/>
              <a:t>vision.CascadeObjectDetector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* </a:t>
            </a:r>
            <a:r>
              <a:rPr lang="tr-TR" dirty="0" err="1"/>
              <a:t>enables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:</a:t>
            </a:r>
          </a:p>
          <a:p>
            <a:r>
              <a:rPr lang="en-US" sz="1800" b="0" i="0" u="none" strike="noStrike" baseline="0" dirty="0" err="1">
                <a:latin typeface="Tw Cen MT (Gövde)"/>
              </a:rPr>
              <a:t>img</a:t>
            </a:r>
            <a:r>
              <a:rPr lang="en-US" sz="1800" b="0" i="0" u="none" strike="noStrike" baseline="0" dirty="0">
                <a:latin typeface="Tw Cen MT (Gövde)"/>
              </a:rPr>
              <a:t> = </a:t>
            </a:r>
            <a:r>
              <a:rPr lang="en-US" sz="1800" b="0" i="0" u="none" strike="noStrike" baseline="0" dirty="0" err="1">
                <a:latin typeface="Tw Cen MT (Gövde)"/>
              </a:rPr>
              <a:t>imread</a:t>
            </a:r>
            <a:r>
              <a:rPr lang="en-US" sz="1800" b="0" i="0" u="none" strike="noStrike" baseline="0" dirty="0">
                <a:latin typeface="Tw Cen MT (Gövde)"/>
              </a:rPr>
              <a:t>('image.jpg'); </a:t>
            </a:r>
            <a:r>
              <a:rPr lang="en-US" sz="1800" b="0" i="0" u="none" strike="noStrike" baseline="0" dirty="0" err="1">
                <a:latin typeface="Tw Cen MT (Gövde)"/>
              </a:rPr>
              <a:t>FaceDetect</a:t>
            </a:r>
            <a:r>
              <a:rPr lang="en-US" sz="1800" b="0" i="0" u="none" strike="noStrike" baseline="0" dirty="0">
                <a:latin typeface="Tw Cen MT (Gövde)"/>
              </a:rPr>
              <a:t> = </a:t>
            </a:r>
            <a:r>
              <a:rPr lang="en-US" sz="1800" b="0" i="0" u="none" strike="noStrike" baseline="0" dirty="0" err="1">
                <a:latin typeface="Tw Cen MT (Gövde)"/>
              </a:rPr>
              <a:t>vision.CascadeObjectDetector</a:t>
            </a:r>
            <a:r>
              <a:rPr lang="en-US" sz="1800" b="0" i="0" u="none" strike="noStrike" baseline="0" dirty="0">
                <a:latin typeface="Tw Cen MT (Gövde)"/>
              </a:rPr>
              <a:t>; </a:t>
            </a:r>
            <a:r>
              <a:rPr lang="en-US" sz="1800" b="0" i="0" u="none" strike="noStrike" baseline="0" dirty="0" err="1">
                <a:latin typeface="Tw Cen MT (Gövde)"/>
              </a:rPr>
              <a:t>FaceDetect.MergeThreshold</a:t>
            </a:r>
            <a:r>
              <a:rPr lang="en-US" sz="1800" b="0" i="0" u="none" strike="noStrike" baseline="0" dirty="0">
                <a:latin typeface="Tw Cen MT (Gövde)"/>
              </a:rPr>
              <a:t> = 7 ;</a:t>
            </a:r>
          </a:p>
          <a:p>
            <a:r>
              <a:rPr lang="en-US" sz="1800" b="0" i="0" u="none" strike="noStrike" baseline="0" dirty="0">
                <a:latin typeface="Tw Cen MT (Gövde)"/>
              </a:rPr>
              <a:t>BB = step(</a:t>
            </a:r>
            <a:r>
              <a:rPr lang="en-US" sz="1800" b="0" i="0" u="none" strike="noStrike" baseline="0" dirty="0" err="1">
                <a:latin typeface="Tw Cen MT (Gövde)"/>
              </a:rPr>
              <a:t>FaceDetect</a:t>
            </a:r>
            <a:r>
              <a:rPr lang="en-US" sz="1800" b="0" i="0" u="none" strike="noStrike" baseline="0" dirty="0">
                <a:latin typeface="Tw Cen MT (Gövde)"/>
              </a:rPr>
              <a:t>, </a:t>
            </a:r>
            <a:r>
              <a:rPr lang="en-US" sz="1800" b="0" i="0" u="none" strike="noStrike" baseline="0" dirty="0" err="1">
                <a:latin typeface="Tw Cen MT (Gövde)"/>
              </a:rPr>
              <a:t>img</a:t>
            </a:r>
            <a:r>
              <a:rPr lang="en-US" sz="1800" b="0" i="0" u="none" strike="noStrike" baseline="0" dirty="0">
                <a:latin typeface="Tw Cen MT (Gövde)"/>
              </a:rPr>
              <a:t>); figure(2); </a:t>
            </a:r>
            <a:r>
              <a:rPr lang="en-US" sz="1800" b="0" i="0" u="none" strike="noStrike" baseline="0" dirty="0" err="1">
                <a:latin typeface="Tw Cen MT (Gövde)"/>
              </a:rPr>
              <a:t>imshow</a:t>
            </a:r>
            <a:r>
              <a:rPr lang="en-US" sz="1800" b="0" i="0" u="none" strike="noStrike" baseline="0" dirty="0">
                <a:latin typeface="Tw Cen MT (Gövde)"/>
              </a:rPr>
              <a:t>(</a:t>
            </a:r>
            <a:r>
              <a:rPr lang="en-US" sz="1800" b="0" i="0" u="none" strike="noStrike" baseline="0" dirty="0" err="1">
                <a:latin typeface="Tw Cen MT (Gövde)"/>
              </a:rPr>
              <a:t>img</a:t>
            </a:r>
            <a:r>
              <a:rPr lang="en-US" sz="1800" b="0" i="0" u="none" strike="noStrike" baseline="0" dirty="0">
                <a:latin typeface="Tw Cen MT (Gövde)"/>
              </a:rPr>
              <a:t>); </a:t>
            </a:r>
          </a:p>
          <a:p>
            <a:r>
              <a:rPr lang="en-US" sz="1800" b="0" i="0" u="none" strike="noStrike" baseline="0" dirty="0">
                <a:latin typeface="Tw Cen MT (Gövde)"/>
              </a:rPr>
              <a:t>for </a:t>
            </a:r>
            <a:r>
              <a:rPr lang="en-US" sz="1800" b="0" i="0" u="none" strike="noStrike" baseline="0" dirty="0" err="1">
                <a:latin typeface="Tw Cen MT (Gövde)"/>
              </a:rPr>
              <a:t>i</a:t>
            </a:r>
            <a:r>
              <a:rPr lang="en-US" sz="1800" b="0" i="0" u="none" strike="noStrike" baseline="0" dirty="0">
                <a:latin typeface="Tw Cen MT (Gövde)"/>
              </a:rPr>
              <a:t> = 1 : size(BB,1)     </a:t>
            </a:r>
          </a:p>
          <a:p>
            <a:r>
              <a:rPr lang="en-US" sz="1800" b="0" i="0" u="none" strike="noStrike" baseline="0" dirty="0">
                <a:latin typeface="Tw Cen MT (Gövde)"/>
              </a:rPr>
              <a:t>  rectangle('Position', BB(</a:t>
            </a:r>
            <a:r>
              <a:rPr lang="en-US" sz="1800" b="0" i="0" u="none" strike="noStrike" baseline="0" dirty="0" err="1">
                <a:latin typeface="Tw Cen MT (Gövde)"/>
              </a:rPr>
              <a:t>i</a:t>
            </a:r>
            <a:r>
              <a:rPr lang="en-US" sz="1800" b="0" i="0" u="none" strike="noStrike" baseline="0" dirty="0">
                <a:latin typeface="Tw Cen MT (Gövde)"/>
              </a:rPr>
              <a:t>,:), '</a:t>
            </a:r>
            <a:r>
              <a:rPr lang="en-US" sz="1800" b="0" i="0" u="none" strike="noStrike" baseline="0" dirty="0" err="1">
                <a:latin typeface="Tw Cen MT (Gövde)"/>
              </a:rPr>
              <a:t>LineWidth</a:t>
            </a:r>
            <a:r>
              <a:rPr lang="en-US" sz="1800" b="0" i="0" u="none" strike="noStrike" baseline="0" dirty="0">
                <a:latin typeface="Tw Cen MT (Gövde)"/>
              </a:rPr>
              <a:t>', 2, '</a:t>
            </a:r>
            <a:r>
              <a:rPr lang="en-US" sz="1800" b="0" i="0" u="none" strike="noStrike" baseline="0" dirty="0" err="1">
                <a:latin typeface="Tw Cen MT (Gövde)"/>
              </a:rPr>
              <a:t>LineStyle</a:t>
            </a:r>
            <a:r>
              <a:rPr lang="en-US" sz="1800" b="0" i="0" u="none" strike="noStrike" baseline="0" dirty="0">
                <a:latin typeface="Tw Cen MT (Gövde)"/>
              </a:rPr>
              <a:t>', '-', '</a:t>
            </a:r>
            <a:r>
              <a:rPr lang="en-US" sz="1800" b="0" i="0" u="none" strike="noStrike" baseline="0" dirty="0" err="1">
                <a:latin typeface="Tw Cen MT (Gövde)"/>
              </a:rPr>
              <a:t>EdgeColor</a:t>
            </a:r>
            <a:r>
              <a:rPr lang="en-US" sz="1800" b="0" i="0" u="none" strike="noStrike" baseline="0" dirty="0">
                <a:latin typeface="Tw Cen MT (Gövde)"/>
              </a:rPr>
              <a:t>', 'r'); </a:t>
            </a:r>
          </a:p>
          <a:p>
            <a:r>
              <a:rPr lang="en-US" sz="1800" b="0" i="0" u="none" strike="noStrike" baseline="0" dirty="0">
                <a:latin typeface="Tw Cen MT (Gövde)"/>
              </a:rPr>
              <a:t>end </a:t>
            </a:r>
            <a:endParaRPr lang="tr-TR" sz="1800" b="0" i="0" u="none" strike="noStrike" baseline="0" dirty="0">
              <a:latin typeface="Tw Cen MT (Gövde)"/>
            </a:endParaRPr>
          </a:p>
          <a:p>
            <a:pPr algn="r"/>
            <a:r>
              <a:rPr lang="en-US" sz="1500" b="0" i="0" u="none" strike="noStrike" baseline="0" dirty="0">
                <a:latin typeface="Tw Cen MT (Gövde)"/>
              </a:rPr>
              <a:t>https://www.mathworks.com/matlabcentral/answers/487886-face-detection-of-multiple-faces-inside-one-image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0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A2C664-520A-0E51-CF5F-3AB2FB3B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448281"/>
          </a:xfrm>
        </p:spPr>
        <p:txBody>
          <a:bodyPr anchor="b">
            <a:normAutofit fontScale="90000"/>
          </a:bodyPr>
          <a:lstStyle/>
          <a:p>
            <a:endParaRPr lang="en-US" sz="2800" dirty="0"/>
          </a:p>
        </p:txBody>
      </p:sp>
      <p:sp>
        <p:nvSpPr>
          <p:cNvPr id="18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 descr="metin, kişi, şahıs içeren bir resim&#10;&#10;Açıklama otomatik olarak oluşturuldu">
            <a:extLst>
              <a:ext uri="{FF2B5EF4-FFF2-40B4-BE49-F238E27FC236}">
                <a16:creationId xmlns:a16="http://schemas.microsoft.com/office/drawing/2014/main" id="{9CB19B75-9D86-27C1-6BE5-1B92C268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27084"/>
            <a:ext cx="2974328" cy="3998371"/>
          </a:xfrm>
          <a:prstGeom prst="rect">
            <a:avLst/>
          </a:prstGeom>
        </p:spPr>
      </p:pic>
      <p:pic>
        <p:nvPicPr>
          <p:cNvPr id="11" name="Resim 10" descr="kişi, şahıs, bakma içeren bir resim&#10;&#10;Açıklama otomatik olarak oluşturuldu">
            <a:extLst>
              <a:ext uri="{FF2B5EF4-FFF2-40B4-BE49-F238E27FC236}">
                <a16:creationId xmlns:a16="http://schemas.microsoft.com/office/drawing/2014/main" id="{D8BBF8C6-E4DD-EBA6-0631-E2C498F72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42" y="1657615"/>
            <a:ext cx="2974328" cy="3537308"/>
          </a:xfrm>
          <a:prstGeom prst="rect">
            <a:avLst/>
          </a:prstGeom>
        </p:spPr>
      </p:pic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35712C7-4DF2-E8D2-0E1A-2A3F4231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1427084"/>
            <a:ext cx="3281004" cy="4364117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 err="1">
                <a:latin typeface="Courier New" panose="02070309020205020404" pitchFamily="49" charset="0"/>
              </a:rPr>
              <a:t>vision.CascadeObjectDetector</a:t>
            </a:r>
            <a:r>
              <a:rPr lang="tr-TR" sz="1800" b="0" i="0" u="none" strike="noStrike" baseline="0" dirty="0"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latin typeface="Courier New" panose="02070309020205020404" pitchFamily="49" charset="0"/>
              </a:rPr>
              <a:t>function</a:t>
            </a:r>
            <a:r>
              <a:rPr lang="tr-TR" sz="1800" b="0" i="0" u="none" strike="noStrike" baseline="0" dirty="0">
                <a:latin typeface="Courier New" panose="02070309020205020404" pitchFamily="49" charset="0"/>
              </a:rPr>
              <a:t> has </a:t>
            </a:r>
            <a:r>
              <a:rPr lang="tr-TR" sz="1800" b="0" i="0" u="none" strike="noStrike" baseline="0" dirty="0" err="1">
                <a:latin typeface="Courier New" panose="02070309020205020404" pitchFamily="49" charset="0"/>
              </a:rPr>
              <a:t>worked</a:t>
            </a:r>
            <a:r>
              <a:rPr lang="tr-TR" sz="1800" b="0" i="0" u="none" strike="noStrike" baseline="0" dirty="0"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latin typeface="Courier New" panose="02070309020205020404" pitchFamily="49" charset="0"/>
              </a:rPr>
              <a:t>even</a:t>
            </a:r>
            <a:r>
              <a:rPr lang="tr-TR" sz="1800" b="0" i="0" u="none" strike="noStrike" baseline="0" dirty="0">
                <a:latin typeface="Courier New" panose="02070309020205020404" pitchFamily="49" charset="0"/>
              </a:rPr>
              <a:t> </a:t>
            </a:r>
            <a:r>
              <a:rPr lang="tr-TR" sz="1800" b="0" i="0" u="none" strike="noStrike" baseline="0" dirty="0" err="1">
                <a:latin typeface="Courier New" panose="02070309020205020404" pitchFamily="49" charset="0"/>
              </a:rPr>
              <a:t>for</a:t>
            </a:r>
            <a:r>
              <a:rPr lang="tr-TR" sz="1800" b="0" i="0" u="none" strike="noStrike" baseline="0" dirty="0">
                <a:latin typeface="Courier New" panose="02070309020205020404" pitchFamily="49" charset="0"/>
              </a:rPr>
              <a:t> a</a:t>
            </a:r>
            <a:r>
              <a:rPr lang="tr-TR" sz="1800" dirty="0">
                <a:latin typeface="Courier New" panose="02070309020205020404" pitchFamily="49" charset="0"/>
              </a:rPr>
              <a:t>n </a:t>
            </a:r>
            <a:r>
              <a:rPr lang="tr-TR" sz="1800" dirty="0" err="1">
                <a:latin typeface="Courier New" panose="02070309020205020404" pitchFamily="49" charset="0"/>
              </a:rPr>
              <a:t>image</a:t>
            </a:r>
            <a:r>
              <a:rPr lang="tr-TR" sz="1800" dirty="0">
                <a:latin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</a:rPr>
              <a:t>with</a:t>
            </a:r>
            <a:r>
              <a:rPr lang="tr-TR" sz="1800" dirty="0">
                <a:latin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</a:rPr>
              <a:t>heavy</a:t>
            </a:r>
            <a:r>
              <a:rPr lang="tr-TR" sz="1800" dirty="0">
                <a:latin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</a:rPr>
              <a:t>make-up</a:t>
            </a:r>
            <a:endParaRPr lang="en-US" sz="1800" b="0" i="0" u="none" strike="noStrike" baseline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BC50FE-7DBB-AE77-D0DE-B15B1D18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estımated</a:t>
            </a:r>
            <a:r>
              <a:rPr lang="tr-TR" dirty="0"/>
              <a:t> </a:t>
            </a:r>
            <a:r>
              <a:rPr lang="tr-TR" dirty="0" err="1"/>
              <a:t>roadmap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BF9791-30C8-9406-1190-759C77DF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3) </a:t>
            </a:r>
            <a:r>
              <a:rPr lang="en-US" dirty="0"/>
              <a:t>Gender Classification:</a:t>
            </a:r>
            <a:r>
              <a:rPr lang="tr-TR" dirty="0"/>
              <a:t> A</a:t>
            </a:r>
            <a:r>
              <a:rPr lang="en-US" dirty="0"/>
              <a:t> classification algorithm to determine the gender of each face in the dataset</a:t>
            </a:r>
            <a:r>
              <a:rPr lang="tr-TR" dirty="0"/>
              <a:t>.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Machines</a:t>
            </a:r>
            <a:r>
              <a:rPr lang="tr-TR" dirty="0"/>
              <a:t> (SVM)* </a:t>
            </a:r>
            <a:r>
              <a:rPr lang="tr-TR" dirty="0" err="1"/>
              <a:t>or</a:t>
            </a:r>
            <a:r>
              <a:rPr lang="tr-TR" dirty="0"/>
              <a:t>  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 (CNN).</a:t>
            </a:r>
          </a:p>
          <a:p>
            <a:r>
              <a:rPr lang="tr-TR" dirty="0"/>
              <a:t>4) </a:t>
            </a:r>
            <a:r>
              <a:rPr lang="en-US" dirty="0"/>
              <a:t>Age Estimation: </a:t>
            </a:r>
            <a:r>
              <a:rPr lang="tr-TR" dirty="0"/>
              <a:t>A</a:t>
            </a:r>
            <a:r>
              <a:rPr lang="en-US" dirty="0"/>
              <a:t> regression algorithm to estimate the age of each face in the dataset. </a:t>
            </a:r>
            <a:r>
              <a:rPr lang="tr-TR" dirty="0"/>
              <a:t>L</a:t>
            </a:r>
            <a:r>
              <a:rPr lang="en-US" dirty="0" err="1"/>
              <a:t>inear</a:t>
            </a:r>
            <a:r>
              <a:rPr lang="en-US" dirty="0"/>
              <a:t> regression, decision trees, or deep learning models like the </a:t>
            </a:r>
            <a:r>
              <a:rPr lang="en-US" dirty="0" err="1"/>
              <a:t>ResNet</a:t>
            </a:r>
            <a:r>
              <a:rPr lang="tr-TR" dirty="0"/>
              <a:t>**.</a:t>
            </a:r>
          </a:p>
          <a:p>
            <a:pPr algn="r"/>
            <a:r>
              <a:rPr lang="tr-TR" sz="1800" dirty="0"/>
              <a:t>*https://faculty.ucmerced.edu/mhyang/papers/fg2000-paper1.pdf1</a:t>
            </a:r>
          </a:p>
          <a:p>
            <a:pPr algn="r"/>
            <a:r>
              <a:rPr lang="tr-TR" sz="1800" dirty="0"/>
              <a:t>**https://www.kaggle.com/code/amanabdullayev/age-prediction-from-photo-using-cnn-resnet50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410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147F17-5173-C5AB-FA73-BE10A057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estımated</a:t>
            </a:r>
            <a:r>
              <a:rPr lang="tr-TR" dirty="0"/>
              <a:t> </a:t>
            </a:r>
            <a:r>
              <a:rPr lang="tr-TR" dirty="0" err="1"/>
              <a:t>roadmap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B0AC24-2B7F-535A-B8ED-666FAB2A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5) Evaluation </a:t>
            </a:r>
            <a:r>
              <a:rPr lang="tr-TR" dirty="0" err="1"/>
              <a:t>and</a:t>
            </a:r>
            <a:r>
              <a:rPr lang="tr-TR" dirty="0"/>
              <a:t> Application: Using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data.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of </a:t>
            </a:r>
            <a:r>
              <a:rPr lang="tr-TR" dirty="0" err="1"/>
              <a:t>prediction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finalize </a:t>
            </a:r>
            <a:r>
              <a:rPr lang="tr-TR" dirty="0" err="1"/>
              <a:t>our</a:t>
            </a:r>
            <a:r>
              <a:rPr lang="tr-TR" dirty="0"/>
              <a:t> program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reach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8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76</TotalTime>
  <Words>376</Words>
  <Application>Microsoft Office PowerPoint</Application>
  <PresentationFormat>Geniş ekran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Times New Roman</vt:lpstr>
      <vt:lpstr>Tw Cen MT</vt:lpstr>
      <vt:lpstr>Tw Cen MT (Gövde)</vt:lpstr>
      <vt:lpstr>Devre</vt:lpstr>
      <vt:lpstr>EE 475 TERM PROJECT PRESENTATION </vt:lpstr>
      <vt:lpstr>The Project ın a nutshell</vt:lpstr>
      <vt:lpstr>Our estımated roadmap </vt:lpstr>
      <vt:lpstr>PowerPoint Sunusu</vt:lpstr>
      <vt:lpstr>Our estımated roadmap </vt:lpstr>
      <vt:lpstr>Our estımated 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475 TERM PROJECT PRESENTATION </dc:title>
  <dc:creator>Ege Sarıça</dc:creator>
  <cp:lastModifiedBy>Ege Sarıça</cp:lastModifiedBy>
  <cp:revision>1</cp:revision>
  <dcterms:created xsi:type="dcterms:W3CDTF">2023-03-20T15:46:39Z</dcterms:created>
  <dcterms:modified xsi:type="dcterms:W3CDTF">2023-03-20T17:03:11Z</dcterms:modified>
</cp:coreProperties>
</file>