
<file path=[Content_Types].xml><?xml version="1.0" encoding="utf-8"?>
<Types xmlns="http://schemas.openxmlformats.org/package/2006/content-types">
  <Default Extension="tmp" ContentType="image/png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6" r:id="rId3"/>
    <p:sldId id="287" r:id="rId4"/>
    <p:sldId id="288" r:id="rId5"/>
    <p:sldId id="257" r:id="rId6"/>
    <p:sldId id="258" r:id="rId7"/>
    <p:sldId id="295" r:id="rId8"/>
    <p:sldId id="262" r:id="rId9"/>
    <p:sldId id="289" r:id="rId10"/>
    <p:sldId id="300" r:id="rId11"/>
    <p:sldId id="290" r:id="rId12"/>
    <p:sldId id="299" r:id="rId13"/>
    <p:sldId id="291" r:id="rId14"/>
    <p:sldId id="294" r:id="rId15"/>
    <p:sldId id="292" r:id="rId16"/>
    <p:sldId id="296" r:id="rId17"/>
    <p:sldId id="297" r:id="rId18"/>
    <p:sldId id="298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5" autoAdjust="0"/>
    <p:restoredTop sz="94660"/>
  </p:normalViewPr>
  <p:slideViewPr>
    <p:cSldViewPr>
      <p:cViewPr>
        <p:scale>
          <a:sx n="70" d="100"/>
          <a:sy n="70" d="100"/>
        </p:scale>
        <p:origin x="-14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4F59BA-C36E-4AF6-8AAA-9D5BE4638924}" type="doc">
      <dgm:prSet loTypeId="urn:microsoft.com/office/officeart/2005/8/layout/bProcess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9848A67-BABC-402D-B9FA-CBA843229CF0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Run .</a:t>
          </a:r>
          <a:r>
            <a:rPr lang="en-US" dirty="0" err="1" smtClean="0">
              <a:solidFill>
                <a:schemeClr val="bg1"/>
              </a:solidFill>
            </a:rPr>
            <a:t>py</a:t>
          </a:r>
          <a:r>
            <a:rPr lang="en-US" dirty="0" smtClean="0">
              <a:solidFill>
                <a:schemeClr val="bg1"/>
              </a:solidFill>
            </a:rPr>
            <a:t> script from console	</a:t>
          </a:r>
          <a:endParaRPr lang="en-US" dirty="0">
            <a:solidFill>
              <a:schemeClr val="bg1"/>
            </a:solidFill>
          </a:endParaRPr>
        </a:p>
      </dgm:t>
    </dgm:pt>
    <dgm:pt modelId="{D72DFCE0-26B6-4989-B9CF-A3EFF57E8E80}" type="parTrans" cxnId="{900B6386-E3B3-4B17-B4E4-61D80235E5E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E38FEEB-97B3-4582-BB10-78FD3E3433DA}" type="sibTrans" cxnId="{900B6386-E3B3-4B17-B4E4-61D80235E5E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166A96E-48BB-42F1-8E4A-E25FB37EF848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Connection with device is made</a:t>
          </a:r>
          <a:endParaRPr lang="en-US" dirty="0">
            <a:solidFill>
              <a:schemeClr val="bg1"/>
            </a:solidFill>
          </a:endParaRPr>
        </a:p>
      </dgm:t>
    </dgm:pt>
    <dgm:pt modelId="{C4DC9B4E-D200-4030-B6D8-4043F2837A2A}" type="parTrans" cxnId="{0846606E-B2EB-481B-A5C3-C5036FCBF8F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341F720-8640-4850-A758-601A388FA46A}" type="sibTrans" cxnId="{0846606E-B2EB-481B-A5C3-C5036FCBF8F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A44CE82-496D-4896-9CE2-AE299EB44F18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Script installs .</a:t>
          </a:r>
          <a:r>
            <a:rPr lang="en-US" dirty="0" err="1" smtClean="0">
              <a:solidFill>
                <a:schemeClr val="bg1"/>
              </a:solidFill>
            </a:rPr>
            <a:t>apk</a:t>
          </a:r>
          <a:r>
            <a:rPr lang="en-US" dirty="0" smtClean="0">
              <a:solidFill>
                <a:schemeClr val="bg1"/>
              </a:solidFill>
            </a:rPr>
            <a:t> file on device</a:t>
          </a:r>
          <a:endParaRPr lang="en-US" dirty="0">
            <a:solidFill>
              <a:schemeClr val="bg1"/>
            </a:solidFill>
          </a:endParaRPr>
        </a:p>
      </dgm:t>
    </dgm:pt>
    <dgm:pt modelId="{B1D4E164-42DF-40A9-B1DE-01B60E221909}" type="parTrans" cxnId="{363DDE25-38FC-4FD9-BAAF-B3959603199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011486A-3162-4DEC-A21C-E68603C8D84A}" type="sibTrans" cxnId="{363DDE25-38FC-4FD9-BAAF-B3959603199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C72B345-854C-4B40-9164-89E30A544728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Script commands execute</a:t>
          </a:r>
          <a:endParaRPr lang="en-US" dirty="0">
            <a:solidFill>
              <a:schemeClr val="bg1"/>
            </a:solidFill>
          </a:endParaRPr>
        </a:p>
      </dgm:t>
    </dgm:pt>
    <dgm:pt modelId="{4C3F4632-0EBC-4419-99E9-65DB92F0ED26}" type="parTrans" cxnId="{386157B1-E0C7-4304-A4CB-A3EA21127E4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95CFBF2-E368-4E4E-92E2-3FC21669903F}" type="sibTrans" cxnId="{386157B1-E0C7-4304-A4CB-A3EA21127E4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A53BFE1-46A5-4C34-A824-706731CF14FB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MR screenshots saved to file</a:t>
          </a:r>
          <a:endParaRPr lang="en-US" dirty="0">
            <a:solidFill>
              <a:schemeClr val="bg1"/>
            </a:solidFill>
          </a:endParaRPr>
        </a:p>
      </dgm:t>
    </dgm:pt>
    <dgm:pt modelId="{D0B4109F-2997-4C91-883E-DBF435DD3A81}" type="parTrans" cxnId="{06DFB02D-D502-48F4-90B2-E3351DC62D5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23C6B25-148C-49CF-81D9-4B4086193AB1}" type="sibTrans" cxnId="{06DFB02D-D502-48F4-90B2-E3351DC62D5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82A4F98-5D06-4212-A590-048B662B23FA}" type="pres">
      <dgm:prSet presAssocID="{764F59BA-C36E-4AF6-8AAA-9D5BE4638924}" presName="diagram" presStyleCnt="0">
        <dgm:presLayoutVars>
          <dgm:dir/>
          <dgm:resizeHandles/>
        </dgm:presLayoutVars>
      </dgm:prSet>
      <dgm:spPr/>
    </dgm:pt>
    <dgm:pt modelId="{BF91D193-BC36-4A61-940A-7005C39EF903}" type="pres">
      <dgm:prSet presAssocID="{39848A67-BABC-402D-B9FA-CBA843229CF0}" presName="firstNode" presStyleLbl="node1" presStyleIdx="0" presStyleCnt="5">
        <dgm:presLayoutVars>
          <dgm:bulletEnabled val="1"/>
        </dgm:presLayoutVars>
      </dgm:prSet>
      <dgm:spPr/>
    </dgm:pt>
    <dgm:pt modelId="{CFAF9ACC-1103-418D-A199-6BDBFE086B4C}" type="pres">
      <dgm:prSet presAssocID="{AE38FEEB-97B3-4582-BB10-78FD3E3433DA}" presName="sibTrans" presStyleLbl="sibTrans2D1" presStyleIdx="0" presStyleCnt="4"/>
      <dgm:spPr/>
    </dgm:pt>
    <dgm:pt modelId="{EA0DCA4A-2ECB-45E2-A415-51CDE9E68342}" type="pres">
      <dgm:prSet presAssocID="{9166A96E-48BB-42F1-8E4A-E25FB37EF848}" presName="middleNode" presStyleCnt="0"/>
      <dgm:spPr/>
    </dgm:pt>
    <dgm:pt modelId="{840498D0-5DCF-4277-B0F5-B46ABF4C146A}" type="pres">
      <dgm:prSet presAssocID="{9166A96E-48BB-42F1-8E4A-E25FB37EF848}" presName="padding" presStyleLbl="node1" presStyleIdx="0" presStyleCnt="5"/>
      <dgm:spPr/>
    </dgm:pt>
    <dgm:pt modelId="{8D837566-E590-4349-871A-A4C6638FEF94}" type="pres">
      <dgm:prSet presAssocID="{9166A96E-48BB-42F1-8E4A-E25FB37EF848}" presName="shap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67388-37C0-4D94-9698-A4B6F05A1E36}" type="pres">
      <dgm:prSet presAssocID="{4341F720-8640-4850-A758-601A388FA46A}" presName="sibTrans" presStyleLbl="sibTrans2D1" presStyleIdx="1" presStyleCnt="4"/>
      <dgm:spPr/>
    </dgm:pt>
    <dgm:pt modelId="{E585D7B1-5875-4057-BBC4-30B0743239A5}" type="pres">
      <dgm:prSet presAssocID="{EA44CE82-496D-4896-9CE2-AE299EB44F18}" presName="middleNode" presStyleCnt="0"/>
      <dgm:spPr/>
    </dgm:pt>
    <dgm:pt modelId="{C5FC23E4-8D26-4D34-8692-E9A60404F65D}" type="pres">
      <dgm:prSet presAssocID="{EA44CE82-496D-4896-9CE2-AE299EB44F18}" presName="padding" presStyleLbl="node1" presStyleIdx="1" presStyleCnt="5"/>
      <dgm:spPr/>
    </dgm:pt>
    <dgm:pt modelId="{A4E0C554-B4D9-4C1F-9F61-F321A90E22BE}" type="pres">
      <dgm:prSet presAssocID="{EA44CE82-496D-4896-9CE2-AE299EB44F18}" presName="shape" presStyleLbl="node1" presStyleIdx="2" presStyleCnt="5">
        <dgm:presLayoutVars>
          <dgm:bulletEnabled val="1"/>
        </dgm:presLayoutVars>
      </dgm:prSet>
      <dgm:spPr/>
    </dgm:pt>
    <dgm:pt modelId="{BB51607A-9F83-4ADA-99B5-23465F87FC44}" type="pres">
      <dgm:prSet presAssocID="{0011486A-3162-4DEC-A21C-E68603C8D84A}" presName="sibTrans" presStyleLbl="sibTrans2D1" presStyleIdx="2" presStyleCnt="4"/>
      <dgm:spPr/>
    </dgm:pt>
    <dgm:pt modelId="{0FC716B8-5411-4FB0-A0B3-F1EFEC63AF07}" type="pres">
      <dgm:prSet presAssocID="{EC72B345-854C-4B40-9164-89E30A544728}" presName="middleNode" presStyleCnt="0"/>
      <dgm:spPr/>
    </dgm:pt>
    <dgm:pt modelId="{8C5EAABE-2B99-4E1E-8609-F17DB48F9567}" type="pres">
      <dgm:prSet presAssocID="{EC72B345-854C-4B40-9164-89E30A544728}" presName="padding" presStyleLbl="node1" presStyleIdx="2" presStyleCnt="5"/>
      <dgm:spPr/>
    </dgm:pt>
    <dgm:pt modelId="{F1262E76-D9BF-4A02-AB3F-BD78A15F4EF4}" type="pres">
      <dgm:prSet presAssocID="{EC72B345-854C-4B40-9164-89E30A544728}" presName="shap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467057-FFBF-4FE2-A11F-1336316C2EE9}" type="pres">
      <dgm:prSet presAssocID="{B95CFBF2-E368-4E4E-92E2-3FC21669903F}" presName="sibTrans" presStyleLbl="sibTrans2D1" presStyleIdx="3" presStyleCnt="4"/>
      <dgm:spPr/>
    </dgm:pt>
    <dgm:pt modelId="{FE730EB9-C1FE-45D9-B1ED-0F73CE74DAAE}" type="pres">
      <dgm:prSet presAssocID="{7A53BFE1-46A5-4C34-A824-706731CF14FB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0B6386-E3B3-4B17-B4E4-61D80235E5E9}" srcId="{764F59BA-C36E-4AF6-8AAA-9D5BE4638924}" destId="{39848A67-BABC-402D-B9FA-CBA843229CF0}" srcOrd="0" destOrd="0" parTransId="{D72DFCE0-26B6-4989-B9CF-A3EFF57E8E80}" sibTransId="{AE38FEEB-97B3-4582-BB10-78FD3E3433DA}"/>
    <dgm:cxn modelId="{E92B9C10-7A1C-4EE4-97C3-48F973139DA2}" type="presOf" srcId="{B95CFBF2-E368-4E4E-92E2-3FC21669903F}" destId="{99467057-FFBF-4FE2-A11F-1336316C2EE9}" srcOrd="0" destOrd="0" presId="urn:microsoft.com/office/officeart/2005/8/layout/bProcess2"/>
    <dgm:cxn modelId="{0E350D17-6882-486B-94ED-78B3D0DD2ED8}" type="presOf" srcId="{EA44CE82-496D-4896-9CE2-AE299EB44F18}" destId="{A4E0C554-B4D9-4C1F-9F61-F321A90E22BE}" srcOrd="0" destOrd="0" presId="urn:microsoft.com/office/officeart/2005/8/layout/bProcess2"/>
    <dgm:cxn modelId="{DCADAEFC-DA14-4F2D-A89B-C73AD9CF3AD8}" type="presOf" srcId="{AE38FEEB-97B3-4582-BB10-78FD3E3433DA}" destId="{CFAF9ACC-1103-418D-A199-6BDBFE086B4C}" srcOrd="0" destOrd="0" presId="urn:microsoft.com/office/officeart/2005/8/layout/bProcess2"/>
    <dgm:cxn modelId="{D2CAD1C5-45CE-4683-A08E-AC4EDE3B56F8}" type="presOf" srcId="{764F59BA-C36E-4AF6-8AAA-9D5BE4638924}" destId="{582A4F98-5D06-4212-A590-048B662B23FA}" srcOrd="0" destOrd="0" presId="urn:microsoft.com/office/officeart/2005/8/layout/bProcess2"/>
    <dgm:cxn modelId="{3C5FAFE4-650B-4C14-99C5-AB9D104A7914}" type="presOf" srcId="{39848A67-BABC-402D-B9FA-CBA843229CF0}" destId="{BF91D193-BC36-4A61-940A-7005C39EF903}" srcOrd="0" destOrd="0" presId="urn:microsoft.com/office/officeart/2005/8/layout/bProcess2"/>
    <dgm:cxn modelId="{0846606E-B2EB-481B-A5C3-C5036FCBF8F6}" srcId="{764F59BA-C36E-4AF6-8AAA-9D5BE4638924}" destId="{9166A96E-48BB-42F1-8E4A-E25FB37EF848}" srcOrd="1" destOrd="0" parTransId="{C4DC9B4E-D200-4030-B6D8-4043F2837A2A}" sibTransId="{4341F720-8640-4850-A758-601A388FA46A}"/>
    <dgm:cxn modelId="{363DDE25-38FC-4FD9-BAAF-B3959603199B}" srcId="{764F59BA-C36E-4AF6-8AAA-9D5BE4638924}" destId="{EA44CE82-496D-4896-9CE2-AE299EB44F18}" srcOrd="2" destOrd="0" parTransId="{B1D4E164-42DF-40A9-B1DE-01B60E221909}" sibTransId="{0011486A-3162-4DEC-A21C-E68603C8D84A}"/>
    <dgm:cxn modelId="{386157B1-E0C7-4304-A4CB-A3EA21127E4D}" srcId="{764F59BA-C36E-4AF6-8AAA-9D5BE4638924}" destId="{EC72B345-854C-4B40-9164-89E30A544728}" srcOrd="3" destOrd="0" parTransId="{4C3F4632-0EBC-4419-99E9-65DB92F0ED26}" sibTransId="{B95CFBF2-E368-4E4E-92E2-3FC21669903F}"/>
    <dgm:cxn modelId="{C10FBD4C-7028-4F8B-92B2-20AC56FF16DC}" type="presOf" srcId="{EC72B345-854C-4B40-9164-89E30A544728}" destId="{F1262E76-D9BF-4A02-AB3F-BD78A15F4EF4}" srcOrd="0" destOrd="0" presId="urn:microsoft.com/office/officeart/2005/8/layout/bProcess2"/>
    <dgm:cxn modelId="{C09DF3A1-96A8-4593-AA1D-F98B5EB38B5C}" type="presOf" srcId="{9166A96E-48BB-42F1-8E4A-E25FB37EF848}" destId="{8D837566-E590-4349-871A-A4C6638FEF94}" srcOrd="0" destOrd="0" presId="urn:microsoft.com/office/officeart/2005/8/layout/bProcess2"/>
    <dgm:cxn modelId="{06DFB02D-D502-48F4-90B2-E3351DC62D5C}" srcId="{764F59BA-C36E-4AF6-8AAA-9D5BE4638924}" destId="{7A53BFE1-46A5-4C34-A824-706731CF14FB}" srcOrd="4" destOrd="0" parTransId="{D0B4109F-2997-4C91-883E-DBF435DD3A81}" sibTransId="{C23C6B25-148C-49CF-81D9-4B4086193AB1}"/>
    <dgm:cxn modelId="{14DDA709-9B9D-41A4-9EAD-ECB9850DC63E}" type="presOf" srcId="{0011486A-3162-4DEC-A21C-E68603C8D84A}" destId="{BB51607A-9F83-4ADA-99B5-23465F87FC44}" srcOrd="0" destOrd="0" presId="urn:microsoft.com/office/officeart/2005/8/layout/bProcess2"/>
    <dgm:cxn modelId="{BC859C33-59FD-4626-9B3C-CEDA0D99F0CD}" type="presOf" srcId="{7A53BFE1-46A5-4C34-A824-706731CF14FB}" destId="{FE730EB9-C1FE-45D9-B1ED-0F73CE74DAAE}" srcOrd="0" destOrd="0" presId="urn:microsoft.com/office/officeart/2005/8/layout/bProcess2"/>
    <dgm:cxn modelId="{48EDC1F1-FB39-4104-9C6C-38859DEB8209}" type="presOf" srcId="{4341F720-8640-4850-A758-601A388FA46A}" destId="{D3B67388-37C0-4D94-9698-A4B6F05A1E36}" srcOrd="0" destOrd="0" presId="urn:microsoft.com/office/officeart/2005/8/layout/bProcess2"/>
    <dgm:cxn modelId="{FB1A8A88-BC8B-4AB0-92D4-6C652C82974E}" type="presParOf" srcId="{582A4F98-5D06-4212-A590-048B662B23FA}" destId="{BF91D193-BC36-4A61-940A-7005C39EF903}" srcOrd="0" destOrd="0" presId="urn:microsoft.com/office/officeart/2005/8/layout/bProcess2"/>
    <dgm:cxn modelId="{72BDA790-F1DF-4AAC-AB07-F4807B9AF38C}" type="presParOf" srcId="{582A4F98-5D06-4212-A590-048B662B23FA}" destId="{CFAF9ACC-1103-418D-A199-6BDBFE086B4C}" srcOrd="1" destOrd="0" presId="urn:microsoft.com/office/officeart/2005/8/layout/bProcess2"/>
    <dgm:cxn modelId="{74834467-7E33-4C95-AB9E-BFAB1016A70B}" type="presParOf" srcId="{582A4F98-5D06-4212-A590-048B662B23FA}" destId="{EA0DCA4A-2ECB-45E2-A415-51CDE9E68342}" srcOrd="2" destOrd="0" presId="urn:microsoft.com/office/officeart/2005/8/layout/bProcess2"/>
    <dgm:cxn modelId="{04210095-1568-41DA-97A4-BC4DEB654E40}" type="presParOf" srcId="{EA0DCA4A-2ECB-45E2-A415-51CDE9E68342}" destId="{840498D0-5DCF-4277-B0F5-B46ABF4C146A}" srcOrd="0" destOrd="0" presId="urn:microsoft.com/office/officeart/2005/8/layout/bProcess2"/>
    <dgm:cxn modelId="{00A02551-A050-4C46-91B6-637C2045E87A}" type="presParOf" srcId="{EA0DCA4A-2ECB-45E2-A415-51CDE9E68342}" destId="{8D837566-E590-4349-871A-A4C6638FEF94}" srcOrd="1" destOrd="0" presId="urn:microsoft.com/office/officeart/2005/8/layout/bProcess2"/>
    <dgm:cxn modelId="{E19048F8-59D5-4310-8F62-A6215DA5698F}" type="presParOf" srcId="{582A4F98-5D06-4212-A590-048B662B23FA}" destId="{D3B67388-37C0-4D94-9698-A4B6F05A1E36}" srcOrd="3" destOrd="0" presId="urn:microsoft.com/office/officeart/2005/8/layout/bProcess2"/>
    <dgm:cxn modelId="{291B07FC-AA6F-4AF5-AC02-279B60E64CE8}" type="presParOf" srcId="{582A4F98-5D06-4212-A590-048B662B23FA}" destId="{E585D7B1-5875-4057-BBC4-30B0743239A5}" srcOrd="4" destOrd="0" presId="urn:microsoft.com/office/officeart/2005/8/layout/bProcess2"/>
    <dgm:cxn modelId="{52D6FF14-CE86-4BE5-8437-F2F9F1CD26A3}" type="presParOf" srcId="{E585D7B1-5875-4057-BBC4-30B0743239A5}" destId="{C5FC23E4-8D26-4D34-8692-E9A60404F65D}" srcOrd="0" destOrd="0" presId="urn:microsoft.com/office/officeart/2005/8/layout/bProcess2"/>
    <dgm:cxn modelId="{4315FDF7-7F95-4037-8B73-3707D6A69A50}" type="presParOf" srcId="{E585D7B1-5875-4057-BBC4-30B0743239A5}" destId="{A4E0C554-B4D9-4C1F-9F61-F321A90E22BE}" srcOrd="1" destOrd="0" presId="urn:microsoft.com/office/officeart/2005/8/layout/bProcess2"/>
    <dgm:cxn modelId="{DA632213-42C2-4624-9659-35E1F756D1EF}" type="presParOf" srcId="{582A4F98-5D06-4212-A590-048B662B23FA}" destId="{BB51607A-9F83-4ADA-99B5-23465F87FC44}" srcOrd="5" destOrd="0" presId="urn:microsoft.com/office/officeart/2005/8/layout/bProcess2"/>
    <dgm:cxn modelId="{961A5CDB-4FB1-482C-A0D1-9B5592DE3E8A}" type="presParOf" srcId="{582A4F98-5D06-4212-A590-048B662B23FA}" destId="{0FC716B8-5411-4FB0-A0B3-F1EFEC63AF07}" srcOrd="6" destOrd="0" presId="urn:microsoft.com/office/officeart/2005/8/layout/bProcess2"/>
    <dgm:cxn modelId="{1E81941E-93A9-45ED-AFE7-936033AFE6D3}" type="presParOf" srcId="{0FC716B8-5411-4FB0-A0B3-F1EFEC63AF07}" destId="{8C5EAABE-2B99-4E1E-8609-F17DB48F9567}" srcOrd="0" destOrd="0" presId="urn:microsoft.com/office/officeart/2005/8/layout/bProcess2"/>
    <dgm:cxn modelId="{9439BCFC-0C6F-481A-B1EF-84C5DD4341CD}" type="presParOf" srcId="{0FC716B8-5411-4FB0-A0B3-F1EFEC63AF07}" destId="{F1262E76-D9BF-4A02-AB3F-BD78A15F4EF4}" srcOrd="1" destOrd="0" presId="urn:microsoft.com/office/officeart/2005/8/layout/bProcess2"/>
    <dgm:cxn modelId="{DF76C45E-258E-4225-8866-E7C9D62B971F}" type="presParOf" srcId="{582A4F98-5D06-4212-A590-048B662B23FA}" destId="{99467057-FFBF-4FE2-A11F-1336316C2EE9}" srcOrd="7" destOrd="0" presId="urn:microsoft.com/office/officeart/2005/8/layout/bProcess2"/>
    <dgm:cxn modelId="{F1E14D45-9CF5-4D8A-B226-1581E27E0F11}" type="presParOf" srcId="{582A4F98-5D06-4212-A590-048B662B23FA}" destId="{FE730EB9-C1FE-45D9-B1ED-0F73CE74DAAE}" srcOrd="8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1D193-BC36-4A61-940A-7005C39EF903}">
      <dsp:nvSpPr>
        <dsp:cNvPr id="0" name=""/>
        <dsp:cNvSpPr/>
      </dsp:nvSpPr>
      <dsp:spPr>
        <a:xfrm>
          <a:off x="0" y="531971"/>
          <a:ext cx="2076449" cy="20764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Run .</a:t>
          </a:r>
          <a:r>
            <a:rPr lang="en-US" sz="2000" kern="1200" dirty="0" err="1" smtClean="0">
              <a:solidFill>
                <a:schemeClr val="bg1"/>
              </a:solidFill>
            </a:rPr>
            <a:t>py</a:t>
          </a:r>
          <a:r>
            <a:rPr lang="en-US" sz="2000" kern="1200" dirty="0" smtClean="0">
              <a:solidFill>
                <a:schemeClr val="bg1"/>
              </a:solidFill>
            </a:rPr>
            <a:t> script from console	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304089" y="836060"/>
        <a:ext cx="1468271" cy="1468271"/>
      </dsp:txXfrm>
    </dsp:sp>
    <dsp:sp modelId="{CFAF9ACC-1103-418D-A199-6BDBFE086B4C}">
      <dsp:nvSpPr>
        <dsp:cNvPr id="0" name=""/>
        <dsp:cNvSpPr/>
      </dsp:nvSpPr>
      <dsp:spPr>
        <a:xfrm rot="10800000">
          <a:off x="674846" y="2876542"/>
          <a:ext cx="726757" cy="568417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37566-E590-4349-871A-A4C6638FEF94}">
      <dsp:nvSpPr>
        <dsp:cNvPr id="0" name=""/>
        <dsp:cNvSpPr/>
      </dsp:nvSpPr>
      <dsp:spPr>
        <a:xfrm>
          <a:off x="345728" y="3680907"/>
          <a:ext cx="1384992" cy="1384992"/>
        </a:xfrm>
        <a:prstGeom prst="ellipse">
          <a:avLst/>
        </a:prstGeom>
        <a:solidFill>
          <a:schemeClr val="accent2">
            <a:hueOff val="-2258389"/>
            <a:satOff val="-1025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Connection with device is made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548555" y="3883734"/>
        <a:ext cx="979338" cy="979338"/>
      </dsp:txXfrm>
    </dsp:sp>
    <dsp:sp modelId="{D3B67388-37C0-4D94-9698-A4B6F05A1E36}">
      <dsp:nvSpPr>
        <dsp:cNvPr id="0" name=""/>
        <dsp:cNvSpPr/>
      </dsp:nvSpPr>
      <dsp:spPr>
        <a:xfrm rot="5400000">
          <a:off x="2248271" y="4089194"/>
          <a:ext cx="726757" cy="568417"/>
        </a:xfrm>
        <a:prstGeom prst="triangle">
          <a:avLst/>
        </a:prstGeom>
        <a:solidFill>
          <a:schemeClr val="accent2">
            <a:hueOff val="-3011185"/>
            <a:satOff val="-1366"/>
            <a:lumOff val="2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E0C554-B4D9-4C1F-9F61-F321A90E22BE}">
      <dsp:nvSpPr>
        <dsp:cNvPr id="0" name=""/>
        <dsp:cNvSpPr/>
      </dsp:nvSpPr>
      <dsp:spPr>
        <a:xfrm>
          <a:off x="3460403" y="3680907"/>
          <a:ext cx="1384992" cy="1384992"/>
        </a:xfrm>
        <a:prstGeom prst="ellipse">
          <a:avLst/>
        </a:prstGeom>
        <a:solidFill>
          <a:schemeClr val="accent2">
            <a:hueOff val="-4516778"/>
            <a:satOff val="-2049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Script installs .</a:t>
          </a:r>
          <a:r>
            <a:rPr lang="en-US" sz="1400" kern="1200" dirty="0" err="1" smtClean="0">
              <a:solidFill>
                <a:schemeClr val="bg1"/>
              </a:solidFill>
            </a:rPr>
            <a:t>apk</a:t>
          </a:r>
          <a:r>
            <a:rPr lang="en-US" sz="1400" kern="1200" dirty="0" smtClean="0">
              <a:solidFill>
                <a:schemeClr val="bg1"/>
              </a:solidFill>
            </a:rPr>
            <a:t> file on device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3663230" y="3883734"/>
        <a:ext cx="979338" cy="979338"/>
      </dsp:txXfrm>
    </dsp:sp>
    <dsp:sp modelId="{BB51607A-9F83-4ADA-99B5-23465F87FC44}">
      <dsp:nvSpPr>
        <dsp:cNvPr id="0" name=""/>
        <dsp:cNvSpPr/>
      </dsp:nvSpPr>
      <dsp:spPr>
        <a:xfrm>
          <a:off x="3789521" y="2671503"/>
          <a:ext cx="726757" cy="568417"/>
        </a:xfrm>
        <a:prstGeom prst="triangle">
          <a:avLst/>
        </a:prstGeom>
        <a:solidFill>
          <a:schemeClr val="accent2">
            <a:hueOff val="-6022371"/>
            <a:satOff val="-2733"/>
            <a:lumOff val="47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62E76-D9BF-4A02-AB3F-BD78A15F4EF4}">
      <dsp:nvSpPr>
        <dsp:cNvPr id="0" name=""/>
        <dsp:cNvSpPr/>
      </dsp:nvSpPr>
      <dsp:spPr>
        <a:xfrm>
          <a:off x="3460403" y="877700"/>
          <a:ext cx="1384992" cy="1384992"/>
        </a:xfrm>
        <a:prstGeom prst="ellipse">
          <a:avLst/>
        </a:prstGeom>
        <a:solidFill>
          <a:schemeClr val="accent2">
            <a:hueOff val="-6775167"/>
            <a:satOff val="-3074"/>
            <a:lumOff val="5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Script commands execute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3663230" y="1080527"/>
        <a:ext cx="979338" cy="979338"/>
      </dsp:txXfrm>
    </dsp:sp>
    <dsp:sp modelId="{99467057-FFBF-4FE2-A11F-1336316C2EE9}">
      <dsp:nvSpPr>
        <dsp:cNvPr id="0" name=""/>
        <dsp:cNvSpPr/>
      </dsp:nvSpPr>
      <dsp:spPr>
        <a:xfrm rot="5400000">
          <a:off x="5190081" y="1285987"/>
          <a:ext cx="726757" cy="568417"/>
        </a:xfrm>
        <a:prstGeom prst="triangle">
          <a:avLst/>
        </a:prstGeom>
        <a:solidFill>
          <a:schemeClr val="accent2">
            <a:hueOff val="-9033556"/>
            <a:satOff val="-4099"/>
            <a:lumOff val="705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30EB9-C1FE-45D9-B1ED-0F73CE74DAAE}">
      <dsp:nvSpPr>
        <dsp:cNvPr id="0" name=""/>
        <dsp:cNvSpPr/>
      </dsp:nvSpPr>
      <dsp:spPr>
        <a:xfrm>
          <a:off x="6229350" y="531971"/>
          <a:ext cx="2076449" cy="2076449"/>
        </a:xfrm>
        <a:prstGeom prst="ellipse">
          <a:avLst/>
        </a:prstGeom>
        <a:solidFill>
          <a:schemeClr val="accent2">
            <a:hueOff val="-9033556"/>
            <a:satOff val="-4099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MR screenshots saved to file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6533439" y="836060"/>
        <a:ext cx="1468271" cy="14682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B0672-35CA-4FD6-9744-5A4C7BBE6BD5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D2843-1DE9-4624-BD24-91613280C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76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C59BD-7CB4-476F-82E9-EF6A3F16287A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47872-7A5B-4B02-B38F-024977BD3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068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47872-7A5B-4B02-B38F-024977BD3D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51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47872-7A5B-4B02-B38F-024977BD3D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52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F604-DD41-4239-A936-803AF03E6EC5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839B565-2A0C-47CA-9D72-99547421C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F604-DD41-4239-A936-803AF03E6EC5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B565-2A0C-47CA-9D72-99547421C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F604-DD41-4239-A936-803AF03E6EC5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B565-2A0C-47CA-9D72-99547421C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F604-DD41-4239-A936-803AF03E6EC5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B565-2A0C-47CA-9D72-99547421C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F604-DD41-4239-A936-803AF03E6EC5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B565-2A0C-47CA-9D72-99547421C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F604-DD41-4239-A936-803AF03E6EC5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B565-2A0C-47CA-9D72-99547421CD5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F604-DD41-4239-A936-803AF03E6EC5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B565-2A0C-47CA-9D72-99547421CD5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F604-DD41-4239-A936-803AF03E6EC5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B565-2A0C-47CA-9D72-99547421C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F604-DD41-4239-A936-803AF03E6EC5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B565-2A0C-47CA-9D72-99547421C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F604-DD41-4239-A936-803AF03E6EC5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B565-2A0C-47CA-9D72-99547421CD5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F604-DD41-4239-A936-803AF03E6EC5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B565-2A0C-47CA-9D72-99547421CD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4A5F604-DD41-4239-A936-803AF03E6EC5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7839B565-2A0C-47CA-9D72-99547421CD5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ython.org/archive/21/docs/whatis.html" TargetMode="External"/><Relationship Id="rId3" Type="http://schemas.openxmlformats.org/officeDocument/2006/relationships/hyperlink" Target="http://wiki.python.org/moin/BeginnersGuide" TargetMode="External"/><Relationship Id="rId7" Type="http://schemas.openxmlformats.org/officeDocument/2006/relationships/hyperlink" Target="http://wiki.python.org/" TargetMode="External"/><Relationship Id="rId2" Type="http://schemas.openxmlformats.org/officeDocument/2006/relationships/hyperlink" Target="http://www.python.org/downloa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bm.com/developerworks/java/tutorials/j-jython1/" TargetMode="External"/><Relationship Id="rId5" Type="http://schemas.openxmlformats.org/officeDocument/2006/relationships/hyperlink" Target="http://www.jython.org/archive/21/download.html" TargetMode="External"/><Relationship Id="rId4" Type="http://schemas.openxmlformats.org/officeDocument/2006/relationships/hyperlink" Target="http://www.python.org/doc/essays/ppt/sd99east/sld004.htm" TargetMode="External"/><Relationship Id="rId9" Type="http://schemas.openxmlformats.org/officeDocument/2006/relationships/image" Target="../media/image9.t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sdk/index.html" TargetMode="External"/><Relationship Id="rId2" Type="http://schemas.openxmlformats.org/officeDocument/2006/relationships/hyperlink" Target="http://developer.android.com/tools/help/monkeyrunner_concepts.html#APIClass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testdroid.com/web/home" TargetMode="External"/><Relationship Id="rId4" Type="http://schemas.openxmlformats.org/officeDocument/2006/relationships/hyperlink" Target="https://code.google.com/p/robotiu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soa.techtarget.com/definition/Mobile-application-development" TargetMode="External"/><Relationship Id="rId2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xmlcalabash.com/download/" TargetMode="External"/><Relationship Id="rId2" Type="http://schemas.openxmlformats.org/officeDocument/2006/relationships/hyperlink" Target="https://code.google.com/p/robotium/downloads/lis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6324601"/>
            <a:ext cx="7543800" cy="4571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Ernest Holston and Brandi Amstutz</a:t>
            </a:r>
            <a:endParaRPr lang="en-US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822249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Mobile Testing Using </a:t>
            </a:r>
            <a:r>
              <a:rPr lang="en-US" sz="5400" b="1" dirty="0" err="1" smtClean="0"/>
              <a:t>MonkeyRunner</a:t>
            </a:r>
            <a:endParaRPr lang="en-US" sz="40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04800" y="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REU Program at ECU "Software Testing - Foundations, Tools,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117218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960848322"/>
              </p:ext>
            </p:extLst>
          </p:nvPr>
        </p:nvGraphicFramePr>
        <p:xfrm>
          <a:off x="419100" y="457200"/>
          <a:ext cx="8305800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198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r>
              <a:rPr lang="en-US" dirty="0" smtClean="0"/>
              <a:t>script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" r="42167"/>
          <a:stretch/>
        </p:blipFill>
        <p:spPr>
          <a:xfrm>
            <a:off x="381000" y="990600"/>
            <a:ext cx="8077200" cy="5039911"/>
          </a:xfrm>
        </p:spPr>
      </p:pic>
    </p:spTree>
    <p:extLst>
      <p:ext uri="{BB962C8B-B14F-4D97-AF65-F5344CB8AC3E}">
        <p14:creationId xmlns:p14="http://schemas.microsoft.com/office/powerpoint/2010/main" val="120797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programming languages: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python and </a:t>
            </a:r>
            <a:r>
              <a:rPr lang="en-US" dirty="0" err="1" smtClean="0"/>
              <a:t>jython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3733800"/>
          </a:xfrm>
        </p:spPr>
        <p:txBody>
          <a:bodyPr>
            <a:noAutofit/>
          </a:bodyPr>
          <a:lstStyle/>
          <a:p>
            <a:r>
              <a:rPr lang="en-US" sz="1600" dirty="0" smtClean="0"/>
              <a:t>Python</a:t>
            </a:r>
          </a:p>
          <a:p>
            <a:pPr lvl="1"/>
            <a:r>
              <a:rPr lang="en-US" sz="1400" dirty="0" smtClean="0"/>
              <a:t>Clear and powerful object-oriented programming language, comparable to Perl, Ruby, Scheme, or Java</a:t>
            </a:r>
            <a:r>
              <a:rPr lang="en-US" sz="1400" baseline="30000" dirty="0" smtClean="0"/>
              <a:t>3</a:t>
            </a:r>
            <a:endParaRPr lang="en-US" sz="1400" dirty="0" smtClean="0"/>
          </a:p>
          <a:p>
            <a:pPr lvl="1"/>
            <a:r>
              <a:rPr lang="en-US" sz="1400" dirty="0" smtClean="0"/>
              <a:t>Open source/free to </a:t>
            </a:r>
            <a:r>
              <a:rPr lang="en-US" sz="1400" dirty="0" smtClean="0">
                <a:hlinkClick r:id="rId2"/>
              </a:rPr>
              <a:t>download</a:t>
            </a:r>
            <a:endParaRPr lang="en-US" sz="1400" dirty="0" smtClean="0"/>
          </a:p>
          <a:p>
            <a:pPr lvl="1"/>
            <a:r>
              <a:rPr lang="en-US" sz="1400" dirty="0" smtClean="0"/>
              <a:t>Python provides a </a:t>
            </a:r>
            <a:r>
              <a:rPr lang="en-US" sz="1400" dirty="0" smtClean="0">
                <a:hlinkClick r:id="rId3"/>
              </a:rPr>
              <a:t>Beginner's Guide</a:t>
            </a:r>
            <a:endParaRPr lang="en-US" sz="1400" dirty="0" smtClean="0"/>
          </a:p>
          <a:p>
            <a:pPr lvl="1"/>
            <a:r>
              <a:rPr lang="en-US" sz="1400" dirty="0" smtClean="0"/>
              <a:t>Code examples from this </a:t>
            </a:r>
            <a:r>
              <a:rPr lang="en-US" sz="1400" dirty="0" smtClean="0">
                <a:hlinkClick r:id="rId4"/>
              </a:rPr>
              <a:t>basic tutorial</a:t>
            </a:r>
            <a:endParaRPr lang="en-US" sz="100" dirty="0"/>
          </a:p>
          <a:p>
            <a:r>
              <a:rPr lang="en-US" sz="1600" dirty="0" err="1" smtClean="0"/>
              <a:t>Jython</a:t>
            </a:r>
            <a:endParaRPr lang="en-US" sz="1600" dirty="0" smtClean="0"/>
          </a:p>
          <a:p>
            <a:pPr lvl="1"/>
            <a:r>
              <a:rPr lang="en-US" sz="1400" dirty="0" smtClean="0"/>
              <a:t>Implementation of the high-level, dynamic, object-oriented language Python seamlessly integrated with the Java platform</a:t>
            </a:r>
            <a:r>
              <a:rPr lang="en-US" sz="1400" baseline="30000" dirty="0" smtClean="0"/>
              <a:t>4</a:t>
            </a:r>
          </a:p>
          <a:p>
            <a:pPr lvl="1"/>
            <a:r>
              <a:rPr lang="en-US" sz="1400" dirty="0" smtClean="0"/>
              <a:t>Allows you to run Python on Java platform</a:t>
            </a:r>
            <a:endParaRPr lang="en-US" sz="1400" dirty="0"/>
          </a:p>
          <a:p>
            <a:pPr lvl="1"/>
            <a:r>
              <a:rPr lang="en-US" sz="1400" dirty="0" smtClean="0"/>
              <a:t>Free to </a:t>
            </a:r>
            <a:r>
              <a:rPr lang="en-US" sz="1400" dirty="0" smtClean="0">
                <a:hlinkClick r:id="rId5"/>
              </a:rPr>
              <a:t>download</a:t>
            </a:r>
            <a:endParaRPr lang="en-US" sz="1400" dirty="0" smtClean="0"/>
          </a:p>
          <a:p>
            <a:pPr lvl="1"/>
            <a:r>
              <a:rPr lang="en-US" sz="1400" dirty="0" smtClean="0"/>
              <a:t>IBM’s </a:t>
            </a:r>
            <a:r>
              <a:rPr lang="en-US" sz="1400" dirty="0" smtClean="0">
                <a:hlinkClick r:id="rId6"/>
              </a:rPr>
              <a:t>tutorial</a:t>
            </a:r>
            <a:endParaRPr lang="en-US" sz="1400" dirty="0" smtClean="0"/>
          </a:p>
          <a:p>
            <a:pPr lvl="1"/>
            <a:r>
              <a:rPr lang="en-US" sz="1400" dirty="0" smtClean="0"/>
              <a:t>Using </a:t>
            </a:r>
            <a:r>
              <a:rPr lang="en-US" sz="1400" dirty="0" err="1" smtClean="0"/>
              <a:t>Jython</a:t>
            </a:r>
            <a:r>
              <a:rPr lang="en-US" sz="1400" dirty="0" smtClean="0"/>
              <a:t> with </a:t>
            </a:r>
            <a:r>
              <a:rPr lang="en-US" sz="1400" dirty="0" err="1" smtClean="0"/>
              <a:t>MonkeyRunner</a:t>
            </a:r>
            <a:r>
              <a:rPr lang="en-US" sz="1400" dirty="0" smtClean="0"/>
              <a:t> interactive command line tool: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5029200" cy="441325"/>
          </a:xfrm>
        </p:spPr>
        <p:txBody>
          <a:bodyPr/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3: </a:t>
            </a:r>
            <a:r>
              <a:rPr lang="en-US" sz="1100" b="1" dirty="0" smtClean="0">
                <a:solidFill>
                  <a:srgbClr val="FF0000"/>
                </a:solidFill>
                <a:hlinkClick r:id="rId7"/>
              </a:rPr>
              <a:t>http://wiki.python.org</a:t>
            </a:r>
            <a:endParaRPr lang="en-US" sz="1100" b="1" dirty="0" smtClean="0">
              <a:solidFill>
                <a:srgbClr val="FF0000"/>
              </a:solidFill>
            </a:endParaRPr>
          </a:p>
          <a:p>
            <a:r>
              <a:rPr lang="en-US" sz="1100" b="1" dirty="0" smtClean="0">
                <a:solidFill>
                  <a:srgbClr val="FF0000"/>
                </a:solidFill>
              </a:rPr>
              <a:t>4: </a:t>
            </a:r>
            <a:r>
              <a:rPr lang="en-US" sz="1100" dirty="0">
                <a:hlinkClick r:id="rId8"/>
              </a:rPr>
              <a:t>http://www.jython.org/archive/21/docs/whatis.html</a:t>
            </a:r>
            <a:endParaRPr lang="en-US" sz="1100" b="1" dirty="0">
              <a:solidFill>
                <a:srgbClr val="FF0000"/>
              </a:solidFill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257800"/>
            <a:ext cx="6699345" cy="132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Executing Test script from command prompt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-262" b="76906"/>
          <a:stretch/>
        </p:blipFill>
        <p:spPr bwMode="auto">
          <a:xfrm>
            <a:off x="12510" y="2492991"/>
            <a:ext cx="8994892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14478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the following command format:</a:t>
            </a:r>
          </a:p>
          <a:p>
            <a:r>
              <a:rPr lang="en-US" sz="2400" b="1" dirty="0" err="1">
                <a:solidFill>
                  <a:srgbClr val="FFFF00"/>
                </a:solidFill>
              </a:rPr>
              <a:t>m</a:t>
            </a:r>
            <a:r>
              <a:rPr lang="en-US" sz="2400" b="1" dirty="0" err="1" smtClean="0">
                <a:solidFill>
                  <a:srgbClr val="FFFF00"/>
                </a:solidFill>
              </a:rPr>
              <a:t>onkeyrunner</a:t>
            </a:r>
            <a:r>
              <a:rPr lang="en-US" sz="2400" b="1" dirty="0" smtClean="0">
                <a:solidFill>
                  <a:srgbClr val="FFFF00"/>
                </a:solidFill>
              </a:rPr>
              <a:t> –v ALL &lt;direct path to .</a:t>
            </a:r>
            <a:r>
              <a:rPr lang="en-US" sz="2400" b="1" dirty="0" err="1" smtClean="0">
                <a:solidFill>
                  <a:srgbClr val="FFFF00"/>
                </a:solidFill>
              </a:rPr>
              <a:t>py</a:t>
            </a:r>
            <a:r>
              <a:rPr lang="en-US" sz="2400" b="1" dirty="0" smtClean="0">
                <a:solidFill>
                  <a:srgbClr val="FFFF00"/>
                </a:solidFill>
              </a:rPr>
              <a:t> script&gt;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7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Executing test script from </a:t>
            </a:r>
            <a:r>
              <a:rPr lang="en-US" dirty="0" err="1" smtClean="0"/>
              <a:t>from</a:t>
            </a:r>
            <a:r>
              <a:rPr lang="en-US" dirty="0" smtClean="0"/>
              <a:t> eclipse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157784"/>
            <a:ext cx="6781800" cy="521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8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r>
              <a:rPr lang="en-US" dirty="0" smtClean="0"/>
              <a:t>screenshot feature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17" y="1891520"/>
            <a:ext cx="6724366" cy="42750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3900" y="1277034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MonkeyRunner</a:t>
            </a:r>
            <a:r>
              <a:rPr lang="en-US" b="1" dirty="0" smtClean="0"/>
              <a:t> allows scripts to write screen captures to a file for 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56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Screenshot analysis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1219200"/>
            <a:ext cx="7696200" cy="2895600"/>
          </a:xfrm>
        </p:spPr>
        <p:txBody>
          <a:bodyPr/>
          <a:lstStyle/>
          <a:p>
            <a:r>
              <a:rPr lang="en-US" dirty="0" smtClean="0"/>
              <a:t>ECU Mobile application provides access to mobile versions of </a:t>
            </a:r>
          </a:p>
          <a:p>
            <a:pPr lvl="1"/>
            <a:r>
              <a:rPr lang="en-US" dirty="0" smtClean="0"/>
              <a:t>Blackboard</a:t>
            </a:r>
          </a:p>
          <a:p>
            <a:pPr lvl="1"/>
            <a:r>
              <a:rPr lang="en-US" dirty="0" err="1" smtClean="0"/>
              <a:t>OneStop</a:t>
            </a:r>
            <a:endParaRPr lang="en-US" dirty="0" smtClean="0"/>
          </a:p>
          <a:p>
            <a:pPr lvl="1"/>
            <a:r>
              <a:rPr lang="en-US" dirty="0" smtClean="0"/>
              <a:t>Joyner Library</a:t>
            </a:r>
          </a:p>
          <a:p>
            <a:pPr lvl="1"/>
            <a:r>
              <a:rPr lang="en-US" dirty="0" smtClean="0"/>
              <a:t>ECU transit</a:t>
            </a:r>
            <a:endParaRPr lang="en-US" dirty="0"/>
          </a:p>
          <a:p>
            <a:pPr lvl="1"/>
            <a:r>
              <a:rPr lang="en-US" dirty="0" smtClean="0"/>
              <a:t>and more!</a:t>
            </a:r>
          </a:p>
          <a:p>
            <a:r>
              <a:rPr lang="en-US" dirty="0" smtClean="0"/>
              <a:t>Compare the user interface on a smartphone and a tablet: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844016"/>
              </p:ext>
            </p:extLst>
          </p:nvPr>
        </p:nvGraphicFramePr>
        <p:xfrm>
          <a:off x="990600" y="3810000"/>
          <a:ext cx="6858000" cy="2881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</a:tblGrid>
              <a:tr h="25184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Smartphone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Tablet</a:t>
                      </a:r>
                      <a:endParaRPr lang="en-US" sz="1600" dirty="0"/>
                    </a:p>
                  </a:txBody>
                  <a:tcPr anchor="ctr"/>
                </a:tc>
              </a:tr>
              <a:tr h="4349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Device Manufacturer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Motorola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Samsung</a:t>
                      </a:r>
                      <a:endParaRPr lang="en-US" sz="1600" dirty="0"/>
                    </a:p>
                  </a:txBody>
                  <a:tcPr anchor="ctr"/>
                </a:tc>
              </a:tr>
              <a:tr h="2785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RAZR M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Galaxy Tab 2 7.0</a:t>
                      </a:r>
                      <a:endParaRPr lang="en-US" sz="1600" dirty="0"/>
                    </a:p>
                  </a:txBody>
                  <a:tcPr anchor="ctr"/>
                </a:tc>
              </a:tr>
              <a:tr h="2785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Android 4.1.2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Android 4.1.1</a:t>
                      </a:r>
                      <a:endParaRPr lang="en-US" sz="1600" dirty="0"/>
                    </a:p>
                  </a:txBody>
                  <a:tcPr anchor="ctr"/>
                </a:tc>
              </a:tr>
              <a:tr h="2785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Screen Size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4.3”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7.0”</a:t>
                      </a:r>
                      <a:endParaRPr lang="en-US" sz="1600" dirty="0"/>
                    </a:p>
                  </a:txBody>
                  <a:tcPr anchor="ctr"/>
                </a:tc>
              </a:tr>
              <a:tr h="2785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Screen Resolution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960 x 540 </a:t>
                      </a:r>
                      <a:r>
                        <a:rPr lang="en-US" sz="1600" dirty="0" err="1" smtClean="0"/>
                        <a:t>qHD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1024 x 600</a:t>
                      </a:r>
                      <a:endParaRPr lang="en-US" sz="1600" dirty="0"/>
                    </a:p>
                  </a:txBody>
                  <a:tcPr anchor="ctr"/>
                </a:tc>
              </a:tr>
              <a:tr h="4349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Memory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 GB RAM/8GB ROM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 GB</a:t>
                      </a:r>
                    </a:p>
                  </a:txBody>
                  <a:tcPr anchor="ctr"/>
                </a:tc>
              </a:tr>
              <a:tr h="2785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Connection Type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Wi-Fi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Wi-Fi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43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383202"/>
              </p:ext>
            </p:extLst>
          </p:nvPr>
        </p:nvGraphicFramePr>
        <p:xfrm>
          <a:off x="190500" y="180363"/>
          <a:ext cx="8763000" cy="6497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48"/>
                <a:gridCol w="2864827"/>
                <a:gridCol w="3286125"/>
              </a:tblGrid>
              <a:tr h="4829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Motorola RAZR</a:t>
                      </a:r>
                      <a:r>
                        <a:rPr lang="en-US" baseline="0" dirty="0" smtClean="0"/>
                        <a:t> 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Samsung</a:t>
                      </a:r>
                      <a:r>
                        <a:rPr lang="en-US" baseline="0" dirty="0" smtClean="0"/>
                        <a:t> Galaxy Tab 2 </a:t>
                      </a:r>
                      <a:endParaRPr lang="en-US" dirty="0"/>
                    </a:p>
                  </a:txBody>
                  <a:tcPr anchor="ctr"/>
                </a:tc>
              </a:tr>
              <a:tr h="30071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</a:t>
                      </a:r>
                      <a:r>
                        <a:rPr lang="en-US" baseline="0" dirty="0" smtClean="0"/>
                        <a:t> homepage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300716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OneStop</a:t>
                      </a:r>
                      <a:r>
                        <a:rPr lang="en-US" dirty="0" smtClean="0"/>
                        <a:t> Mobile</a:t>
                      </a:r>
                      <a:r>
                        <a:rPr lang="en-US" baseline="0" dirty="0" smtClean="0"/>
                        <a:t> log in</a:t>
                      </a:r>
                    </a:p>
                    <a:p>
                      <a:pPr algn="ctr"/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*Labels for credentials are not lined up correctly on smartphone*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864" y="755797"/>
            <a:ext cx="1582014" cy="2812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604" y="3728827"/>
            <a:ext cx="1581912" cy="2812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952" y="3785071"/>
            <a:ext cx="1581912" cy="269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952" y="774603"/>
            <a:ext cx="1581912" cy="269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Oval 9"/>
          <p:cNvSpPr/>
          <p:nvPr/>
        </p:nvSpPr>
        <p:spPr>
          <a:xfrm>
            <a:off x="3290993" y="4953000"/>
            <a:ext cx="1993756" cy="76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4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806526"/>
              </p:ext>
            </p:extLst>
          </p:nvPr>
        </p:nvGraphicFramePr>
        <p:xfrm>
          <a:off x="0" y="685800"/>
          <a:ext cx="9144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615"/>
                <a:gridCol w="2989385"/>
                <a:gridCol w="3429000"/>
              </a:tblGrid>
              <a:tr h="6326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Motorola RAZR</a:t>
                      </a:r>
                      <a:r>
                        <a:rPr lang="en-US" baseline="0" dirty="0" smtClean="0"/>
                        <a:t> 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Samsung</a:t>
                      </a:r>
                      <a:r>
                        <a:rPr lang="en-US" baseline="0" dirty="0" smtClean="0"/>
                        <a:t> Galaxy Tab 2 </a:t>
                      </a:r>
                      <a:endParaRPr lang="en-US" dirty="0"/>
                    </a:p>
                  </a:txBody>
                  <a:tcPr anchor="ctr"/>
                </a:tc>
              </a:tr>
              <a:tr h="39393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Navigation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to transit home page was delayed for smartphone by more than 2 minutes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24000"/>
            <a:ext cx="2057400" cy="3511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24001"/>
            <a:ext cx="1975104" cy="3511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268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References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http://developer.android.com/tools/help/monkeyrunner_concepts.html#APIClasses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FF0000"/>
                </a:solidFill>
                <a:hlinkClick r:id="rId3"/>
              </a:rPr>
              <a:t>http</a:t>
            </a:r>
            <a:r>
              <a:rPr lang="en-US" dirty="0">
                <a:solidFill>
                  <a:srgbClr val="FF0000"/>
                </a:solidFill>
                <a:hlinkClick r:id="rId3"/>
              </a:rPr>
              <a:t>://</a:t>
            </a:r>
            <a:r>
              <a:rPr lang="en-US" dirty="0" smtClean="0">
                <a:solidFill>
                  <a:srgbClr val="FF0000"/>
                </a:solidFill>
                <a:hlinkClick r:id="rId3"/>
              </a:rPr>
              <a:t>developer.android.com/sdk/index.html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hlinkClick r:id="rId4"/>
              </a:rPr>
              <a:t>https://code.google.com/p/robotium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https://cloud.testdroid.com/web/home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Oleksii Starov, Sergiy Vilkomir, and </a:t>
            </a:r>
            <a:r>
              <a:rPr lang="en-US" dirty="0" err="1"/>
              <a:t>Vyacheslav</a:t>
            </a:r>
            <a:r>
              <a:rPr lang="en-US" dirty="0"/>
              <a:t> </a:t>
            </a:r>
            <a:r>
              <a:rPr lang="en-US" dirty="0" err="1"/>
              <a:t>Kharchenko</a:t>
            </a:r>
            <a:r>
              <a:rPr lang="en-US" dirty="0"/>
              <a:t>, "Cloud Testing for Mobile Software Systems: Concept and Prototyping", Proceedings of the 8th International Conference on Software Engineering and Applications (ICSOFT-EA 2013), Reykjavik, Iceland, July 29-31, 2013.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44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r>
              <a:rPr lang="en-US" dirty="0" smtClean="0"/>
              <a:t>Mobile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3733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Set of processes and procedures involved in writing software for a small, wireless computing device such as smartphones or tablets</a:t>
            </a:r>
            <a:r>
              <a:rPr lang="en-US" baseline="30000" dirty="0" smtClean="0"/>
              <a:t>1</a:t>
            </a:r>
          </a:p>
          <a:p>
            <a:endParaRPr lang="en-US" dirty="0" smtClean="0"/>
          </a:p>
          <a:p>
            <a:r>
              <a:rPr lang="en-US" dirty="0" smtClean="0"/>
              <a:t>Software development kits (SDKs) are available for most mobile platforms (Android, BlackBerry, Apple, etc.) and provide a range of developer tools necessary to create mobile applications</a:t>
            </a:r>
          </a:p>
          <a:p>
            <a:endParaRPr lang="en-US" dirty="0" smtClean="0"/>
          </a:p>
          <a:p>
            <a:r>
              <a:rPr lang="en-US" dirty="0" smtClean="0"/>
              <a:t>Android SDK</a:t>
            </a:r>
          </a:p>
          <a:p>
            <a:pPr lvl="1"/>
            <a:r>
              <a:rPr lang="en-US" dirty="0" smtClean="0"/>
              <a:t>Tools to build, test, and debug Android apps</a:t>
            </a:r>
          </a:p>
          <a:p>
            <a:pPr lvl="1"/>
            <a:r>
              <a:rPr lang="en-US" dirty="0" smtClean="0"/>
              <a:t>Open source/no cost</a:t>
            </a:r>
          </a:p>
          <a:p>
            <a:pPr lvl="1"/>
            <a:r>
              <a:rPr lang="en-US" dirty="0" smtClean="0">
                <a:hlinkClick r:id="rId2"/>
              </a:rPr>
              <a:t>SDK download available here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019800"/>
            <a:ext cx="4724400" cy="685800"/>
          </a:xfrm>
        </p:spPr>
        <p:txBody>
          <a:bodyPr anchor="t"/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1: </a:t>
            </a:r>
            <a:r>
              <a:rPr lang="en-US" sz="1000" b="1" dirty="0" smtClean="0">
                <a:solidFill>
                  <a:srgbClr val="FF0000"/>
                </a:solidFill>
                <a:hlinkClick r:id="rId3"/>
              </a:rPr>
              <a:t>http://searchsoa.techtarget.com/definition/Mobile-application-development</a:t>
            </a:r>
            <a:endParaRPr lang="en-US" sz="1000" b="1" dirty="0" smtClean="0">
              <a:solidFill>
                <a:srgbClr val="FF0000"/>
              </a:solidFill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8813"/>
            <a:ext cx="9144000" cy="524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4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r>
              <a:rPr lang="en-US" dirty="0" smtClean="0"/>
              <a:t>Mobile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Crucial element of software development</a:t>
            </a:r>
          </a:p>
          <a:p>
            <a:r>
              <a:rPr lang="en-US" dirty="0" smtClean="0"/>
              <a:t>Application should function on devices with different:</a:t>
            </a:r>
            <a:endParaRPr lang="en-US" dirty="0" smtClean="0"/>
          </a:p>
          <a:p>
            <a:pPr lvl="1"/>
            <a:r>
              <a:rPr lang="en-US" dirty="0" smtClean="0"/>
              <a:t>Operating Systems</a:t>
            </a:r>
          </a:p>
          <a:p>
            <a:pPr lvl="1"/>
            <a:r>
              <a:rPr lang="en-US" dirty="0" smtClean="0"/>
              <a:t>Device manufacturers</a:t>
            </a:r>
          </a:p>
          <a:p>
            <a:pPr lvl="1"/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Screen resolution</a:t>
            </a:r>
          </a:p>
          <a:p>
            <a:pPr lvl="1"/>
            <a:r>
              <a:rPr lang="en-US" dirty="0" smtClean="0"/>
              <a:t>Screen size</a:t>
            </a:r>
          </a:p>
          <a:p>
            <a:pPr lvl="1"/>
            <a:r>
              <a:rPr lang="en-US" dirty="0" smtClean="0"/>
              <a:t>Sensor hardware</a:t>
            </a:r>
          </a:p>
          <a:p>
            <a:pPr lvl="1"/>
            <a:r>
              <a:rPr lang="en-US" dirty="0" smtClean="0"/>
              <a:t>Types (smartphone or tablet)</a:t>
            </a:r>
          </a:p>
          <a:p>
            <a:pPr lvl="1"/>
            <a:r>
              <a:rPr lang="en-US" dirty="0" smtClean="0"/>
              <a:t>Data Connection </a:t>
            </a:r>
          </a:p>
        </p:txBody>
      </p:sp>
    </p:spTree>
    <p:extLst>
      <p:ext uri="{BB962C8B-B14F-4D97-AF65-F5344CB8AC3E}">
        <p14:creationId xmlns:p14="http://schemas.microsoft.com/office/powerpoint/2010/main" val="171176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r>
              <a:rPr lang="en-US" dirty="0" smtClean="0"/>
              <a:t>Automation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8005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Automation tools save time and money by using test scripts to repeat a test procedure multiple times</a:t>
            </a:r>
          </a:p>
          <a:p>
            <a:r>
              <a:rPr lang="en-US" dirty="0" smtClean="0"/>
              <a:t>Increase the speed of regression tests 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Robotium</a:t>
            </a:r>
            <a:endParaRPr lang="en-US" dirty="0" smtClean="0"/>
          </a:p>
          <a:p>
            <a:pPr lvl="2"/>
            <a:r>
              <a:rPr lang="en-US" dirty="0" smtClean="0"/>
              <a:t>Supports Android OS</a:t>
            </a:r>
          </a:p>
          <a:p>
            <a:pPr lvl="2"/>
            <a:r>
              <a:rPr lang="en-US" dirty="0" smtClean="0"/>
              <a:t>Automatic black box test </a:t>
            </a:r>
            <a:r>
              <a:rPr lang="en-US" dirty="0" smtClean="0"/>
              <a:t>cases</a:t>
            </a:r>
          </a:p>
          <a:p>
            <a:pPr lvl="2"/>
            <a:r>
              <a:rPr lang="en-US" dirty="0" smtClean="0"/>
              <a:t>Free to </a:t>
            </a:r>
            <a:r>
              <a:rPr lang="en-US" dirty="0" smtClean="0">
                <a:hlinkClick r:id="rId2"/>
              </a:rPr>
              <a:t>download</a:t>
            </a:r>
            <a:endParaRPr lang="en-US" dirty="0" smtClean="0"/>
          </a:p>
          <a:p>
            <a:pPr lvl="1"/>
            <a:r>
              <a:rPr lang="en-US" dirty="0" err="1" smtClean="0"/>
              <a:t>Testdroid</a:t>
            </a:r>
            <a:r>
              <a:rPr lang="en-US" dirty="0" smtClean="0"/>
              <a:t> Cloud</a:t>
            </a:r>
          </a:p>
          <a:p>
            <a:pPr lvl="2"/>
            <a:r>
              <a:rPr lang="en-US" dirty="0" smtClean="0"/>
              <a:t>Supports </a:t>
            </a:r>
            <a:r>
              <a:rPr lang="en-US" dirty="0" smtClean="0"/>
              <a:t>Android OS </a:t>
            </a:r>
          </a:p>
          <a:p>
            <a:pPr lvl="2"/>
            <a:r>
              <a:rPr lang="en-US" dirty="0" smtClean="0"/>
              <a:t>Fully Automated testing on a cloud of devices</a:t>
            </a:r>
          </a:p>
          <a:p>
            <a:pPr lvl="1"/>
            <a:r>
              <a:rPr lang="en-US" dirty="0" smtClean="0"/>
              <a:t>Calabash</a:t>
            </a:r>
          </a:p>
          <a:p>
            <a:pPr lvl="2"/>
            <a:r>
              <a:rPr lang="en-US" dirty="0" smtClean="0"/>
              <a:t>Supports Android and </a:t>
            </a:r>
            <a:r>
              <a:rPr lang="en-US" dirty="0" err="1" smtClean="0"/>
              <a:t>iOS</a:t>
            </a:r>
            <a:endParaRPr lang="en-US" dirty="0" smtClean="0"/>
          </a:p>
          <a:p>
            <a:pPr lvl="2"/>
            <a:r>
              <a:rPr lang="en-US" dirty="0" smtClean="0"/>
              <a:t>Open </a:t>
            </a:r>
            <a:r>
              <a:rPr lang="en-US" dirty="0" smtClean="0"/>
              <a:t>source/free to </a:t>
            </a:r>
            <a:r>
              <a:rPr lang="en-US" dirty="0" smtClean="0">
                <a:hlinkClick r:id="rId3"/>
              </a:rPr>
              <a:t>download</a:t>
            </a:r>
            <a:endParaRPr lang="en-US" dirty="0" smtClean="0"/>
          </a:p>
          <a:p>
            <a:pPr lvl="1"/>
            <a:r>
              <a:rPr lang="en-US" dirty="0" smtClean="0"/>
              <a:t> Android </a:t>
            </a:r>
            <a:r>
              <a:rPr lang="en-US" dirty="0" smtClean="0"/>
              <a:t>SDK</a:t>
            </a:r>
          </a:p>
          <a:p>
            <a:pPr lvl="2"/>
            <a:r>
              <a:rPr lang="en-US" dirty="0" err="1" smtClean="0"/>
              <a:t>MonkeyRunner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964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What is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MonkeyRunner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?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9"/>
            <a:ext cx="8229600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MonkeyRunner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is a tool that provides an Application Programming Interface (API) for writing programs that control an Android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device.</a:t>
            </a:r>
            <a:r>
              <a:rPr lang="en-US" sz="3200" baseline="30000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pPr marL="0" indent="0" algn="ctr">
              <a:buNone/>
            </a:pPr>
            <a:endParaRPr lang="en-US" sz="3200" baseline="30000" dirty="0"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sz="2400" dirty="0" smtClean="0">
                <a:latin typeface="Arial" pitchFamily="34" charset="0"/>
                <a:cs typeface="Arial" pitchFamily="34" charset="0"/>
              </a:rPr>
              <a:t>Interactive through command prompt using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Jython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sz="2400" dirty="0" smtClean="0">
                <a:latin typeface="Arial" pitchFamily="34" charset="0"/>
                <a:cs typeface="Arial" pitchFamily="34" charset="0"/>
              </a:rPr>
              <a:t>Use commands to write a script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09" y="6400800"/>
            <a:ext cx="6074391" cy="304800"/>
          </a:xfrm>
        </p:spPr>
        <p:txBody>
          <a:bodyPr anchor="t"/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: http</a:t>
            </a:r>
            <a:r>
              <a:rPr lang="en-US" sz="1000" b="1" dirty="0" smtClean="0">
                <a:solidFill>
                  <a:srgbClr val="FF0000"/>
                </a:solidFill>
              </a:rPr>
              <a:t>://</a:t>
            </a:r>
            <a:r>
              <a:rPr lang="en-US" dirty="0" smtClean="0">
                <a:solidFill>
                  <a:srgbClr val="FF0000"/>
                </a:solidFill>
              </a:rPr>
              <a:t>developer.android.com/tools/help/monkeyrunner_concepts.html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66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MonkeyRunner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Modules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MonkeyRunner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Class of utility methods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Provides methods that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MonkeyDevice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Represents a device or emulator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Provides methods that simulate interactions</a:t>
            </a:r>
          </a:p>
          <a:p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MonkeyImage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Represents a screen capture image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Provides methods related to screen captures</a:t>
            </a:r>
          </a:p>
        </p:txBody>
      </p:sp>
    </p:spTree>
    <p:extLst>
      <p:ext uri="{BB962C8B-B14F-4D97-AF65-F5344CB8AC3E}">
        <p14:creationId xmlns:p14="http://schemas.microsoft.com/office/powerpoint/2010/main" val="334122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Command Examples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touch(</a:t>
            </a: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integer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x, </a:t>
            </a: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integer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y, </a:t>
            </a: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string</a:t>
            </a:r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type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type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represents a key event (DOWN, UP, DOWN_AND_UP)</a:t>
            </a:r>
          </a:p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type(</a:t>
            </a: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string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message)</a:t>
            </a:r>
          </a:p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wake()</a:t>
            </a:r>
          </a:p>
          <a:p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writeToFile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string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fileName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string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format)</a:t>
            </a:r>
          </a:p>
          <a:p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sameAs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MonkeyImage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otherImage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float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percent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Percent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indicates the percentage of pixels that need to be the same for the method to return true</a:t>
            </a:r>
            <a:endParaRPr lang="en-US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35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Technical components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1054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Eclipse IDE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PyDev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Extension for Eclipse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Jython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Android SDK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Android Debug Bridge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Command line tool that allows interaction with a connected device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Android Package (APK) for the application to be tested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File format used to install applications on Android OS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Android device connected through USB (or emulator)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Android drivers for specific device installed on computer</a:t>
            </a:r>
          </a:p>
        </p:txBody>
      </p:sp>
    </p:spTree>
    <p:extLst>
      <p:ext uri="{BB962C8B-B14F-4D97-AF65-F5344CB8AC3E}">
        <p14:creationId xmlns:p14="http://schemas.microsoft.com/office/powerpoint/2010/main" val="423322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:\Users\Amstutz\AppData\Local\Microsoft\Windows\Temporary Internet Files\Content.IE5\OE5NY4JE\MC90043382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16" y="4592480"/>
            <a:ext cx="1295172" cy="129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Amstutz\AppData\Local\Microsoft\Windows\Temporary Internet Files\Content.IE5\OE5NY4JE\MC90043159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4612" y="-484942"/>
            <a:ext cx="55626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urved Connector 12"/>
          <p:cNvCxnSpPr/>
          <p:nvPr/>
        </p:nvCxnSpPr>
        <p:spPr>
          <a:xfrm rot="16200000" flipH="1">
            <a:off x="147289" y="3784740"/>
            <a:ext cx="1469429" cy="1116407"/>
          </a:xfrm>
          <a:prstGeom prst="curvedConnector3">
            <a:avLst>
              <a:gd name="adj1" fmla="val 10758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12593" y="224551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testScript.py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47988" y="225299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.</a:t>
            </a:r>
            <a:r>
              <a:rPr lang="en-US" sz="2800" b="1" dirty="0" err="1" smtClean="0">
                <a:solidFill>
                  <a:srgbClr val="FFFF00"/>
                </a:solidFill>
              </a:rPr>
              <a:t>apk</a:t>
            </a:r>
            <a:r>
              <a:rPr lang="en-US" sz="2800" b="1" dirty="0" smtClean="0">
                <a:solidFill>
                  <a:srgbClr val="FFFF00"/>
                </a:solidFill>
              </a:rPr>
              <a:t> file</a:t>
            </a:r>
            <a:endParaRPr lang="en-US" sz="2800" b="1" dirty="0">
              <a:solidFill>
                <a:srgbClr val="FFFF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667654" y="577429"/>
            <a:ext cx="1909931" cy="10001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67654" y="1795812"/>
            <a:ext cx="2066782" cy="7187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47047" y="4956542"/>
            <a:ext cx="3429000" cy="647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Android device connected 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via USB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1038" name="Picture 14" descr="C:\Users\Amstutz\AppData\Local\Microsoft\Windows\Temporary Internet Files\Content.IE5\UC1CDY24\MC900441511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88" y="1839216"/>
            <a:ext cx="914286" cy="9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Bent Arrow 41"/>
          <p:cNvSpPr/>
          <p:nvPr/>
        </p:nvSpPr>
        <p:spPr>
          <a:xfrm flipH="1">
            <a:off x="1197674" y="2156355"/>
            <a:ext cx="655717" cy="2436125"/>
          </a:xfrm>
          <a:prstGeom prst="bentArrow">
            <a:avLst>
              <a:gd name="adj1" fmla="val 7139"/>
              <a:gd name="adj2" fmla="val 26791"/>
              <a:gd name="adj3" fmla="val 25000"/>
              <a:gd name="adj4" fmla="val 43750"/>
            </a:avLst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89716" y="3938946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Screenshots are saved to file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44" name="Picture 43" descr="Screen Clippi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65788">
            <a:off x="946877" y="904107"/>
            <a:ext cx="1417760" cy="94869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 rot="21078113">
            <a:off x="1096175" y="1221805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Console</a:t>
            </a:r>
            <a:endParaRPr lang="en-US" sz="1600" b="1" dirty="0"/>
          </a:p>
        </p:txBody>
      </p:sp>
      <p:pic>
        <p:nvPicPr>
          <p:cNvPr id="27" name="Picture 13" descr="C:\Users\Amstutz\AppData\Local\Microsoft\Windows\Temporary Internet Files\Content.IE5\UZURPE9J\MC900433801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85" y="2156355"/>
            <a:ext cx="789979" cy="78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Amstutz\AppData\Local\Microsoft\Windows\Temporary Internet Files\Content.IE5\UZURPE9J\MC900433801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765" y="118558"/>
            <a:ext cx="797258" cy="79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63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9" grpId="0"/>
      <p:bldP spid="30" grpId="0"/>
      <p:bldP spid="42" grpId="0" animBg="1"/>
      <p:bldP spid="43" grpId="0"/>
      <p:bldP spid="47" grpId="0"/>
    </p:bld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TC101859862[[fn=Urban Pop]]</Template>
  <TotalTime>1378</TotalTime>
  <Words>750</Words>
  <Application>Microsoft Office PowerPoint</Application>
  <PresentationFormat>On-screen Show (4:3)</PresentationFormat>
  <Paragraphs>155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Urban Pop</vt:lpstr>
      <vt:lpstr>PowerPoint Presentation</vt:lpstr>
      <vt:lpstr>Mobile Development</vt:lpstr>
      <vt:lpstr>Mobile testing</vt:lpstr>
      <vt:lpstr>Automation tools</vt:lpstr>
      <vt:lpstr>What is MonkeyRunner?</vt:lpstr>
      <vt:lpstr>MonkeyRunner Modules</vt:lpstr>
      <vt:lpstr>Command Examples</vt:lpstr>
      <vt:lpstr>Technical components</vt:lpstr>
      <vt:lpstr>PowerPoint Presentation</vt:lpstr>
      <vt:lpstr>PowerPoint Presentation</vt:lpstr>
      <vt:lpstr>script</vt:lpstr>
      <vt:lpstr>programming languages:  python and jython</vt:lpstr>
      <vt:lpstr>Executing Test script from command prompt</vt:lpstr>
      <vt:lpstr>Executing test script from from eclipse</vt:lpstr>
      <vt:lpstr>screenshot feature</vt:lpstr>
      <vt:lpstr>Screenshot analysis</vt:lpstr>
      <vt:lpstr>PowerPoint Presentation</vt:lpstr>
      <vt:lpstr>PowerPoint Presentation</vt:lpstr>
      <vt:lpstr>References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MonkeyRunner Testing Tool for Android Applications</dc:title>
  <dc:creator>Amstutz</dc:creator>
  <cp:lastModifiedBy>Amstutz</cp:lastModifiedBy>
  <cp:revision>86</cp:revision>
  <dcterms:created xsi:type="dcterms:W3CDTF">2013-06-04T17:49:13Z</dcterms:created>
  <dcterms:modified xsi:type="dcterms:W3CDTF">2013-06-11T15:13:16Z</dcterms:modified>
</cp:coreProperties>
</file>