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56" r:id="rId5"/>
    <p:sldId id="266" r:id="rId6"/>
    <p:sldId id="267" r:id="rId7"/>
    <p:sldId id="264" r:id="rId8"/>
    <p:sldId id="265" r:id="rId9"/>
    <p:sldId id="262" r:id="rId10"/>
    <p:sldId id="263" r:id="rId11"/>
    <p:sldId id="260" r:id="rId12"/>
    <p:sldId id="25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A12C-8EDC-4195-8B74-373F5FBD7AFC}" type="datetimeFigureOut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2BC19-F579-48F1-93D1-0715824DAA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225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A12C-8EDC-4195-8B74-373F5FBD7AFC}" type="datetimeFigureOut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2BC19-F579-48F1-93D1-0715824DAA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084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A12C-8EDC-4195-8B74-373F5FBD7AFC}" type="datetimeFigureOut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2BC19-F579-48F1-93D1-0715824DAA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624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A12C-8EDC-4195-8B74-373F5FBD7AFC}" type="datetimeFigureOut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2BC19-F579-48F1-93D1-0715824DAA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3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A12C-8EDC-4195-8B74-373F5FBD7AFC}" type="datetimeFigureOut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2BC19-F579-48F1-93D1-0715824DAA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478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A12C-8EDC-4195-8B74-373F5FBD7AFC}" type="datetimeFigureOut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2BC19-F579-48F1-93D1-0715824DAA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018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A12C-8EDC-4195-8B74-373F5FBD7AFC}" type="datetimeFigureOut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2BC19-F579-48F1-93D1-0715824DAA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622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A12C-8EDC-4195-8B74-373F5FBD7AFC}" type="datetimeFigureOut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2BC19-F579-48F1-93D1-0715824DAA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352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A12C-8EDC-4195-8B74-373F5FBD7AFC}" type="datetimeFigureOut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2BC19-F579-48F1-93D1-0715824DAA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347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A12C-8EDC-4195-8B74-373F5FBD7AFC}" type="datetimeFigureOut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2BC19-F579-48F1-93D1-0715824DAA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178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A12C-8EDC-4195-8B74-373F5FBD7AFC}" type="datetimeFigureOut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2BC19-F579-48F1-93D1-0715824DAA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089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6A12C-8EDC-4195-8B74-373F5FBD7AFC}" type="datetimeFigureOut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2BC19-F579-48F1-93D1-0715824DAA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440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nblogs.com/malaoko/p/4993292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don.com/tags/9958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www.jdon.com/cach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jdon.com/tags/17268" TargetMode="External"/><Relationship Id="rId5" Type="http://schemas.openxmlformats.org/officeDocument/2006/relationships/hyperlink" Target="https://www.jdon.com/eda.html" TargetMode="External"/><Relationship Id="rId4" Type="http://schemas.openxmlformats.org/officeDocument/2006/relationships/hyperlink" Target="https://www.jdon.com/dci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876926" y="412223"/>
            <a:ext cx="2360966" cy="2568369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sz="1400" dirty="0" err="1" smtClean="0">
                <a:solidFill>
                  <a:srgbClr val="00B0F0"/>
                </a:solidFill>
              </a:rPr>
              <a:t>PackageManagerService</a:t>
            </a:r>
            <a:endParaRPr lang="zh-CN" altLang="en-US" sz="1400" dirty="0">
              <a:solidFill>
                <a:srgbClr val="00B0F0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118946" y="1977644"/>
            <a:ext cx="1940209" cy="2508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zh-CN" sz="1100" dirty="0">
                <a:solidFill>
                  <a:srgbClr val="00B0F0"/>
                </a:solidFill>
              </a:rPr>
              <a:t>ServiceIntentResolver</a:t>
            </a:r>
            <a:endParaRPr lang="zh-CN" altLang="en-US" sz="1100" dirty="0">
              <a:solidFill>
                <a:srgbClr val="00B0F0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023920" y="4630019"/>
            <a:ext cx="2054632" cy="268130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>
                <a:solidFill>
                  <a:srgbClr val="00B0F0"/>
                </a:solidFill>
              </a:rPr>
              <a:t>PreferredIntentResolver</a:t>
            </a:r>
            <a:r>
              <a:rPr lang="en-US" altLang="zh-CN" sz="1100" dirty="0">
                <a:solidFill>
                  <a:srgbClr val="00B0F0"/>
                </a:solidFill>
              </a:rPr>
              <a:t> </a:t>
            </a:r>
            <a:r>
              <a:rPr lang="zh-CN" altLang="en-US" sz="1100" dirty="0" smtClean="0">
                <a:solidFill>
                  <a:srgbClr val="00B0F0"/>
                </a:solidFill>
              </a:rPr>
              <a:t>（</a:t>
            </a:r>
            <a:r>
              <a:rPr lang="en-US" altLang="zh-CN" sz="1100" dirty="0" smtClean="0">
                <a:solidFill>
                  <a:srgbClr val="00B0F0"/>
                </a:solidFill>
              </a:rPr>
              <a:t>s</a:t>
            </a:r>
            <a:r>
              <a:rPr lang="zh-CN" altLang="en-US" sz="1100" dirty="0" smtClean="0">
                <a:solidFill>
                  <a:srgbClr val="00B0F0"/>
                </a:solidFill>
              </a:rPr>
              <a:t>）</a:t>
            </a:r>
            <a:endParaRPr lang="en-US" altLang="zh-CN" sz="1100" dirty="0" smtClean="0">
              <a:solidFill>
                <a:srgbClr val="00B0F0"/>
              </a:solidFill>
            </a:endParaRPr>
          </a:p>
        </p:txBody>
      </p:sp>
      <p:sp>
        <p:nvSpPr>
          <p:cNvPr id="2" name="椭圆 1"/>
          <p:cNvSpPr/>
          <p:nvPr/>
        </p:nvSpPr>
        <p:spPr>
          <a:xfrm>
            <a:off x="6712458" y="1447647"/>
            <a:ext cx="2726817" cy="378665"/>
          </a:xfrm>
          <a:prstGeom prst="ellipse">
            <a:avLst/>
          </a:prstGeom>
          <a:solidFill>
            <a:schemeClr val="bg1"/>
          </a:solidFill>
          <a:ln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>
                <a:solidFill>
                  <a:srgbClr val="00B0F0"/>
                </a:solidFill>
              </a:rPr>
              <a:t>queryIntentActivitiesInternal</a:t>
            </a:r>
            <a:r>
              <a:rPr lang="zh-CN" altLang="zh-CN" sz="1100" dirty="0">
                <a:solidFill>
                  <a:srgbClr val="00B0F0"/>
                </a:solidFill>
              </a:rPr>
              <a:t>s</a:t>
            </a:r>
            <a:endParaRPr lang="zh-CN" altLang="en-US" sz="1100" dirty="0">
              <a:solidFill>
                <a:srgbClr val="00B0F0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118946" y="1504116"/>
            <a:ext cx="1940209" cy="2508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zh-CN" sz="1100" dirty="0">
                <a:solidFill>
                  <a:srgbClr val="00B0F0"/>
                </a:solidFill>
              </a:rPr>
              <a:t>ActivityIntentResolver</a:t>
            </a:r>
            <a:endParaRPr lang="zh-CN" altLang="en-US" sz="1100" dirty="0">
              <a:solidFill>
                <a:srgbClr val="00B0F0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118946" y="2448373"/>
            <a:ext cx="1940209" cy="2508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zh-CN" sz="1100" dirty="0">
                <a:solidFill>
                  <a:srgbClr val="00B0F0"/>
                </a:solidFill>
              </a:rPr>
              <a:t>ProviderIntentResolver</a:t>
            </a:r>
            <a:endParaRPr lang="zh-CN" altLang="en-US" sz="1100" dirty="0">
              <a:solidFill>
                <a:srgbClr val="00B0F0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603161" y="3650397"/>
            <a:ext cx="896149" cy="211218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00B0F0"/>
                </a:solidFill>
              </a:rPr>
              <a:t>Settings</a:t>
            </a:r>
          </a:p>
        </p:txBody>
      </p:sp>
      <p:cxnSp>
        <p:nvCxnSpPr>
          <p:cNvPr id="14" name="直接箭头连接符 13"/>
          <p:cNvCxnSpPr>
            <a:stCxn id="4" idx="2"/>
            <a:endCxn id="13" idx="0"/>
          </p:cNvCxnSpPr>
          <p:nvPr/>
        </p:nvCxnSpPr>
        <p:spPr>
          <a:xfrm flipH="1">
            <a:off x="3051236" y="2980592"/>
            <a:ext cx="6173" cy="669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3" idx="2"/>
            <a:endCxn id="6" idx="0"/>
          </p:cNvCxnSpPr>
          <p:nvPr/>
        </p:nvCxnSpPr>
        <p:spPr>
          <a:xfrm>
            <a:off x="3051236" y="3861615"/>
            <a:ext cx="0" cy="768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0" idx="3"/>
            <a:endCxn id="2" idx="2"/>
          </p:cNvCxnSpPr>
          <p:nvPr/>
        </p:nvCxnSpPr>
        <p:spPr>
          <a:xfrm>
            <a:off x="4059155" y="1629549"/>
            <a:ext cx="2653303" cy="7431"/>
          </a:xfrm>
          <a:prstGeom prst="straightConnector1">
            <a:avLst/>
          </a:prstGeom>
          <a:ln cmpd="sng"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563847" y="1108399"/>
            <a:ext cx="18102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 smtClean="0"/>
              <a:t>Intent</a:t>
            </a:r>
            <a:endParaRPr lang="en-US" altLang="zh-CN" sz="1050" dirty="0"/>
          </a:p>
          <a:p>
            <a:pPr algn="ctr"/>
            <a:r>
              <a:rPr lang="en-US" altLang="zh-CN" sz="1050" dirty="0" err="1" smtClean="0"/>
              <a:t>mResolvePrioritySorter</a:t>
            </a:r>
            <a:r>
              <a:rPr lang="zh-CN" altLang="en-US" sz="1050" dirty="0" smtClean="0"/>
              <a:t>排序</a:t>
            </a:r>
            <a:endParaRPr lang="zh-CN" altLang="en-US" sz="1050" dirty="0"/>
          </a:p>
        </p:txBody>
      </p:sp>
      <p:sp>
        <p:nvSpPr>
          <p:cNvPr id="32" name="圆角矩形 31"/>
          <p:cNvSpPr/>
          <p:nvPr/>
        </p:nvSpPr>
        <p:spPr>
          <a:xfrm>
            <a:off x="4548719" y="4630018"/>
            <a:ext cx="1840460" cy="245498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rgbClr val="00B0F0"/>
                </a:solidFill>
              </a:rPr>
              <a:t>PreferredIntentResolver</a:t>
            </a:r>
            <a:endParaRPr lang="en-US" altLang="zh-CN" sz="1200" dirty="0" smtClean="0">
              <a:solidFill>
                <a:srgbClr val="00B0F0"/>
              </a:solidFill>
            </a:endParaRPr>
          </a:p>
        </p:txBody>
      </p:sp>
      <p:cxnSp>
        <p:nvCxnSpPr>
          <p:cNvPr id="33" name="直接箭头连接符 32"/>
          <p:cNvCxnSpPr>
            <a:stCxn id="6" idx="3"/>
            <a:endCxn id="32" idx="1"/>
          </p:cNvCxnSpPr>
          <p:nvPr/>
        </p:nvCxnSpPr>
        <p:spPr>
          <a:xfrm flipV="1">
            <a:off x="4078552" y="4752767"/>
            <a:ext cx="470167" cy="11317"/>
          </a:xfrm>
          <a:prstGeom prst="straightConnector1">
            <a:avLst/>
          </a:prstGeom>
          <a:ln cmpd="sng"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059155" y="4413801"/>
            <a:ext cx="598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 smtClean="0"/>
              <a:t>UserId</a:t>
            </a:r>
            <a:endParaRPr lang="zh-CN" altLang="en-US" sz="1050" dirty="0"/>
          </a:p>
        </p:txBody>
      </p:sp>
      <p:sp>
        <p:nvSpPr>
          <p:cNvPr id="40" name="椭圆 39"/>
          <p:cNvSpPr/>
          <p:nvPr/>
        </p:nvSpPr>
        <p:spPr>
          <a:xfrm>
            <a:off x="6712458" y="2377897"/>
            <a:ext cx="2726817" cy="544874"/>
          </a:xfrm>
          <a:prstGeom prst="ellipse">
            <a:avLst/>
          </a:prstGeom>
          <a:solidFill>
            <a:schemeClr val="bg1"/>
          </a:solidFill>
          <a:ln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>
                <a:solidFill>
                  <a:srgbClr val="00B0F0"/>
                </a:solidFill>
              </a:rPr>
              <a:t>chooseBestActivity</a:t>
            </a:r>
            <a:endParaRPr lang="zh-CN" altLang="en-US" sz="1100" dirty="0">
              <a:solidFill>
                <a:srgbClr val="00B0F0"/>
              </a:solidFill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0" y="1211226"/>
            <a:ext cx="1394929" cy="24549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400" dirty="0">
                <a:solidFill>
                  <a:schemeClr val="bg1"/>
                </a:solidFill>
              </a:rPr>
              <a:t>IntentResolver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cxnSp>
        <p:nvCxnSpPr>
          <p:cNvPr id="88" name="直接箭头连接符 87"/>
          <p:cNvCxnSpPr>
            <a:stCxn id="10" idx="1"/>
            <a:endCxn id="76" idx="3"/>
          </p:cNvCxnSpPr>
          <p:nvPr/>
        </p:nvCxnSpPr>
        <p:spPr>
          <a:xfrm flipH="1" flipV="1">
            <a:off x="1394929" y="1333975"/>
            <a:ext cx="724017" cy="295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5" idx="1"/>
            <a:endCxn id="76" idx="3"/>
          </p:cNvCxnSpPr>
          <p:nvPr/>
        </p:nvCxnSpPr>
        <p:spPr>
          <a:xfrm flipH="1" flipV="1">
            <a:off x="1394929" y="1333975"/>
            <a:ext cx="724017" cy="769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11" idx="1"/>
            <a:endCxn id="76" idx="3"/>
          </p:cNvCxnSpPr>
          <p:nvPr/>
        </p:nvCxnSpPr>
        <p:spPr>
          <a:xfrm flipH="1" flipV="1">
            <a:off x="1394929" y="1333975"/>
            <a:ext cx="724017" cy="1239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>
            <a:stCxn id="6" idx="1"/>
            <a:endCxn id="76" idx="3"/>
          </p:cNvCxnSpPr>
          <p:nvPr/>
        </p:nvCxnSpPr>
        <p:spPr>
          <a:xfrm flipH="1" flipV="1">
            <a:off x="1394929" y="1333975"/>
            <a:ext cx="628991" cy="3430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圆角矩形 126"/>
          <p:cNvSpPr/>
          <p:nvPr/>
        </p:nvSpPr>
        <p:spPr>
          <a:xfrm>
            <a:off x="578183" y="5219855"/>
            <a:ext cx="1265143" cy="211218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400" dirty="0">
                <a:solidFill>
                  <a:srgbClr val="00B0F0"/>
                </a:solidFill>
              </a:rPr>
              <a:t>ResolveInfo</a:t>
            </a:r>
            <a:endParaRPr lang="en-US" altLang="zh-CN" sz="1400" dirty="0">
              <a:solidFill>
                <a:srgbClr val="00B0F0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2225986" y="5807388"/>
            <a:ext cx="1265143" cy="211218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400" dirty="0">
                <a:solidFill>
                  <a:srgbClr val="00B0F0"/>
                </a:solidFill>
              </a:rPr>
              <a:t>ProviderInfo</a:t>
            </a:r>
            <a:endParaRPr lang="en-US" altLang="zh-CN" sz="1400" dirty="0">
              <a:solidFill>
                <a:srgbClr val="00B0F0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2225984" y="6071873"/>
            <a:ext cx="1265143" cy="211218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400" dirty="0">
                <a:solidFill>
                  <a:srgbClr val="00B0F0"/>
                </a:solidFill>
              </a:rPr>
              <a:t>ServiceInfo</a:t>
            </a:r>
            <a:endParaRPr lang="en-US" altLang="zh-CN" sz="1400" dirty="0">
              <a:solidFill>
                <a:srgbClr val="00B0F0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2234167" y="6336358"/>
            <a:ext cx="1265143" cy="211218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400" dirty="0">
                <a:solidFill>
                  <a:srgbClr val="00B0F0"/>
                </a:solidFill>
              </a:rPr>
              <a:t>ActivityInfo</a:t>
            </a:r>
            <a:endParaRPr lang="en-US" altLang="zh-CN" sz="1400" dirty="0">
              <a:solidFill>
                <a:srgbClr val="00B0F0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2219811" y="5765130"/>
            <a:ext cx="1265143" cy="211218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400" dirty="0">
                <a:solidFill>
                  <a:srgbClr val="00B0F0"/>
                </a:solidFill>
              </a:rPr>
              <a:t>IntentFilter</a:t>
            </a:r>
            <a:endParaRPr lang="en-US" altLang="zh-CN" sz="1400" dirty="0">
              <a:solidFill>
                <a:srgbClr val="00B0F0"/>
              </a:solidFill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>
            <a:off x="2344768" y="5324975"/>
            <a:ext cx="1015228" cy="212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27" idx="2"/>
            <a:endCxn id="35" idx="1"/>
          </p:cNvCxnSpPr>
          <p:nvPr/>
        </p:nvCxnSpPr>
        <p:spPr>
          <a:xfrm>
            <a:off x="1210755" y="5431073"/>
            <a:ext cx="1023412" cy="1010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27" idx="2"/>
            <a:endCxn id="34" idx="1"/>
          </p:cNvCxnSpPr>
          <p:nvPr/>
        </p:nvCxnSpPr>
        <p:spPr>
          <a:xfrm>
            <a:off x="1210755" y="5431073"/>
            <a:ext cx="1015229" cy="746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27" idx="2"/>
            <a:endCxn id="29" idx="1"/>
          </p:cNvCxnSpPr>
          <p:nvPr/>
        </p:nvCxnSpPr>
        <p:spPr>
          <a:xfrm>
            <a:off x="1210755" y="5431073"/>
            <a:ext cx="1015231" cy="481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圆角矩形 50"/>
          <p:cNvSpPr/>
          <p:nvPr/>
        </p:nvSpPr>
        <p:spPr>
          <a:xfrm>
            <a:off x="40932" y="2313871"/>
            <a:ext cx="1265143" cy="211218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400" dirty="0" smtClean="0">
                <a:solidFill>
                  <a:srgbClr val="00B0F0"/>
                </a:solidFill>
              </a:rPr>
              <a:t>IntentFilter</a:t>
            </a:r>
            <a:r>
              <a:rPr lang="en-US" altLang="zh-CN" sz="1400" dirty="0" smtClean="0">
                <a:solidFill>
                  <a:srgbClr val="00B0F0"/>
                </a:solidFill>
              </a:rPr>
              <a:t>(s)</a:t>
            </a:r>
            <a:endParaRPr lang="en-US" altLang="zh-CN" sz="1400" dirty="0">
              <a:solidFill>
                <a:srgbClr val="00B0F0"/>
              </a:solidFill>
            </a:endParaRPr>
          </a:p>
        </p:txBody>
      </p:sp>
      <p:cxnSp>
        <p:nvCxnSpPr>
          <p:cNvPr id="54" name="直接箭头连接符 53"/>
          <p:cNvCxnSpPr>
            <a:stCxn id="76" idx="2"/>
            <a:endCxn id="51" idx="0"/>
          </p:cNvCxnSpPr>
          <p:nvPr/>
        </p:nvCxnSpPr>
        <p:spPr>
          <a:xfrm flipH="1">
            <a:off x="673504" y="1456724"/>
            <a:ext cx="23961" cy="857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2" idx="4"/>
            <a:endCxn id="40" idx="0"/>
          </p:cNvCxnSpPr>
          <p:nvPr/>
        </p:nvCxnSpPr>
        <p:spPr>
          <a:xfrm>
            <a:off x="8075867" y="1826312"/>
            <a:ext cx="0" cy="551585"/>
          </a:xfrm>
          <a:prstGeom prst="straightConnector1">
            <a:avLst/>
          </a:prstGeom>
          <a:ln cmpd="sng"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8146094" y="1992613"/>
            <a:ext cx="18102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1050" dirty="0">
                <a:solidFill>
                  <a:srgbClr val="00B0F0"/>
                </a:solidFill>
              </a:rPr>
              <a:t>List&lt;ResolveInfo</a:t>
            </a:r>
            <a:r>
              <a:rPr lang="zh-CN" altLang="zh-CN" sz="1050" dirty="0" smtClean="0">
                <a:solidFill>
                  <a:srgbClr val="00B0F0"/>
                </a:solidFill>
              </a:rPr>
              <a:t>&gt;</a:t>
            </a:r>
            <a:r>
              <a:rPr lang="en-US" altLang="zh-CN" sz="1050" dirty="0" smtClean="0">
                <a:solidFill>
                  <a:srgbClr val="00B0F0"/>
                </a:solidFill>
              </a:rPr>
              <a:t> </a:t>
            </a:r>
            <a:r>
              <a:rPr lang="zh-CN" altLang="zh-CN" sz="1050" dirty="0" smtClean="0">
                <a:solidFill>
                  <a:srgbClr val="00B0F0"/>
                </a:solidFill>
              </a:rPr>
              <a:t> </a:t>
            </a:r>
            <a:r>
              <a:rPr lang="zh-CN" altLang="zh-CN" sz="1050" dirty="0">
                <a:solidFill>
                  <a:srgbClr val="00B0F0"/>
                </a:solidFill>
              </a:rPr>
              <a:t>query</a:t>
            </a:r>
            <a:endParaRPr lang="zh-CN" altLang="en-US" sz="1050" dirty="0">
              <a:solidFill>
                <a:srgbClr val="00B0F0"/>
              </a:solidFill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8036480" y="3531676"/>
            <a:ext cx="2029433" cy="544874"/>
          </a:xfrm>
          <a:prstGeom prst="ellipse">
            <a:avLst/>
          </a:prstGeom>
          <a:solidFill>
            <a:schemeClr val="bg1"/>
          </a:solidFill>
          <a:ln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100" dirty="0">
                <a:solidFill>
                  <a:srgbClr val="00B0F0"/>
                </a:solidFill>
              </a:rPr>
              <a:t>findPreferredActivity</a:t>
            </a:r>
            <a:endParaRPr lang="zh-CN" altLang="en-US" sz="1100" dirty="0">
              <a:solidFill>
                <a:srgbClr val="00B0F0"/>
              </a:solidFill>
            </a:endParaRPr>
          </a:p>
        </p:txBody>
      </p:sp>
      <p:cxnSp>
        <p:nvCxnSpPr>
          <p:cNvPr id="64" name="直接箭头连接符 63"/>
          <p:cNvCxnSpPr>
            <a:stCxn id="40" idx="4"/>
            <a:endCxn id="62" idx="1"/>
          </p:cNvCxnSpPr>
          <p:nvPr/>
        </p:nvCxnSpPr>
        <p:spPr>
          <a:xfrm>
            <a:off x="8075867" y="2922771"/>
            <a:ext cx="257817" cy="688700"/>
          </a:xfrm>
          <a:prstGeom prst="straightConnector1">
            <a:avLst/>
          </a:prstGeom>
          <a:ln cmpd="sng"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8325156" y="4214118"/>
            <a:ext cx="18646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1050" dirty="0">
                <a:solidFill>
                  <a:srgbClr val="00B0F0"/>
                </a:solidFill>
              </a:rPr>
              <a:t>List&lt;PreferredActivity&gt; prefs </a:t>
            </a:r>
            <a:endParaRPr lang="zh-CN" altLang="en-US" sz="1050" dirty="0">
              <a:solidFill>
                <a:srgbClr val="00B0F0"/>
              </a:solidFill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6712458" y="4563435"/>
            <a:ext cx="2726817" cy="378665"/>
          </a:xfrm>
          <a:prstGeom prst="ellipse">
            <a:avLst/>
          </a:prstGeom>
          <a:solidFill>
            <a:schemeClr val="bg1"/>
          </a:solidFill>
          <a:ln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>
                <a:solidFill>
                  <a:srgbClr val="00B0F0"/>
                </a:solidFill>
              </a:rPr>
              <a:t>queryIntent</a:t>
            </a:r>
            <a:endParaRPr lang="zh-CN" altLang="en-US" sz="1100" dirty="0">
              <a:solidFill>
                <a:srgbClr val="00B0F0"/>
              </a:solidFill>
            </a:endParaRPr>
          </a:p>
        </p:txBody>
      </p:sp>
      <p:cxnSp>
        <p:nvCxnSpPr>
          <p:cNvPr id="79" name="直接箭头连接符 78"/>
          <p:cNvCxnSpPr>
            <a:stCxn id="32" idx="3"/>
            <a:endCxn id="77" idx="2"/>
          </p:cNvCxnSpPr>
          <p:nvPr/>
        </p:nvCxnSpPr>
        <p:spPr>
          <a:xfrm>
            <a:off x="6389179" y="4752767"/>
            <a:ext cx="323279" cy="1"/>
          </a:xfrm>
          <a:prstGeom prst="straightConnector1">
            <a:avLst/>
          </a:prstGeom>
          <a:ln cmpd="sng"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6312128" y="4421495"/>
            <a:ext cx="5180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1050" dirty="0">
                <a:solidFill>
                  <a:srgbClr val="00B0F0"/>
                </a:solidFill>
              </a:rPr>
              <a:t>intent</a:t>
            </a:r>
            <a:endParaRPr lang="zh-CN" altLang="en-US" sz="1050" dirty="0">
              <a:solidFill>
                <a:srgbClr val="00B0F0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8255709" y="3103102"/>
            <a:ext cx="18102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1050" dirty="0">
                <a:solidFill>
                  <a:srgbClr val="00B0F0"/>
                </a:solidFill>
              </a:rPr>
              <a:t>List&lt;ResolveInfo</a:t>
            </a:r>
            <a:r>
              <a:rPr lang="zh-CN" altLang="zh-CN" sz="1050" dirty="0" smtClean="0">
                <a:solidFill>
                  <a:srgbClr val="00B0F0"/>
                </a:solidFill>
              </a:rPr>
              <a:t>&gt;</a:t>
            </a:r>
            <a:r>
              <a:rPr lang="en-US" altLang="zh-CN" sz="1050" dirty="0" smtClean="0">
                <a:solidFill>
                  <a:srgbClr val="00B0F0"/>
                </a:solidFill>
              </a:rPr>
              <a:t> </a:t>
            </a:r>
            <a:r>
              <a:rPr lang="zh-CN" altLang="zh-CN" sz="1050" dirty="0" smtClean="0">
                <a:solidFill>
                  <a:srgbClr val="00B0F0"/>
                </a:solidFill>
              </a:rPr>
              <a:t> </a:t>
            </a:r>
            <a:r>
              <a:rPr lang="zh-CN" altLang="zh-CN" sz="1050" dirty="0">
                <a:solidFill>
                  <a:srgbClr val="00B0F0"/>
                </a:solidFill>
              </a:rPr>
              <a:t>query</a:t>
            </a:r>
            <a:endParaRPr lang="zh-CN" altLang="en-US" sz="1050" dirty="0">
              <a:solidFill>
                <a:srgbClr val="00B0F0"/>
              </a:solidFill>
            </a:endParaRPr>
          </a:p>
        </p:txBody>
      </p:sp>
      <p:cxnSp>
        <p:nvCxnSpPr>
          <p:cNvPr id="98" name="直接箭头连接符 97"/>
          <p:cNvCxnSpPr>
            <a:stCxn id="77" idx="0"/>
            <a:endCxn id="62" idx="3"/>
          </p:cNvCxnSpPr>
          <p:nvPr/>
        </p:nvCxnSpPr>
        <p:spPr>
          <a:xfrm flipV="1">
            <a:off x="8075867" y="3996755"/>
            <a:ext cx="257817" cy="566680"/>
          </a:xfrm>
          <a:prstGeom prst="straightConnector1">
            <a:avLst/>
          </a:prstGeom>
          <a:ln cmpd="sng"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圆角矩形 102"/>
          <p:cNvSpPr/>
          <p:nvPr/>
        </p:nvSpPr>
        <p:spPr>
          <a:xfrm>
            <a:off x="10983543" y="3579013"/>
            <a:ext cx="1208457" cy="450199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B0F0"/>
                </a:solidFill>
              </a:rPr>
              <a:t>最佳</a:t>
            </a:r>
            <a:endParaRPr lang="en-US" altLang="zh-CN" sz="1400" dirty="0">
              <a:solidFill>
                <a:srgbClr val="00B0F0"/>
              </a:solidFill>
            </a:endParaRPr>
          </a:p>
          <a:p>
            <a:pPr algn="ctr"/>
            <a:r>
              <a:rPr lang="zh-CN" altLang="zh-CN" sz="1400" dirty="0">
                <a:solidFill>
                  <a:srgbClr val="00B0F0"/>
                </a:solidFill>
              </a:rPr>
              <a:t>ResolveInfo</a:t>
            </a:r>
            <a:endParaRPr lang="en-US" altLang="zh-CN" sz="1400" dirty="0">
              <a:solidFill>
                <a:srgbClr val="00B0F0"/>
              </a:solidFill>
            </a:endParaRPr>
          </a:p>
        </p:txBody>
      </p:sp>
      <p:cxnSp>
        <p:nvCxnSpPr>
          <p:cNvPr id="147" name="直接箭头连接符 146"/>
          <p:cNvCxnSpPr>
            <a:stCxn id="62" idx="6"/>
            <a:endCxn id="103" idx="1"/>
          </p:cNvCxnSpPr>
          <p:nvPr/>
        </p:nvCxnSpPr>
        <p:spPr>
          <a:xfrm>
            <a:off x="10065913" y="3804113"/>
            <a:ext cx="917630" cy="0"/>
          </a:xfrm>
          <a:prstGeom prst="straightConnector1">
            <a:avLst/>
          </a:prstGeom>
          <a:ln w="28575" cmpd="sng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矩形 169"/>
          <p:cNvSpPr/>
          <p:nvPr/>
        </p:nvSpPr>
        <p:spPr>
          <a:xfrm>
            <a:off x="9564709" y="3371264"/>
            <a:ext cx="18646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 smtClean="0">
                <a:solidFill>
                  <a:srgbClr val="00B0F0"/>
                </a:solidFill>
              </a:rPr>
              <a:t>先检查</a:t>
            </a:r>
            <a:endParaRPr lang="en-US" altLang="zh-CN" sz="1050" dirty="0" smtClean="0">
              <a:solidFill>
                <a:srgbClr val="00B0F0"/>
              </a:solidFill>
            </a:endParaRPr>
          </a:p>
          <a:p>
            <a:pPr algn="ctr"/>
            <a:r>
              <a:rPr lang="zh-CN" altLang="en-US" sz="1050" dirty="0" smtClean="0">
                <a:solidFill>
                  <a:srgbClr val="00B0F0"/>
                </a:solidFill>
              </a:rPr>
              <a:t>再比对</a:t>
            </a:r>
            <a:endParaRPr lang="zh-CN" altLang="en-US" sz="105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761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50631" y="122076"/>
            <a:ext cx="10128738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rgbClr val="1A8BC8"/>
                </a:solidFill>
                <a:latin typeface="Verdana" panose="020B0604030504040204" pitchFamily="34" charset="0"/>
                <a:hlinkClick r:id="rId2"/>
              </a:rPr>
              <a:t>领域驱动设计之实体、值对象、领域服务</a:t>
            </a:r>
            <a:endParaRPr lang="zh-CN" altLang="en-US" sz="1400" b="1" dirty="0">
              <a:solidFill>
                <a:srgbClr val="4B4B4B"/>
              </a:solidFill>
              <a:latin typeface="Verdana" panose="020B0604030504040204" pitchFamily="34" charset="0"/>
            </a:endParaRPr>
          </a:p>
          <a:p>
            <a:r>
              <a:rPr lang="zh-CN" altLang="en-US" sz="1400" dirty="0">
                <a:solidFill>
                  <a:srgbClr val="4B4B4B"/>
                </a:solidFill>
                <a:latin typeface="Verdana" panose="020B0604030504040204" pitchFamily="34" charset="0"/>
              </a:rPr>
              <a:t>建立领域模型的第一步就是需要识别出实体、值对象与领域服务。</a:t>
            </a:r>
          </a:p>
          <a:p>
            <a:r>
              <a:rPr lang="zh-CN" altLang="en-US" sz="1400" dirty="0">
                <a:solidFill>
                  <a:srgbClr val="4B4B4B"/>
                </a:solidFill>
                <a:latin typeface="Verdana" panose="020B0604030504040204" pitchFamily="34" charset="0"/>
              </a:rPr>
              <a:t>一</a:t>
            </a:r>
            <a:r>
              <a:rPr lang="en-US" altLang="zh-CN" sz="1400" dirty="0">
                <a:solidFill>
                  <a:srgbClr val="4B4B4B"/>
                </a:solidFill>
                <a:latin typeface="Verdana" panose="020B0604030504040204" pitchFamily="34" charset="0"/>
              </a:rPr>
              <a:t>.</a:t>
            </a:r>
            <a:r>
              <a:rPr lang="zh-CN" altLang="en-US" sz="1400" dirty="0">
                <a:solidFill>
                  <a:srgbClr val="4B4B4B"/>
                </a:solidFill>
                <a:latin typeface="Verdana" panose="020B0604030504040204" pitchFamily="34" charset="0"/>
              </a:rPr>
              <a:t>实体</a:t>
            </a:r>
          </a:p>
          <a:p>
            <a:r>
              <a:rPr lang="en-US" altLang="zh-CN" sz="1400" dirty="0">
                <a:solidFill>
                  <a:srgbClr val="4B4B4B"/>
                </a:solidFill>
                <a:latin typeface="Verdana" panose="020B0604030504040204" pitchFamily="34" charset="0"/>
              </a:rPr>
              <a:t>1.</a:t>
            </a:r>
            <a:r>
              <a:rPr lang="zh-CN" altLang="en-US" sz="1400" dirty="0">
                <a:solidFill>
                  <a:srgbClr val="4B4B4B"/>
                </a:solidFill>
                <a:latin typeface="Verdana" panose="020B0604030504040204" pitchFamily="34" charset="0"/>
              </a:rPr>
              <a:t>实体是领域中需要唯一标识的领域概念。通常在业务中，需要唯一标识与区分的对象并需要持续对它进行跟踪，这样的对象我们认为是实体。这里的唯一标识通常指的是业务上的唯一标识，比如订单号、雇员工号等信息，而不是数据库中因为技术需要存储的自增</a:t>
            </a:r>
            <a:r>
              <a:rPr lang="en-US" altLang="zh-CN" sz="1400" dirty="0" err="1">
                <a:solidFill>
                  <a:srgbClr val="4B4B4B"/>
                </a:solidFill>
                <a:latin typeface="Verdana" panose="020B0604030504040204" pitchFamily="34" charset="0"/>
              </a:rPr>
              <a:t>int</a:t>
            </a:r>
            <a:r>
              <a:rPr lang="en-US" altLang="zh-CN" sz="1400" dirty="0">
                <a:solidFill>
                  <a:srgbClr val="4B4B4B"/>
                </a:solidFill>
                <a:latin typeface="Verdana" panose="020B0604030504040204" pitchFamily="34" charset="0"/>
              </a:rPr>
              <a:t> id</a:t>
            </a:r>
            <a:r>
              <a:rPr lang="zh-CN" altLang="en-US" sz="1400" dirty="0">
                <a:solidFill>
                  <a:srgbClr val="4B4B4B"/>
                </a:solidFill>
                <a:latin typeface="Verdana" panose="020B0604030504040204" pitchFamily="34" charset="0"/>
              </a:rPr>
              <a:t>或</a:t>
            </a:r>
            <a:r>
              <a:rPr lang="en-US" altLang="zh-CN" sz="1400" dirty="0" err="1">
                <a:solidFill>
                  <a:srgbClr val="4B4B4B"/>
                </a:solidFill>
                <a:latin typeface="Verdana" panose="020B0604030504040204" pitchFamily="34" charset="0"/>
              </a:rPr>
              <a:t>Guid</a:t>
            </a:r>
            <a:r>
              <a:rPr lang="zh-CN" altLang="en-US" sz="1400" dirty="0">
                <a:solidFill>
                  <a:srgbClr val="4B4B4B"/>
                </a:solidFill>
                <a:latin typeface="Verdana" panose="020B0604030504040204" pitchFamily="34" charset="0"/>
              </a:rPr>
              <a:t>列。</a:t>
            </a:r>
          </a:p>
          <a:p>
            <a:r>
              <a:rPr lang="en-US" altLang="zh-CN" sz="1400" dirty="0">
                <a:solidFill>
                  <a:srgbClr val="4B4B4B"/>
                </a:solidFill>
                <a:latin typeface="Verdana" panose="020B0604030504040204" pitchFamily="34" charset="0"/>
              </a:rPr>
              <a:t>2.</a:t>
            </a:r>
            <a:r>
              <a:rPr lang="zh-CN" altLang="en-US" sz="1400" dirty="0">
                <a:solidFill>
                  <a:srgbClr val="4B4B4B"/>
                </a:solidFill>
                <a:latin typeface="Verdana" panose="020B0604030504040204" pitchFamily="34" charset="0"/>
              </a:rPr>
              <a:t>如果两个实体所有状态都一样，但如果标识不一样，就是两个不同实体。比如订单对象就应该是实体，就算两个订单的订单日期、订单总额等信息都一样，只要标识不一样，比如订单号，我们就认为它们是不同的实体。</a:t>
            </a:r>
          </a:p>
          <a:p>
            <a:r>
              <a:rPr lang="en-US" altLang="zh-CN" sz="1400" dirty="0">
                <a:solidFill>
                  <a:srgbClr val="4B4B4B"/>
                </a:solidFill>
                <a:latin typeface="Verdana" panose="020B0604030504040204" pitchFamily="34" charset="0"/>
              </a:rPr>
              <a:t>3.</a:t>
            </a:r>
            <a:r>
              <a:rPr lang="zh-CN" altLang="en-US" sz="1400" dirty="0">
                <a:solidFill>
                  <a:srgbClr val="4B4B4B"/>
                </a:solidFill>
                <a:latin typeface="Verdana" panose="020B0604030504040204" pitchFamily="34" charset="0"/>
              </a:rPr>
              <a:t>实体只保留必要的属性与行为。比如一个客户实体应该保留客户的基本信息，但像国家、省、城市、街道等信息联合表示一个完整的概念，这种完整的概念应该迁移到其他实体或值对象上，这样有助于客户实体的理解和可维护性，并明确了清晰的职责。</a:t>
            </a:r>
          </a:p>
          <a:p>
            <a:r>
              <a:rPr lang="zh-CN" altLang="en-US" sz="1400" dirty="0">
                <a:solidFill>
                  <a:srgbClr val="4B4B4B"/>
                </a:solidFill>
                <a:latin typeface="Verdana" panose="020B0604030504040204" pitchFamily="34" charset="0"/>
              </a:rPr>
              <a:t> </a:t>
            </a:r>
          </a:p>
          <a:p>
            <a:r>
              <a:rPr lang="zh-CN" altLang="en-US" sz="1400" dirty="0">
                <a:solidFill>
                  <a:srgbClr val="4B4B4B"/>
                </a:solidFill>
                <a:latin typeface="Verdana" panose="020B0604030504040204" pitchFamily="34" charset="0"/>
              </a:rPr>
              <a:t>二</a:t>
            </a:r>
            <a:r>
              <a:rPr lang="en-US" altLang="zh-CN" sz="1400" dirty="0">
                <a:solidFill>
                  <a:srgbClr val="4B4B4B"/>
                </a:solidFill>
                <a:latin typeface="Verdana" panose="020B0604030504040204" pitchFamily="34" charset="0"/>
              </a:rPr>
              <a:t>.</a:t>
            </a:r>
            <a:r>
              <a:rPr lang="zh-CN" altLang="en-US" sz="1400" dirty="0">
                <a:solidFill>
                  <a:srgbClr val="4B4B4B"/>
                </a:solidFill>
                <a:latin typeface="Verdana" panose="020B0604030504040204" pitchFamily="34" charset="0"/>
              </a:rPr>
              <a:t>值对象</a:t>
            </a:r>
          </a:p>
          <a:p>
            <a:r>
              <a:rPr lang="en-US" altLang="zh-CN" sz="1400" dirty="0">
                <a:solidFill>
                  <a:srgbClr val="4B4B4B"/>
                </a:solidFill>
                <a:latin typeface="Verdana" panose="020B0604030504040204" pitchFamily="34" charset="0"/>
              </a:rPr>
              <a:t>1.</a:t>
            </a:r>
            <a:r>
              <a:rPr lang="zh-CN" altLang="en-US" sz="1400" dirty="0">
                <a:solidFill>
                  <a:srgbClr val="4B4B4B"/>
                </a:solidFill>
                <a:latin typeface="Verdana" panose="020B0604030504040204" pitchFamily="34" charset="0"/>
              </a:rPr>
              <a:t>值对象是领域中不需要唯一标识的领域概念，通常在业务中，我们不需要区分对象是哪一个，而只关心对象是什么，这样的对象我们认为是值对象。</a:t>
            </a:r>
          </a:p>
          <a:p>
            <a:r>
              <a:rPr lang="en-US" altLang="zh-CN" sz="1400" dirty="0">
                <a:solidFill>
                  <a:srgbClr val="4B4B4B"/>
                </a:solidFill>
                <a:latin typeface="Verdana" panose="020B0604030504040204" pitchFamily="34" charset="0"/>
              </a:rPr>
              <a:t>2.</a:t>
            </a:r>
            <a:r>
              <a:rPr lang="zh-CN" altLang="en-US" sz="1400" dirty="0">
                <a:solidFill>
                  <a:srgbClr val="4B4B4B"/>
                </a:solidFill>
                <a:latin typeface="Verdana" panose="020B0604030504040204" pitchFamily="34" charset="0"/>
              </a:rPr>
              <a:t>如果两个对象所有状态都一样，我们就认为是同一个值对象，比如地址信息、订单状态信息等。</a:t>
            </a:r>
          </a:p>
          <a:p>
            <a:r>
              <a:rPr lang="en-US" altLang="zh-CN" sz="1400" dirty="0">
                <a:solidFill>
                  <a:srgbClr val="4B4B4B"/>
                </a:solidFill>
                <a:latin typeface="Verdana" panose="020B0604030504040204" pitchFamily="34" charset="0"/>
              </a:rPr>
              <a:t>3.</a:t>
            </a:r>
            <a:r>
              <a:rPr lang="zh-CN" altLang="en-US" sz="1400" dirty="0">
                <a:solidFill>
                  <a:srgbClr val="4B4B4B"/>
                </a:solidFill>
                <a:latin typeface="Verdana" panose="020B0604030504040204" pitchFamily="34" charset="0"/>
              </a:rPr>
              <a:t>值对象是只读的，具有不变性不能直接修改，但可以被替换。如果我们要修改一个客户的街道信息，应该是</a:t>
            </a:r>
            <a:r>
              <a:rPr lang="en-US" altLang="zh-CN" sz="1400" dirty="0" err="1">
                <a:solidFill>
                  <a:srgbClr val="4B4B4B"/>
                </a:solidFill>
                <a:latin typeface="Verdana" panose="020B0604030504040204" pitchFamily="34" charset="0"/>
              </a:rPr>
              <a:t>Customer.Address</a:t>
            </a:r>
            <a:r>
              <a:rPr lang="en-US" altLang="zh-CN" sz="1400" dirty="0">
                <a:solidFill>
                  <a:srgbClr val="4B4B4B"/>
                </a:solidFill>
                <a:latin typeface="Verdana" panose="020B0604030504040204" pitchFamily="34" charset="0"/>
              </a:rPr>
              <a:t> address=new Address();</a:t>
            </a:r>
            <a:r>
              <a:rPr lang="en-US" altLang="zh-CN" sz="1400" dirty="0" err="1">
                <a:solidFill>
                  <a:srgbClr val="4B4B4B"/>
                </a:solidFill>
                <a:latin typeface="Verdana" panose="020B0604030504040204" pitchFamily="34" charset="0"/>
              </a:rPr>
              <a:t>address.Street</a:t>
            </a:r>
            <a:r>
              <a:rPr lang="en-US" altLang="zh-CN" sz="1400" dirty="0">
                <a:solidFill>
                  <a:srgbClr val="4B4B4B"/>
                </a:solidFill>
                <a:latin typeface="Verdana" panose="020B0604030504040204" pitchFamily="34" charset="0"/>
              </a:rPr>
              <a:t>=;</a:t>
            </a:r>
            <a:r>
              <a:rPr lang="zh-CN" altLang="en-US" sz="1400" dirty="0">
                <a:solidFill>
                  <a:srgbClr val="4B4B4B"/>
                </a:solidFill>
                <a:latin typeface="Verdana" panose="020B0604030504040204" pitchFamily="34" charset="0"/>
              </a:rPr>
              <a:t>而不应该是</a:t>
            </a:r>
            <a:r>
              <a:rPr lang="en-US" altLang="zh-CN" sz="1400" dirty="0" err="1">
                <a:solidFill>
                  <a:srgbClr val="4B4B4B"/>
                </a:solidFill>
                <a:latin typeface="Verdana" panose="020B0604030504040204" pitchFamily="34" charset="0"/>
              </a:rPr>
              <a:t>Customer.Address.Street</a:t>
            </a:r>
            <a:r>
              <a:rPr lang="en-US" altLang="zh-CN" sz="1400" dirty="0">
                <a:solidFill>
                  <a:srgbClr val="4B4B4B"/>
                </a:solidFill>
                <a:latin typeface="Verdana" panose="020B0604030504040204" pitchFamily="34" charset="0"/>
              </a:rPr>
              <a:t>=;</a:t>
            </a:r>
          </a:p>
          <a:p>
            <a:r>
              <a:rPr lang="en-US" altLang="zh-CN" sz="1400" dirty="0">
                <a:solidFill>
                  <a:srgbClr val="4B4B4B"/>
                </a:solidFill>
                <a:latin typeface="Verdana" panose="020B0604030504040204" pitchFamily="34" charset="0"/>
              </a:rPr>
              <a:t> </a:t>
            </a:r>
          </a:p>
          <a:p>
            <a:r>
              <a:rPr lang="zh-CN" altLang="en-US" sz="1400" dirty="0">
                <a:solidFill>
                  <a:srgbClr val="4B4B4B"/>
                </a:solidFill>
                <a:latin typeface="Verdana" panose="020B0604030504040204" pitchFamily="34" charset="0"/>
              </a:rPr>
              <a:t>三</a:t>
            </a:r>
            <a:r>
              <a:rPr lang="en-US" altLang="zh-CN" sz="1400" dirty="0">
                <a:solidFill>
                  <a:srgbClr val="4B4B4B"/>
                </a:solidFill>
                <a:latin typeface="Verdana" panose="020B0604030504040204" pitchFamily="34" charset="0"/>
              </a:rPr>
              <a:t>.</a:t>
            </a:r>
            <a:r>
              <a:rPr lang="zh-CN" altLang="en-US" sz="1400" dirty="0">
                <a:solidFill>
                  <a:srgbClr val="4B4B4B"/>
                </a:solidFill>
                <a:latin typeface="Verdana" panose="020B0604030504040204" pitchFamily="34" charset="0"/>
              </a:rPr>
              <a:t>领域服务</a:t>
            </a:r>
          </a:p>
          <a:p>
            <a:r>
              <a:rPr lang="en-US" altLang="zh-CN" sz="1400" dirty="0">
                <a:solidFill>
                  <a:srgbClr val="4B4B4B"/>
                </a:solidFill>
                <a:latin typeface="Verdana" panose="020B0604030504040204" pitchFamily="34" charset="0"/>
              </a:rPr>
              <a:t>1.</a:t>
            </a:r>
            <a:r>
              <a:rPr lang="zh-CN" altLang="en-US" sz="1400" dirty="0">
                <a:solidFill>
                  <a:srgbClr val="4B4B4B"/>
                </a:solidFill>
                <a:latin typeface="Verdana" panose="020B0604030504040204" pitchFamily="34" charset="0"/>
              </a:rPr>
              <a:t>某些业务行为不好归于某个实体或值对象时，可以把它们归与领域服务这种对象。</a:t>
            </a:r>
          </a:p>
          <a:p>
            <a:r>
              <a:rPr lang="en-US" altLang="zh-CN" sz="1400" dirty="0">
                <a:solidFill>
                  <a:srgbClr val="4B4B4B"/>
                </a:solidFill>
                <a:latin typeface="Verdana" panose="020B0604030504040204" pitchFamily="34" charset="0"/>
              </a:rPr>
              <a:t>2.</a:t>
            </a:r>
            <a:r>
              <a:rPr lang="zh-CN" altLang="en-US" sz="1400" dirty="0">
                <a:solidFill>
                  <a:srgbClr val="4B4B4B"/>
                </a:solidFill>
                <a:latin typeface="Verdana" panose="020B0604030504040204" pitchFamily="34" charset="0"/>
              </a:rPr>
              <a:t>领域服务本质上就是一些操作，不包含状态，通常用于协调多个实体。比如借书领域中，账户、书与借书信息分别是三个实体（实际上分别是三个聚合的聚合根，聚合与聚合根后面文章再详细描述），借书的这个行为归于其中任何一个实体都不合适，虽然有一种认为是在账户实体上实现借书行为，将书作为参数传递给账户，并在方法中操作借书信息，但因为在账户聚合根上要使用到其他两个聚合根，建议还是通过领域服务进行协调。并且通过领域服务进行协调，还可以保证不同聚合的一致性</a:t>
            </a:r>
            <a:r>
              <a:rPr lang="en-US" altLang="zh-CN" sz="1400" dirty="0">
                <a:solidFill>
                  <a:srgbClr val="4B4B4B"/>
                </a:solidFill>
                <a:latin typeface="Verdana" panose="020B0604030504040204" pitchFamily="34" charset="0"/>
              </a:rPr>
              <a:t>(</a:t>
            </a:r>
            <a:r>
              <a:rPr lang="zh-CN" altLang="en-US" sz="1400" dirty="0">
                <a:solidFill>
                  <a:srgbClr val="4B4B4B"/>
                </a:solidFill>
                <a:latin typeface="Verdana" panose="020B0604030504040204" pitchFamily="34" charset="0"/>
              </a:rPr>
              <a:t>比如一个借书信息产生后，相关书的总数信息就减少</a:t>
            </a:r>
            <a:r>
              <a:rPr lang="en-US" altLang="zh-CN" sz="1400" dirty="0">
                <a:solidFill>
                  <a:srgbClr val="4B4B4B"/>
                </a:solidFill>
                <a:latin typeface="Verdana" panose="020B0604030504040204" pitchFamily="34" charset="0"/>
              </a:rPr>
              <a:t>1</a:t>
            </a:r>
            <a:r>
              <a:rPr lang="zh-CN" altLang="en-US" sz="1400" dirty="0">
                <a:solidFill>
                  <a:srgbClr val="4B4B4B"/>
                </a:solidFill>
                <a:latin typeface="Verdana" panose="020B0604030504040204" pitchFamily="34" charset="0"/>
              </a:rPr>
              <a:t>，同时账户所借书的总数上加</a:t>
            </a:r>
            <a:r>
              <a:rPr lang="en-US" altLang="zh-CN" sz="1400" dirty="0">
                <a:solidFill>
                  <a:srgbClr val="4B4B4B"/>
                </a:solidFill>
                <a:latin typeface="Verdana" panose="020B0604030504040204" pitchFamily="34" charset="0"/>
              </a:rPr>
              <a:t>1)</a:t>
            </a:r>
            <a:r>
              <a:rPr lang="zh-CN" altLang="en-US" sz="1400" dirty="0">
                <a:solidFill>
                  <a:srgbClr val="4B4B4B"/>
                </a:solidFill>
                <a:latin typeface="Verdana" panose="020B0604030504040204" pitchFamily="34" charset="0"/>
              </a:rPr>
              <a:t>。</a:t>
            </a:r>
          </a:p>
          <a:p>
            <a:r>
              <a:rPr lang="en-US" altLang="zh-CN" sz="1400" dirty="0">
                <a:solidFill>
                  <a:srgbClr val="4B4B4B"/>
                </a:solidFill>
                <a:latin typeface="Verdana" panose="020B0604030504040204" pitchFamily="34" charset="0"/>
              </a:rPr>
              <a:t>3.</a:t>
            </a:r>
            <a:r>
              <a:rPr lang="zh-CN" altLang="en-US" sz="1400" dirty="0">
                <a:solidFill>
                  <a:srgbClr val="4B4B4B"/>
                </a:solidFill>
                <a:latin typeface="Verdana" panose="020B0604030504040204" pitchFamily="34" charset="0"/>
              </a:rPr>
              <a:t>领域服务可以直接暴露给应用层，这样可以有效的保护领域模型。</a:t>
            </a:r>
          </a:p>
          <a:p>
            <a:r>
              <a:rPr lang="en-US" altLang="zh-CN" sz="1400" dirty="0">
                <a:solidFill>
                  <a:srgbClr val="4B4B4B"/>
                </a:solidFill>
                <a:latin typeface="Verdana" panose="020B0604030504040204" pitchFamily="34" charset="0"/>
              </a:rPr>
              <a:t>4.DDD</a:t>
            </a:r>
            <a:r>
              <a:rPr lang="zh-CN" altLang="en-US" sz="1400" dirty="0">
                <a:solidFill>
                  <a:srgbClr val="4B4B4B"/>
                </a:solidFill>
                <a:latin typeface="Verdana" panose="020B0604030504040204" pitchFamily="34" charset="0"/>
              </a:rPr>
              <a:t>中定义了三种服务：应用层服务、领域服务、基础服务。</a:t>
            </a:r>
            <a:endParaRPr lang="zh-CN" altLang="en-US" sz="1400" b="0" i="0" dirty="0">
              <a:solidFill>
                <a:srgbClr val="4B4B4B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049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0" y="114993"/>
            <a:ext cx="2476072" cy="521412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B0F0"/>
                </a:solidFill>
              </a:rPr>
              <a:t>Android</a:t>
            </a:r>
            <a:r>
              <a:rPr lang="zh-CN" altLang="en-US" dirty="0" smtClean="0">
                <a:solidFill>
                  <a:srgbClr val="00B0F0"/>
                </a:solidFill>
              </a:rPr>
              <a:t>遍历</a:t>
            </a:r>
            <a:r>
              <a:rPr lang="en-US" altLang="zh-CN" dirty="0" smtClean="0">
                <a:solidFill>
                  <a:srgbClr val="00B0F0"/>
                </a:solidFill>
              </a:rPr>
              <a:t>App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830185" y="1985810"/>
            <a:ext cx="1978270" cy="608745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B0F0"/>
                </a:solidFill>
              </a:rPr>
              <a:t>值对象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629399" y="2002144"/>
            <a:ext cx="1978270" cy="608745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B0F0"/>
                </a:solidFill>
              </a:rPr>
              <a:t>服务对象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304084" y="5534529"/>
            <a:ext cx="5295900" cy="413238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rgbClr val="00B0F0"/>
                </a:solidFill>
              </a:rPr>
              <a:t>adb</a:t>
            </a:r>
            <a:r>
              <a:rPr lang="en-US" altLang="zh-CN" dirty="0" smtClean="0">
                <a:solidFill>
                  <a:srgbClr val="00B0F0"/>
                </a:solidFill>
              </a:rPr>
              <a:t> logcat -d -b events(</a:t>
            </a:r>
            <a:r>
              <a:rPr lang="zh-CN" altLang="en-US" dirty="0" smtClean="0">
                <a:solidFill>
                  <a:srgbClr val="00B0F0"/>
                </a:solidFill>
              </a:rPr>
              <a:t>查看日志</a:t>
            </a:r>
            <a:r>
              <a:rPr lang="en-US" altLang="zh-CN" dirty="0" smtClean="0">
                <a:solidFill>
                  <a:srgbClr val="00B0F0"/>
                </a:solidFill>
              </a:rPr>
              <a:t>)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6304084" y="6216161"/>
            <a:ext cx="5295900" cy="413238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B0F0"/>
                </a:solidFill>
              </a:rPr>
              <a:t>获取第一个时间和</a:t>
            </a:r>
            <a:r>
              <a:rPr lang="en-US" altLang="zh-CN" dirty="0" err="1" smtClean="0">
                <a:solidFill>
                  <a:srgbClr val="00B0F0"/>
                </a:solidFill>
              </a:rPr>
              <a:t>luancher</a:t>
            </a:r>
            <a:r>
              <a:rPr lang="zh-CN" altLang="en-US" dirty="0" smtClean="0">
                <a:solidFill>
                  <a:srgbClr val="00B0F0"/>
                </a:solidFill>
              </a:rPr>
              <a:t>时间，相减</a:t>
            </a:r>
            <a:endParaRPr lang="en-US" altLang="zh-CN" dirty="0" smtClean="0">
              <a:solidFill>
                <a:srgbClr val="00B0F0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229792" y="1985811"/>
            <a:ext cx="1978270" cy="608745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B0F0"/>
                </a:solidFill>
              </a:rPr>
              <a:t>实体对象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pPr algn="ctr"/>
            <a:r>
              <a:rPr lang="en-US" altLang="zh-CN" dirty="0" err="1">
                <a:solidFill>
                  <a:srgbClr val="00B0F0"/>
                </a:solidFill>
              </a:rPr>
              <a:t>Enity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229792" y="1421194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Verdana" panose="020B0604030504040204" pitchFamily="34" charset="0"/>
              </a:rPr>
              <a:t>生命周期和标识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209869" y="142119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Verdana" panose="020B0604030504040204" pitchFamily="34" charset="0"/>
              </a:rPr>
              <a:t>无标识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805823" y="840245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拆解，领域，限界上下文，聚合根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65285" y="3560004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2F2F2F"/>
                </a:solidFill>
                <a:latin typeface="-apple-system"/>
              </a:rPr>
              <a:t>DDD</a:t>
            </a:r>
            <a:r>
              <a:rPr lang="zh-CN" altLang="en-US" b="1" dirty="0">
                <a:solidFill>
                  <a:srgbClr val="2F2F2F"/>
                </a:solidFill>
                <a:latin typeface="-apple-system"/>
              </a:rPr>
              <a:t>的战术建模包括如下内容：</a:t>
            </a: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2F2F2F"/>
                </a:solidFill>
                <a:latin typeface="-apple-system"/>
              </a:rPr>
              <a:t>实体</a:t>
            </a:r>
            <a:r>
              <a:rPr lang="en-US" altLang="zh-CN" dirty="0">
                <a:solidFill>
                  <a:srgbClr val="2F2F2F"/>
                </a:solidFill>
                <a:latin typeface="-apple-system"/>
              </a:rPr>
              <a:t>-Entity</a:t>
            </a: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2F2F2F"/>
                </a:solidFill>
                <a:latin typeface="-apple-system"/>
              </a:rPr>
              <a:t>值对象</a:t>
            </a:r>
            <a:r>
              <a:rPr lang="en-US" altLang="zh-CN" dirty="0">
                <a:solidFill>
                  <a:srgbClr val="2F2F2F"/>
                </a:solidFill>
                <a:latin typeface="-apple-system"/>
              </a:rPr>
              <a:t>-Value Objects</a:t>
            </a: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2F2F2F"/>
                </a:solidFill>
                <a:latin typeface="-apple-system"/>
              </a:rPr>
              <a:t>领域服务</a:t>
            </a:r>
            <a:r>
              <a:rPr lang="en-US" altLang="zh-CN" dirty="0">
                <a:solidFill>
                  <a:srgbClr val="2F2F2F"/>
                </a:solidFill>
                <a:latin typeface="-apple-system"/>
              </a:rPr>
              <a:t>-Domain Services</a:t>
            </a: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2F2F2F"/>
                </a:solidFill>
                <a:latin typeface="-apple-system"/>
              </a:rPr>
              <a:t>领域事件</a:t>
            </a:r>
            <a:r>
              <a:rPr lang="en-US" altLang="zh-CN" dirty="0">
                <a:solidFill>
                  <a:srgbClr val="2F2F2F"/>
                </a:solidFill>
                <a:latin typeface="-apple-system"/>
              </a:rPr>
              <a:t>-Domain Events</a:t>
            </a: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2F2F2F"/>
                </a:solidFill>
                <a:latin typeface="-apple-system"/>
              </a:rPr>
              <a:t>模块</a:t>
            </a:r>
            <a:r>
              <a:rPr lang="en-US" altLang="zh-CN" dirty="0">
                <a:solidFill>
                  <a:srgbClr val="2F2F2F"/>
                </a:solidFill>
                <a:latin typeface="-apple-system"/>
              </a:rPr>
              <a:t>-Modules</a:t>
            </a: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2F2F2F"/>
                </a:solidFill>
                <a:latin typeface="-apple-system"/>
              </a:rPr>
              <a:t>聚合</a:t>
            </a:r>
            <a:r>
              <a:rPr lang="en-US" altLang="zh-CN" dirty="0">
                <a:solidFill>
                  <a:srgbClr val="2F2F2F"/>
                </a:solidFill>
                <a:latin typeface="-apple-system"/>
              </a:rPr>
              <a:t>-Aggregate</a:t>
            </a: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2F2F2F"/>
                </a:solidFill>
                <a:latin typeface="-apple-system"/>
              </a:rPr>
              <a:t>资源库</a:t>
            </a:r>
            <a:r>
              <a:rPr lang="en-US" altLang="zh-CN" dirty="0">
                <a:solidFill>
                  <a:srgbClr val="2F2F2F"/>
                </a:solidFill>
                <a:latin typeface="-apple-system"/>
              </a:rPr>
              <a:t>-Repository</a:t>
            </a:r>
            <a:endParaRPr lang="en-US" altLang="zh-CN" b="0" i="0" dirty="0">
              <a:solidFill>
                <a:srgbClr val="2F2F2F"/>
              </a:solidFill>
              <a:effectLst/>
              <a:latin typeface="-apple-system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037993" y="2986791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2F2F2F"/>
                </a:solidFill>
                <a:latin typeface="-apple-system"/>
              </a:rPr>
              <a:t>DDD</a:t>
            </a:r>
            <a:r>
              <a:rPr lang="zh-CN" altLang="en-US" b="1" dirty="0">
                <a:solidFill>
                  <a:srgbClr val="2F2F2F"/>
                </a:solidFill>
                <a:latin typeface="-apple-system"/>
              </a:rPr>
              <a:t>的战术建模包括如下内容：</a:t>
            </a: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2F2F2F"/>
                </a:solidFill>
                <a:latin typeface="-apple-system"/>
              </a:rPr>
              <a:t>实体</a:t>
            </a:r>
            <a:r>
              <a:rPr lang="en-US" altLang="zh-CN" dirty="0">
                <a:solidFill>
                  <a:srgbClr val="2F2F2F"/>
                </a:solidFill>
                <a:latin typeface="-apple-system"/>
              </a:rPr>
              <a:t>-Entity</a:t>
            </a: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2F2F2F"/>
                </a:solidFill>
                <a:latin typeface="-apple-system"/>
              </a:rPr>
              <a:t>值对象</a:t>
            </a:r>
            <a:r>
              <a:rPr lang="en-US" altLang="zh-CN" dirty="0">
                <a:solidFill>
                  <a:srgbClr val="2F2F2F"/>
                </a:solidFill>
                <a:latin typeface="-apple-system"/>
              </a:rPr>
              <a:t>-Value Objects</a:t>
            </a: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2F2F2F"/>
                </a:solidFill>
                <a:latin typeface="-apple-system"/>
              </a:rPr>
              <a:t>领域服务</a:t>
            </a:r>
            <a:r>
              <a:rPr lang="en-US" altLang="zh-CN" dirty="0">
                <a:solidFill>
                  <a:srgbClr val="2F2F2F"/>
                </a:solidFill>
                <a:latin typeface="-apple-system"/>
              </a:rPr>
              <a:t>-Domain Services</a:t>
            </a: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2F2F2F"/>
                </a:solidFill>
                <a:latin typeface="-apple-system"/>
              </a:rPr>
              <a:t>领域事件</a:t>
            </a:r>
            <a:r>
              <a:rPr lang="en-US" altLang="zh-CN" dirty="0">
                <a:solidFill>
                  <a:srgbClr val="2F2F2F"/>
                </a:solidFill>
                <a:latin typeface="-apple-system"/>
              </a:rPr>
              <a:t>-Domain Events</a:t>
            </a: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2F2F2F"/>
                </a:solidFill>
                <a:latin typeface="-apple-system"/>
              </a:rPr>
              <a:t>模块</a:t>
            </a:r>
            <a:r>
              <a:rPr lang="en-US" altLang="zh-CN" dirty="0">
                <a:solidFill>
                  <a:srgbClr val="2F2F2F"/>
                </a:solidFill>
                <a:latin typeface="-apple-system"/>
              </a:rPr>
              <a:t>-Modules</a:t>
            </a: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2F2F2F"/>
                </a:solidFill>
                <a:latin typeface="-apple-system"/>
              </a:rPr>
              <a:t>聚合</a:t>
            </a:r>
            <a:r>
              <a:rPr lang="en-US" altLang="zh-CN" dirty="0">
                <a:solidFill>
                  <a:srgbClr val="2F2F2F"/>
                </a:solidFill>
                <a:latin typeface="-apple-system"/>
              </a:rPr>
              <a:t>-Aggregate</a:t>
            </a: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2F2F2F"/>
                </a:solidFill>
                <a:latin typeface="-apple-system"/>
              </a:rPr>
              <a:t>资源库</a:t>
            </a:r>
            <a:r>
              <a:rPr lang="en-US" altLang="zh-CN" dirty="0">
                <a:solidFill>
                  <a:srgbClr val="2F2F2F"/>
                </a:solidFill>
                <a:latin typeface="-apple-system"/>
              </a:rPr>
              <a:t>-Repository</a:t>
            </a:r>
            <a:endParaRPr lang="en-US" altLang="zh-CN" b="0" i="0" dirty="0">
              <a:solidFill>
                <a:srgbClr val="2F2F2F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372901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0" y="114993"/>
            <a:ext cx="2476072" cy="521412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B0F0"/>
                </a:solidFill>
              </a:rPr>
              <a:t>Android</a:t>
            </a:r>
            <a:r>
              <a:rPr lang="zh-CN" altLang="en-US" dirty="0" smtClean="0">
                <a:solidFill>
                  <a:srgbClr val="00B0F0"/>
                </a:solidFill>
              </a:rPr>
              <a:t>遍历</a:t>
            </a:r>
            <a:r>
              <a:rPr lang="en-US" altLang="zh-CN" dirty="0" smtClean="0">
                <a:solidFill>
                  <a:srgbClr val="00B0F0"/>
                </a:solidFill>
              </a:rPr>
              <a:t>App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830185" y="1985810"/>
            <a:ext cx="1978270" cy="608745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B0F0"/>
                </a:solidFill>
              </a:rPr>
              <a:t>值对象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629399" y="2002144"/>
            <a:ext cx="1978270" cy="608745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B0F0"/>
                </a:solidFill>
              </a:rPr>
              <a:t>服务对象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315691" y="4196023"/>
            <a:ext cx="4064022" cy="608745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rgbClr val="00B0F0"/>
                </a:solidFill>
              </a:rPr>
              <a:t>adb</a:t>
            </a:r>
            <a:r>
              <a:rPr lang="en-US" altLang="zh-CN" dirty="0" smtClean="0">
                <a:solidFill>
                  <a:srgbClr val="00B0F0"/>
                </a:solidFill>
              </a:rPr>
              <a:t> logcat -d -b events(</a:t>
            </a:r>
            <a:r>
              <a:rPr lang="zh-CN" altLang="en-US" dirty="0" smtClean="0">
                <a:solidFill>
                  <a:srgbClr val="00B0F0"/>
                </a:solidFill>
              </a:rPr>
              <a:t>查看日志</a:t>
            </a:r>
            <a:r>
              <a:rPr lang="en-US" altLang="zh-CN" dirty="0" smtClean="0">
                <a:solidFill>
                  <a:srgbClr val="00B0F0"/>
                </a:solidFill>
              </a:rPr>
              <a:t>)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6163407" y="5484324"/>
            <a:ext cx="5295900" cy="608745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B0F0"/>
                </a:solidFill>
              </a:rPr>
              <a:t>获取第一个时间和</a:t>
            </a:r>
            <a:r>
              <a:rPr lang="en-US" altLang="zh-CN" dirty="0" err="1" smtClean="0">
                <a:solidFill>
                  <a:srgbClr val="00B0F0"/>
                </a:solidFill>
              </a:rPr>
              <a:t>luancher</a:t>
            </a:r>
            <a:r>
              <a:rPr lang="zh-CN" altLang="en-US" dirty="0" smtClean="0">
                <a:solidFill>
                  <a:srgbClr val="00B0F0"/>
                </a:solidFill>
              </a:rPr>
              <a:t>时间，相减</a:t>
            </a:r>
            <a:endParaRPr lang="en-US" altLang="zh-CN" dirty="0" smtClean="0">
              <a:solidFill>
                <a:srgbClr val="00B0F0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229792" y="1985811"/>
            <a:ext cx="1978270" cy="608745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B0F0"/>
                </a:solidFill>
              </a:rPr>
              <a:t>实体对象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pPr algn="ctr"/>
            <a:r>
              <a:rPr lang="en-US" altLang="zh-CN" dirty="0" err="1">
                <a:solidFill>
                  <a:srgbClr val="00B0F0"/>
                </a:solidFill>
              </a:rPr>
              <a:t>Enity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63703" y="1456312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Verdana" panose="020B0604030504040204" pitchFamily="34" charset="0"/>
              </a:rPr>
              <a:t>生命周期和标识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043780" y="145631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Verdana" panose="020B0604030504040204" pitchFamily="34" charset="0"/>
              </a:rPr>
              <a:t>无标识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805823" y="840245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拆解，领域，限界上下文，聚合根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061" y="1456312"/>
            <a:ext cx="658177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199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-2" y="0"/>
            <a:ext cx="6276077" cy="247760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900" dirty="0">
                <a:solidFill>
                  <a:srgbClr val="BBB52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@Override</a:t>
            </a:r>
            <a:br>
              <a:rPr lang="zh-CN" altLang="zh-CN" sz="900" dirty="0">
                <a:solidFill>
                  <a:srgbClr val="BBB52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9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public</a:t>
            </a:r>
            <a:r>
              <a:rPr lang="zh-CN" altLang="zh-CN" sz="900" dirty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9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ResolveInfo </a:t>
            </a:r>
            <a:r>
              <a:rPr lang="zh-CN" altLang="zh-CN" sz="900" dirty="0">
                <a:solidFill>
                  <a:srgbClr val="FFC66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resolveIntent</a:t>
            </a:r>
            <a:r>
              <a:rPr lang="zh-CN" altLang="zh-CN" sz="9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(Intent intent</a:t>
            </a:r>
            <a:r>
              <a:rPr lang="zh-CN" altLang="zh-CN" sz="900" dirty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zh-CN" sz="9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String resolvedType</a:t>
            </a:r>
            <a:r>
              <a:rPr lang="zh-CN" altLang="zh-CN" sz="900" dirty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lang="zh-CN" altLang="zh-CN" sz="900" dirty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900" dirty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int </a:t>
            </a:r>
            <a:r>
              <a:rPr lang="zh-CN" altLang="zh-CN" sz="9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flags</a:t>
            </a:r>
            <a:r>
              <a:rPr lang="zh-CN" altLang="zh-CN" sz="900" dirty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int </a:t>
            </a:r>
            <a:r>
              <a:rPr lang="zh-CN" altLang="zh-CN" sz="9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userId) {</a:t>
            </a:r>
            <a:br>
              <a:rPr lang="zh-CN" altLang="zh-CN" sz="9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9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900" dirty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lang="zh-CN" altLang="zh-CN" sz="9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resolveIntentInternal(intent</a:t>
            </a:r>
            <a:r>
              <a:rPr lang="zh-CN" altLang="zh-CN" sz="900" dirty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zh-CN" sz="9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resolvedType</a:t>
            </a:r>
            <a:r>
              <a:rPr lang="zh-CN" altLang="zh-CN" sz="900" dirty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zh-CN" sz="9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flags</a:t>
            </a:r>
            <a:r>
              <a:rPr lang="zh-CN" altLang="zh-CN" sz="900" dirty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zh-CN" sz="9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userId</a:t>
            </a:r>
            <a:r>
              <a:rPr lang="zh-CN" altLang="zh-CN" sz="900" dirty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false</a:t>
            </a:r>
            <a:r>
              <a:rPr lang="zh-CN" altLang="zh-CN" sz="900" dirty="0" smtClean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zh-CN" sz="900" dirty="0" smtClean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Binder</a:t>
            </a:r>
            <a:r>
              <a:rPr lang="zh-CN" altLang="zh-CN" sz="9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zh-CN" sz="900" i="1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getCallingUid</a:t>
            </a:r>
            <a:r>
              <a:rPr lang="zh-CN" altLang="zh-CN" sz="9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())</a:t>
            </a:r>
            <a:r>
              <a:rPr lang="zh-CN" altLang="zh-CN" sz="900" dirty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lang="zh-CN" altLang="zh-CN" sz="900" dirty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900" dirty="0" smtClean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en-US" altLang="zh-CN" sz="900" dirty="0" smtClean="0">
              <a:solidFill>
                <a:srgbClr val="A9B7C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ResolveInfo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resolveIntentInternal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(Intent intent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 resolvedType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int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flags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int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userId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boolean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resolveForStart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int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filterCallingUid) {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……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final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List&lt;ResolveInfo&gt; query = queryIntentActivitiesInternal(intent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resolvedType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flags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filterCallingUid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userId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resolveForStart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true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/*allowDynamicSplits*/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……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final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ResolveInfo bestChoice =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chooseBestActivity(intent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resolvedType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flags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query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userId)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return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bestChoice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-3" y="2582274"/>
            <a:ext cx="6276077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static final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Comparator&lt;ResolveInfo&gt; </a:t>
            </a:r>
            <a:r>
              <a:rPr kumimoji="0" lang="zh-CN" altLang="zh-CN" sz="9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mResolvePrioritySorter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Comparator&lt;ResolveInfo&gt;() 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int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compare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(ResolveInfo r1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ResolveInfo r2) {</a:t>
            </a:r>
            <a:endParaRPr kumimoji="0" lang="en-US" altLang="zh-CN" sz="9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900" dirty="0" smtClean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lang="zh-CN" altLang="en-US" sz="900" dirty="0" smtClean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zh-CN" altLang="en-US" sz="900" dirty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。。。。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en-US" altLang="zh-CN" sz="9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r1.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priority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en-US" altLang="zh-CN" sz="9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r1.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preferredOrder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en-US" altLang="zh-CN" sz="9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r1.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isDefault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? -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en-US" altLang="zh-CN" sz="9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r1.system ? -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en-US" altLang="zh-CN" sz="9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r1.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activityInfo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packageName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.compareTo(r2.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activityInfo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packageName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en-US" altLang="zh-CN" sz="9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r1.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serviceInfo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packageName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.compareTo(r2.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serviceInfo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packageName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en-US" altLang="zh-CN" sz="9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r1.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providerInfo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packageName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.compareTo(r2.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providerInfo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packageName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0" lang="en-US" altLang="zh-CN" sz="9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900" dirty="0" smtClean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lang="zh-CN" altLang="en-US" sz="900" dirty="0" smtClean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zh-CN" altLang="en-US" sz="900" dirty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。。。。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-3" y="4700397"/>
            <a:ext cx="6276077" cy="21698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9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ResolveInfo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chooseBestActivity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(Intent intent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 resolvedType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int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flags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List&lt;ResolveInfo&gt; query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int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userId) {</a:t>
            </a:r>
            <a:endParaRPr kumimoji="0" lang="en-US" altLang="zh-CN" sz="9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 smtClean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lang="zh-CN" altLang="en-US" sz="900" dirty="0" smtClean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。。。。。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ResolveInfo ri = findPreferredActivity(intent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resolvedType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flags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query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r0.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priority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true, false,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debug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userId)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if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(ri !=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null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ri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900" dirty="0" smtClean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</a:t>
            </a:r>
            <a:r>
              <a:rPr lang="zh-CN" altLang="en-US" sz="900" dirty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。。。。</a:t>
            </a:r>
            <a:r>
              <a:rPr lang="zh-CN" altLang="en-US" sz="900" dirty="0" smtClean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return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ri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null;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512084" y="1872020"/>
            <a:ext cx="5666936" cy="498598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ResolveInfo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findPreferredActivity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(Intent intent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 resolvedType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int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flags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List&lt;ResolveInfo&gt; query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int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priority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boolean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always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boolean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removeMatches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boolean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debug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int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userId) {</a:t>
            </a:r>
            <a:endParaRPr kumimoji="0" lang="en-US" altLang="zh-CN" sz="9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ResolveInfo pri = findPersistentPreferredActivityLP(intent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resolvedType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flags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query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debug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userId)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PreferredIntentResolver pir 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mSettings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mPreferredActivities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.get(userId)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List&lt;PreferredActivity&gt; prefs = pir !=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null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? pir.queryIntent(intent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resolvedType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(flags &amp; PackageManager.</a:t>
            </a:r>
            <a:r>
              <a:rPr kumimoji="0" lang="zh-CN" altLang="zh-CN" sz="9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MATCH_DEFAULT_ONLY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!=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userId)</a:t>
            </a:r>
            <a:r>
              <a:rPr lang="en-US" altLang="zh-CN" sz="9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900" dirty="0" smtClean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null;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if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(prefs !=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null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&amp;&amp; prefs.size() &gt;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boolean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changed 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false;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try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match 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final int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 = query.size()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for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j&lt;N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j++) {</a:t>
            </a:r>
            <a:r>
              <a:rPr lang="zh-CN" altLang="zh-CN" sz="9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 让 match = 最大的值</a:t>
            </a:r>
            <a:r>
              <a:rPr lang="en-US" altLang="zh-CN" sz="9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zh-CN" sz="900" dirty="0" smtClean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final int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 = prefs.size()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遍历 List&lt;PreferredActivity&gt; prefs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i&lt;M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i++) 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final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PreferredActivity pa = prefs.get(i)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第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步：检查 match 已经是最大的值，不等跳过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第2步：检查 mPref.mAlways 类型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第3步：</a:t>
            </a:r>
            <a:r>
              <a:rPr lang="zh-CN" altLang="zh-CN" sz="9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获取对应的 </a:t>
            </a:r>
            <a:r>
              <a:rPr lang="zh-CN" altLang="zh-CN" sz="900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ActivityInfo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第4步：ActivityInfo 检查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，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第5步：</a:t>
            </a:r>
            <a:r>
              <a:rPr kumimoji="0" lang="zh-CN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遍历、比对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j&lt;N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j++) 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final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ResolveInfo ri = query.get(j)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zh-CN" sz="900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en-US" altLang="zh-CN" sz="900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zh-CN" sz="900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步</a:t>
            </a:r>
            <a:r>
              <a:rPr lang="zh-CN" altLang="zh-CN" sz="9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900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遍历比对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packageName</a:t>
            </a:r>
            <a:r>
              <a:rPr kumimoji="0" lang="zh-CN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zh-CN" sz="900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Name</a:t>
            </a:r>
            <a:r>
              <a:rPr lang="zh-CN" altLang="en-US" sz="900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等。。。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ri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}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}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finally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kumimoji="0" lang="zh-CN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。。。。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。。。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516458" y="-12811"/>
            <a:ext cx="5666936" cy="164660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@NonNull List&lt;ResolveInfo&gt;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queryIntentActivitiesInternal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(Intent intent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 resolvedType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int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flags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int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filterCallingUid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int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userId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boolean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resolveForStart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boolean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allowDynamicSplits) {</a:t>
            </a:r>
            <a:endParaRPr kumimoji="0" lang="en-US" altLang="zh-CN" sz="9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900" dirty="0" smtClean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………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 smtClean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zh-CN" sz="9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List&lt;ResolveInfo&gt; result</a:t>
            </a:r>
            <a:r>
              <a:rPr lang="zh-CN" altLang="zh-CN" sz="900" dirty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lang="zh-CN" altLang="zh-CN" sz="9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zh-CN" sz="9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900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en-US" altLang="zh-CN" sz="900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zh-CN" sz="900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zh-CN" sz="900" dirty="0" smtClean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result = filterIfNotSystemUser(</a:t>
            </a:r>
            <a:r>
              <a:rPr lang="zh-CN" altLang="zh-CN" sz="1100" b="1" dirty="0" smtClean="0">
                <a:solidFill>
                  <a:srgbClr val="9876A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mActivities</a:t>
            </a:r>
            <a:r>
              <a:rPr lang="zh-CN" altLang="zh-CN" sz="900" dirty="0" smtClean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.queryIntent(</a:t>
            </a:r>
            <a:br>
              <a:rPr lang="zh-CN" altLang="zh-CN" sz="900" dirty="0" smtClean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900" dirty="0" smtClean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</a:t>
            </a:r>
            <a:r>
              <a:rPr lang="en-US" altLang="zh-CN" sz="900" dirty="0" smtClean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900" dirty="0" smtClean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intent</a:t>
            </a:r>
            <a:r>
              <a:rPr lang="zh-CN" altLang="zh-CN" sz="900" dirty="0" smtClean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zh-CN" sz="900" dirty="0" smtClean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resolvedType</a:t>
            </a:r>
            <a:r>
              <a:rPr lang="zh-CN" altLang="zh-CN" sz="900" dirty="0" smtClean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zh-CN" sz="900" dirty="0" smtClean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flags</a:t>
            </a:r>
            <a:r>
              <a:rPr lang="zh-CN" altLang="zh-CN" sz="900" dirty="0" smtClean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zh-CN" sz="900" dirty="0" smtClean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userId)</a:t>
            </a:r>
            <a:r>
              <a:rPr lang="zh-CN" altLang="zh-CN" sz="900" dirty="0" smtClean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zh-CN" sz="900" dirty="0" smtClean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userId)</a:t>
            </a:r>
            <a:r>
              <a:rPr lang="zh-CN" altLang="zh-CN" sz="900" dirty="0" smtClean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0" lang="en-US" altLang="zh-CN" sz="9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9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900" dirty="0" smtClean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……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Collections.</a:t>
            </a:r>
            <a:r>
              <a:rPr kumimoji="0" lang="zh-CN" altLang="zh-CN" sz="900" b="0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sort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(result, </a:t>
            </a:r>
            <a:r>
              <a:rPr kumimoji="0" lang="zh-CN" altLang="zh-CN" sz="900" b="0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mResolvePrioritySorter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154333" y="175846"/>
            <a:ext cx="832729" cy="193431"/>
          </a:xfrm>
          <a:prstGeom prst="roundRect">
            <a:avLst/>
          </a:prstGeom>
          <a:noFill/>
          <a:ln w="25400">
            <a:solidFill>
              <a:srgbClr val="0070C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u="sng" dirty="0">
              <a:solidFill>
                <a:srgbClr val="00B0F0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599202" y="1309396"/>
            <a:ext cx="1893667" cy="229257"/>
          </a:xfrm>
          <a:prstGeom prst="roundRect">
            <a:avLst/>
          </a:prstGeom>
          <a:noFill/>
          <a:ln w="25400">
            <a:solidFill>
              <a:srgbClr val="00B05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u="sng" dirty="0">
              <a:solidFill>
                <a:srgbClr val="00B0F0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7030457" y="753221"/>
            <a:ext cx="3513718" cy="153618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u="sng" dirty="0">
              <a:solidFill>
                <a:srgbClr val="00B0F0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7270241" y="1942110"/>
            <a:ext cx="1272344" cy="159593"/>
          </a:xfrm>
          <a:prstGeom prst="round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u="sng" dirty="0">
              <a:solidFill>
                <a:srgbClr val="00B0F0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627387" y="2618792"/>
            <a:ext cx="1383713" cy="175846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u="sng" dirty="0">
              <a:solidFill>
                <a:srgbClr val="00B0F0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732111" y="5301055"/>
            <a:ext cx="1315889" cy="166296"/>
          </a:xfrm>
          <a:prstGeom prst="roundRect">
            <a:avLst/>
          </a:prstGeom>
          <a:noFill/>
          <a:ln w="25400">
            <a:solidFill>
              <a:srgbClr val="FFFF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u="sng" dirty="0">
              <a:solidFill>
                <a:srgbClr val="00B0F0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035441" y="1969476"/>
            <a:ext cx="1250559" cy="167055"/>
          </a:xfrm>
          <a:prstGeom prst="roundRect">
            <a:avLst/>
          </a:prstGeom>
          <a:noFill/>
          <a:ln w="25400">
            <a:solidFill>
              <a:srgbClr val="FFFF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u="sng" dirty="0">
              <a:solidFill>
                <a:srgbClr val="00B0F0"/>
              </a:solidFill>
            </a:endParaRPr>
          </a:p>
        </p:txBody>
      </p:sp>
      <p:cxnSp>
        <p:nvCxnSpPr>
          <p:cNvPr id="18" name="直接箭头连接符 17"/>
          <p:cNvCxnSpPr>
            <a:stCxn id="11" idx="2"/>
            <a:endCxn id="12" idx="0"/>
          </p:cNvCxnSpPr>
          <p:nvPr/>
        </p:nvCxnSpPr>
        <p:spPr>
          <a:xfrm>
            <a:off x="1570698" y="369277"/>
            <a:ext cx="1975338" cy="940119"/>
          </a:xfrm>
          <a:prstGeom prst="straightConnector1">
            <a:avLst/>
          </a:prstGeom>
          <a:noFill/>
          <a:ln w="25400">
            <a:solidFill>
              <a:srgbClr val="0070C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/>
          <p:cNvCxnSpPr>
            <a:endCxn id="17" idx="0"/>
          </p:cNvCxnSpPr>
          <p:nvPr/>
        </p:nvCxnSpPr>
        <p:spPr>
          <a:xfrm flipH="1">
            <a:off x="1660721" y="1538653"/>
            <a:ext cx="1885315" cy="430823"/>
          </a:xfrm>
          <a:prstGeom prst="straightConnector1">
            <a:avLst/>
          </a:prstGeom>
          <a:noFill/>
          <a:ln w="25400">
            <a:solidFill>
              <a:srgbClr val="0070C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箭头连接符 24"/>
          <p:cNvCxnSpPr>
            <a:stCxn id="12" idx="3"/>
            <a:endCxn id="13" idx="1"/>
          </p:cNvCxnSpPr>
          <p:nvPr/>
        </p:nvCxnSpPr>
        <p:spPr>
          <a:xfrm flipV="1">
            <a:off x="4492869" y="830030"/>
            <a:ext cx="2537588" cy="593995"/>
          </a:xfrm>
          <a:prstGeom prst="straightConnector1">
            <a:avLst/>
          </a:prstGeom>
          <a:noFill/>
          <a:ln w="25400">
            <a:solidFill>
              <a:srgbClr val="00B05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>
            <a:stCxn id="12" idx="2"/>
            <a:endCxn id="15" idx="0"/>
          </p:cNvCxnSpPr>
          <p:nvPr/>
        </p:nvCxnSpPr>
        <p:spPr>
          <a:xfrm flipH="1">
            <a:off x="3319244" y="1538653"/>
            <a:ext cx="226792" cy="1080139"/>
          </a:xfrm>
          <a:prstGeom prst="straightConnector1">
            <a:avLst/>
          </a:prstGeom>
          <a:noFill/>
          <a:ln w="25400">
            <a:solidFill>
              <a:srgbClr val="00B05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箭头连接符 31"/>
          <p:cNvCxnSpPr>
            <a:endCxn id="16" idx="0"/>
          </p:cNvCxnSpPr>
          <p:nvPr/>
        </p:nvCxnSpPr>
        <p:spPr>
          <a:xfrm>
            <a:off x="1654974" y="2101703"/>
            <a:ext cx="735082" cy="3199352"/>
          </a:xfrm>
          <a:prstGeom prst="straightConnector1">
            <a:avLst/>
          </a:prstGeom>
          <a:noFill/>
          <a:ln w="25400">
            <a:solidFill>
              <a:srgbClr val="FFFF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接箭头连接符 34"/>
          <p:cNvCxnSpPr>
            <a:stCxn id="16" idx="3"/>
            <a:endCxn id="14" idx="1"/>
          </p:cNvCxnSpPr>
          <p:nvPr/>
        </p:nvCxnSpPr>
        <p:spPr>
          <a:xfrm flipV="1">
            <a:off x="3048000" y="2021907"/>
            <a:ext cx="4222241" cy="3362296"/>
          </a:xfrm>
          <a:prstGeom prst="straightConnector1">
            <a:avLst/>
          </a:prstGeom>
          <a:noFill/>
          <a:ln w="25400">
            <a:solidFill>
              <a:srgbClr val="FFFF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1" name="圆角矩形标注 40"/>
          <p:cNvSpPr/>
          <p:nvPr/>
        </p:nvSpPr>
        <p:spPr>
          <a:xfrm>
            <a:off x="4727021" y="681807"/>
            <a:ext cx="1618322" cy="315058"/>
          </a:xfrm>
          <a:prstGeom prst="wedgeRoundRectCallou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1</a:t>
            </a:r>
            <a:r>
              <a:rPr lang="zh-CN" altLang="en-US" sz="1200" b="1" dirty="0" smtClean="0"/>
              <a:t>、获取并排序</a:t>
            </a:r>
            <a:endParaRPr lang="zh-CN" altLang="en-US" sz="1200" b="1" dirty="0"/>
          </a:p>
        </p:txBody>
      </p:sp>
      <p:sp>
        <p:nvSpPr>
          <p:cNvPr id="42" name="圆角矩形标注 41"/>
          <p:cNvSpPr/>
          <p:nvPr/>
        </p:nvSpPr>
        <p:spPr>
          <a:xfrm>
            <a:off x="4334582" y="2899320"/>
            <a:ext cx="1370222" cy="315058"/>
          </a:xfrm>
          <a:prstGeom prst="wedgeRoundRectCallou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/>
              <a:t>2</a:t>
            </a:r>
            <a:r>
              <a:rPr lang="zh-CN" altLang="en-US" sz="1200" b="1" dirty="0" smtClean="0"/>
              <a:t>、获取最佳</a:t>
            </a:r>
            <a:endParaRPr lang="zh-CN" altLang="en-US" sz="1200" b="1" dirty="0"/>
          </a:p>
        </p:txBody>
      </p:sp>
      <p:sp>
        <p:nvSpPr>
          <p:cNvPr id="50" name="圆角矩形标注 49"/>
          <p:cNvSpPr/>
          <p:nvPr/>
        </p:nvSpPr>
        <p:spPr>
          <a:xfrm>
            <a:off x="8963415" y="447342"/>
            <a:ext cx="1779273" cy="227280"/>
          </a:xfrm>
          <a:prstGeom prst="wedgeRoundRectCallout">
            <a:avLst>
              <a:gd name="adj1" fmla="val -20832"/>
              <a:gd name="adj2" fmla="val 65253"/>
              <a:gd name="adj3" fmla="val 1666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05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ActivityIntentResolver</a:t>
            </a:r>
            <a:endParaRPr lang="zh-CN" altLang="en-US" sz="1050" b="1" dirty="0">
              <a:solidFill>
                <a:schemeClr val="bg1"/>
              </a:solidFill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7041273" y="1153539"/>
            <a:ext cx="3502901" cy="173672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u="sng" dirty="0">
              <a:solidFill>
                <a:srgbClr val="00B0F0"/>
              </a:solidFill>
            </a:endParaRPr>
          </a:p>
        </p:txBody>
      </p:sp>
      <p:cxnSp>
        <p:nvCxnSpPr>
          <p:cNvPr id="56" name="直接箭头连接符 55"/>
          <p:cNvCxnSpPr>
            <a:stCxn id="13" idx="2"/>
            <a:endCxn id="52" idx="0"/>
          </p:cNvCxnSpPr>
          <p:nvPr/>
        </p:nvCxnSpPr>
        <p:spPr>
          <a:xfrm>
            <a:off x="8787316" y="906839"/>
            <a:ext cx="5408" cy="246700"/>
          </a:xfrm>
          <a:prstGeom prst="straightConnector1">
            <a:avLst/>
          </a:prstGeom>
          <a:noFill/>
          <a:ln w="25400">
            <a:solidFill>
              <a:srgbClr val="00B05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3" name="圆角矩形 62"/>
          <p:cNvSpPr/>
          <p:nvPr/>
        </p:nvSpPr>
        <p:spPr>
          <a:xfrm>
            <a:off x="6977148" y="2758805"/>
            <a:ext cx="4281402" cy="708295"/>
          </a:xfrm>
          <a:prstGeom prst="round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u="sng" dirty="0">
              <a:solidFill>
                <a:srgbClr val="00B0F0"/>
              </a:solidFill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270241" y="4259451"/>
            <a:ext cx="4281402" cy="2003062"/>
          </a:xfrm>
          <a:prstGeom prst="round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u="sng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174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è¿éåå¾çæè¿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952" y="-533400"/>
            <a:ext cx="8239125" cy="739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1577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0" y="114993"/>
            <a:ext cx="2476072" cy="521412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B0F0"/>
                </a:solidFill>
              </a:rPr>
              <a:t>Android</a:t>
            </a:r>
            <a:r>
              <a:rPr lang="zh-CN" altLang="en-US" dirty="0" smtClean="0">
                <a:solidFill>
                  <a:srgbClr val="00B0F0"/>
                </a:solidFill>
              </a:rPr>
              <a:t>遍历</a:t>
            </a:r>
            <a:r>
              <a:rPr lang="en-US" altLang="zh-CN" dirty="0" smtClean="0">
                <a:solidFill>
                  <a:srgbClr val="00B0F0"/>
                </a:solidFill>
              </a:rPr>
              <a:t>App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830185" y="1985810"/>
            <a:ext cx="1978270" cy="608745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B0F0"/>
                </a:solidFill>
              </a:rPr>
              <a:t>值对象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702321" y="1433958"/>
            <a:ext cx="1978270" cy="30882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B0F0"/>
                </a:solidFill>
              </a:rPr>
              <a:t>服务对象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229792" y="1985811"/>
            <a:ext cx="1978270" cy="608745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B0F0"/>
                </a:solidFill>
              </a:rPr>
              <a:t>实体对象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pPr algn="ctr"/>
            <a:r>
              <a:rPr lang="en-US" altLang="zh-CN" dirty="0" err="1">
                <a:solidFill>
                  <a:srgbClr val="00B0F0"/>
                </a:solidFill>
              </a:rPr>
              <a:t>Enity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229792" y="1421194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Verdana" panose="020B0604030504040204" pitchFamily="34" charset="0"/>
              </a:rPr>
              <a:t>生命周期和标识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209869" y="142119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Verdana" panose="020B0604030504040204" pitchFamily="34" charset="0"/>
              </a:rPr>
              <a:t>无标识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805823" y="840245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拆解，领域，限界上下文，聚合根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371046" y="-1768000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2F2F2F"/>
                </a:solidFill>
                <a:latin typeface="-apple-system"/>
              </a:rPr>
              <a:t>DDD</a:t>
            </a:r>
            <a:r>
              <a:rPr lang="zh-CN" altLang="en-US" b="1" dirty="0">
                <a:solidFill>
                  <a:srgbClr val="2F2F2F"/>
                </a:solidFill>
                <a:latin typeface="-apple-system"/>
              </a:rPr>
              <a:t>的战术建模包括如下内容：</a:t>
            </a: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2F2F2F"/>
                </a:solidFill>
                <a:latin typeface="-apple-system"/>
              </a:rPr>
              <a:t>实体</a:t>
            </a:r>
            <a:r>
              <a:rPr lang="en-US" altLang="zh-CN" dirty="0">
                <a:solidFill>
                  <a:srgbClr val="2F2F2F"/>
                </a:solidFill>
                <a:latin typeface="-apple-system"/>
              </a:rPr>
              <a:t>-Entity</a:t>
            </a: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2F2F2F"/>
                </a:solidFill>
                <a:latin typeface="-apple-system"/>
              </a:rPr>
              <a:t>值对象</a:t>
            </a:r>
            <a:r>
              <a:rPr lang="en-US" altLang="zh-CN" dirty="0">
                <a:solidFill>
                  <a:srgbClr val="2F2F2F"/>
                </a:solidFill>
                <a:latin typeface="-apple-system"/>
              </a:rPr>
              <a:t>-Value Objects</a:t>
            </a: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2F2F2F"/>
                </a:solidFill>
                <a:latin typeface="-apple-system"/>
              </a:rPr>
              <a:t>领域服务</a:t>
            </a:r>
            <a:r>
              <a:rPr lang="en-US" altLang="zh-CN" dirty="0">
                <a:solidFill>
                  <a:srgbClr val="2F2F2F"/>
                </a:solidFill>
                <a:latin typeface="-apple-system"/>
              </a:rPr>
              <a:t>-Domain Services</a:t>
            </a: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2F2F2F"/>
                </a:solidFill>
                <a:latin typeface="-apple-system"/>
              </a:rPr>
              <a:t>领域事件</a:t>
            </a:r>
            <a:r>
              <a:rPr lang="en-US" altLang="zh-CN" dirty="0">
                <a:solidFill>
                  <a:srgbClr val="2F2F2F"/>
                </a:solidFill>
                <a:latin typeface="-apple-system"/>
              </a:rPr>
              <a:t>-Domain Events</a:t>
            </a: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2F2F2F"/>
                </a:solidFill>
                <a:latin typeface="-apple-system"/>
              </a:rPr>
              <a:t>模块</a:t>
            </a:r>
            <a:r>
              <a:rPr lang="en-US" altLang="zh-CN" dirty="0">
                <a:solidFill>
                  <a:srgbClr val="2F2F2F"/>
                </a:solidFill>
                <a:latin typeface="-apple-system"/>
              </a:rPr>
              <a:t>-Modules</a:t>
            </a: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2F2F2F"/>
                </a:solidFill>
                <a:latin typeface="-apple-system"/>
              </a:rPr>
              <a:t>聚合</a:t>
            </a:r>
            <a:r>
              <a:rPr lang="en-US" altLang="zh-CN" dirty="0">
                <a:solidFill>
                  <a:srgbClr val="2F2F2F"/>
                </a:solidFill>
                <a:latin typeface="-apple-system"/>
              </a:rPr>
              <a:t>-Aggregate</a:t>
            </a: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2F2F2F"/>
                </a:solidFill>
                <a:latin typeface="-apple-system"/>
              </a:rPr>
              <a:t>资源库</a:t>
            </a:r>
            <a:r>
              <a:rPr lang="en-US" altLang="zh-CN" dirty="0">
                <a:solidFill>
                  <a:srgbClr val="2F2F2F"/>
                </a:solidFill>
                <a:latin typeface="-apple-system"/>
              </a:rPr>
              <a:t>-Repository</a:t>
            </a:r>
            <a:endParaRPr lang="en-US" altLang="zh-CN" b="0" i="0" dirty="0">
              <a:solidFill>
                <a:srgbClr val="2F2F2F"/>
              </a:solidFill>
              <a:effectLst/>
              <a:latin typeface="-apple-system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7005133" y="3802806"/>
            <a:ext cx="2413913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Constants 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extends 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ContentObserver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830185" y="2723882"/>
            <a:ext cx="1978270" cy="276029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IdleDispatchEntry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830185" y="3718252"/>
            <a:ext cx="1978270" cy="276029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PriorityClass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830185" y="3216325"/>
            <a:ext cx="1978270" cy="276029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WakeupEvent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4260099" y="2739641"/>
            <a:ext cx="1978270" cy="276029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Batch</a:t>
            </a:r>
            <a:endParaRPr lang="en-US" altLang="zh-CN" dirty="0" smtClean="0">
              <a:solidFill>
                <a:srgbClr val="00B0F0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1830185" y="4141189"/>
            <a:ext cx="1978270" cy="276029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4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InFlight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4279680" y="3174634"/>
            <a:ext cx="1978270" cy="276029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4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Alarm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1830185" y="4536588"/>
            <a:ext cx="1978270" cy="276029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4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FilterStats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4260099" y="3676181"/>
            <a:ext cx="1978270" cy="276029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WakeupEvent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1830185" y="4959525"/>
            <a:ext cx="1978270" cy="276029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4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BroadcastStats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Rectangle 11"/>
          <p:cNvSpPr>
            <a:spLocks noChangeArrowheads="1"/>
          </p:cNvSpPr>
          <p:nvPr/>
        </p:nvSpPr>
        <p:spPr bwMode="auto">
          <a:xfrm>
            <a:off x="6775244" y="4197446"/>
            <a:ext cx="2834921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LocalService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implements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AlarmManagerInternal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6983506" y="3025725"/>
            <a:ext cx="4230262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AlarmThread 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extends 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4267653" y="4140558"/>
            <a:ext cx="1978270" cy="276029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WakeupEvent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Rectangle 15"/>
          <p:cNvSpPr>
            <a:spLocks noChangeArrowheads="1"/>
          </p:cNvSpPr>
          <p:nvPr/>
        </p:nvSpPr>
        <p:spPr bwMode="auto">
          <a:xfrm>
            <a:off x="6775244" y="4590075"/>
            <a:ext cx="1832425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AlarmHandler 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extends 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Handler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Rectangle 16"/>
          <p:cNvSpPr>
            <a:spLocks noChangeArrowheads="1"/>
          </p:cNvSpPr>
          <p:nvPr/>
        </p:nvSpPr>
        <p:spPr bwMode="auto">
          <a:xfrm>
            <a:off x="6898688" y="2277417"/>
            <a:ext cx="3034206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ClockReceiver 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extends 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BroadcastReceiver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17"/>
          <p:cNvSpPr>
            <a:spLocks noChangeArrowheads="1"/>
          </p:cNvSpPr>
          <p:nvPr/>
        </p:nvSpPr>
        <p:spPr bwMode="auto">
          <a:xfrm>
            <a:off x="6941385" y="5016675"/>
            <a:ext cx="3556286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InteractiveStateReceiver 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extends 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BroadcastReceiver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Rectangle 18"/>
          <p:cNvSpPr>
            <a:spLocks noChangeArrowheads="1"/>
          </p:cNvSpPr>
          <p:nvPr/>
        </p:nvSpPr>
        <p:spPr bwMode="auto">
          <a:xfrm>
            <a:off x="6775244" y="5443276"/>
            <a:ext cx="2834921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UninstallReceiver 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extends 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BroadcastReceiver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19"/>
          <p:cNvSpPr>
            <a:spLocks noChangeArrowheads="1"/>
          </p:cNvSpPr>
          <p:nvPr/>
        </p:nvSpPr>
        <p:spPr bwMode="auto">
          <a:xfrm>
            <a:off x="6816371" y="5801720"/>
            <a:ext cx="2533818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UidObserver 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extends 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IUidObserver.Stub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20"/>
          <p:cNvSpPr>
            <a:spLocks noChangeArrowheads="1"/>
          </p:cNvSpPr>
          <p:nvPr/>
        </p:nvSpPr>
        <p:spPr bwMode="auto">
          <a:xfrm>
            <a:off x="6898688" y="2567558"/>
            <a:ext cx="4818183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AppStandbyTracker 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extends 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UsageStatsManagerInternal.AppIdleStateChangeListener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Rectangle 21"/>
          <p:cNvSpPr>
            <a:spLocks noChangeArrowheads="1"/>
          </p:cNvSpPr>
          <p:nvPr/>
        </p:nvSpPr>
        <p:spPr bwMode="auto">
          <a:xfrm>
            <a:off x="6983506" y="3392969"/>
            <a:ext cx="5208494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DeliveryTracker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extends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IAlarmCompleteListener.Stub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implements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PendingIntent.OnFinished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Rectangle 22"/>
          <p:cNvSpPr>
            <a:spLocks noChangeArrowheads="1"/>
          </p:cNvSpPr>
          <p:nvPr/>
        </p:nvSpPr>
        <p:spPr bwMode="auto">
          <a:xfrm>
            <a:off x="6898689" y="1870394"/>
            <a:ext cx="2451500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ShellCmd 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extends 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ShellCommand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951336" y="5901829"/>
            <a:ext cx="1978270" cy="276029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4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BatchTimeOrder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2945683" y="5901829"/>
            <a:ext cx="1978270" cy="276029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zh-CN" sz="14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IncreasingTimeOrder </a:t>
            </a:r>
            <a:r>
              <a:rPr lang="zh-CN" altLang="zh-CN" sz="1400" dirty="0">
                <a:solidFill>
                  <a:srgbClr val="CC78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implements </a:t>
            </a:r>
            <a:r>
              <a:rPr lang="zh-CN" altLang="zh-CN" sz="1400" dirty="0">
                <a:solidFill>
                  <a:srgbClr val="A9B7C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Comparator&lt;Alarm&gt;</a:t>
            </a:r>
            <a:endParaRPr lang="zh-CN" altLang="zh-CN" sz="3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472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5446" y="635122"/>
            <a:ext cx="10515600" cy="1325563"/>
          </a:xfrm>
        </p:spPr>
        <p:txBody>
          <a:bodyPr>
            <a:noAutofit/>
          </a:bodyPr>
          <a:lstStyle/>
          <a:p>
            <a:pPr lvl="0"/>
            <a:r>
              <a:rPr lang="zh-CN" altLang="zh-CN" sz="18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　DDD则打破了这种隔阂，提出了领域模型概念，统一了分析和设计编程，使得软件能够更灵活快速跟随需求变化。见下面DDD与传统CRUD或过程脚本或者面向数据表等在开发效率上比较：</a:t>
            </a:r>
            <a:r>
              <a:rPr lang="zh-CN" altLang="zh-CN" sz="1100" dirty="0"/>
              <a:t/>
            </a:r>
            <a:br>
              <a:rPr lang="zh-CN" altLang="zh-CN" sz="1100" dirty="0"/>
            </a:br>
            <a:endParaRPr lang="zh-CN" altLang="en-US" sz="1800" dirty="0"/>
          </a:p>
        </p:txBody>
      </p:sp>
      <p:pic>
        <p:nvPicPr>
          <p:cNvPr id="1026" name="Picture 2" descr="dd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730" y="2356339"/>
            <a:ext cx="4581525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3048000" y="26903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Segoe UI" panose="020B0502040204020203" pitchFamily="34" charset="0"/>
              </a:rPr>
              <a:t>　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</a:rPr>
              <a:t>DDD</a:t>
            </a:r>
            <a:r>
              <a:rPr lang="zh-CN" altLang="en-US" dirty="0">
                <a:solidFill>
                  <a:srgbClr val="000000"/>
                </a:solidFill>
                <a:latin typeface="Segoe UI" panose="020B0502040204020203" pitchFamily="34" charset="0"/>
              </a:rPr>
              <a:t>最大的好处是：接触到需求第一步就是考虑领域模型，而不是将其切割成数据和行为，然后数据用数据库实现，行为使用服务实现，最后造成需求的首肢分离。</a:t>
            </a:r>
            <a:r>
              <a:rPr lang="en-US" altLang="zh-CN" dirty="0">
                <a:solidFill>
                  <a:srgbClr val="000000"/>
                </a:solidFill>
                <a:latin typeface="Segoe UI" panose="020B0502040204020203" pitchFamily="34" charset="0"/>
              </a:rPr>
              <a:t>DDD</a:t>
            </a:r>
            <a:r>
              <a:rPr lang="zh-CN" altLang="en-US" dirty="0">
                <a:solidFill>
                  <a:srgbClr val="000000"/>
                </a:solidFill>
                <a:latin typeface="Segoe UI" panose="020B0502040204020203" pitchFamily="34" charset="0"/>
              </a:rPr>
              <a:t>让你首先考虑的是业务语言，而不是数据。重点不同导致编程世界观不同。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048000" y="29673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Segoe UI" panose="020B0502040204020203" pitchFamily="34" charset="0"/>
              </a:rPr>
              <a:t>而一个好的领域模型是控制复杂问题的关键。领域模型的价值在于提供一种通用的语言，使得领域专家和软件技术人员联系在一起，沟通无歧义。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6289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593" y="1581760"/>
            <a:ext cx="10515600" cy="1325563"/>
          </a:xfrm>
        </p:spPr>
        <p:txBody>
          <a:bodyPr>
            <a:normAutofit/>
          </a:bodyPr>
          <a:lstStyle/>
          <a:p>
            <a:pPr lvl="0"/>
            <a:r>
              <a:rPr lang="zh-CN" altLang="zh-CN" sz="11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　DDD在软件生产流程中定位i如下图，DDD落地实现离不开</a:t>
            </a:r>
            <a:r>
              <a:rPr lang="zh-CN" altLang="zh-CN" sz="1100" dirty="0">
                <a:solidFill>
                  <a:srgbClr val="30A87C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in-memory缓存</a:t>
            </a:r>
            <a:r>
              <a:rPr lang="zh-CN" altLang="zh-CN" sz="11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、 </a:t>
            </a:r>
            <a:r>
              <a:rPr lang="zh-CN" altLang="zh-CN" sz="1100" dirty="0">
                <a:solidFill>
                  <a:srgbClr val="30A87C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CQRS、</a:t>
            </a:r>
            <a:r>
              <a:rPr lang="zh-CN" altLang="zh-CN" sz="11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zh-CN" altLang="zh-CN" sz="1100" dirty="0">
                <a:solidFill>
                  <a:srgbClr val="30A87C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DCI</a:t>
            </a:r>
            <a:r>
              <a:rPr lang="zh-CN" altLang="zh-CN" sz="11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、 </a:t>
            </a:r>
            <a:r>
              <a:rPr lang="zh-CN" altLang="zh-CN" sz="1100" dirty="0">
                <a:solidFill>
                  <a:srgbClr val="30A87C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EDA</a:t>
            </a:r>
            <a:r>
              <a:rPr lang="zh-CN" altLang="zh-CN" sz="11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或</a:t>
            </a:r>
            <a:r>
              <a:rPr lang="zh-CN" altLang="zh-CN" sz="1100" dirty="0">
                <a:solidFill>
                  <a:srgbClr val="30A87C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6"/>
              </a:rPr>
              <a:t>Event Source</a:t>
            </a:r>
            <a:r>
              <a:rPr lang="zh-CN" altLang="zh-CN" sz="11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几大大相关领域。</a:t>
            </a:r>
            <a:r>
              <a:rPr lang="zh-CN" altLang="zh-CN" sz="1100" dirty="0"/>
              <a:t/>
            </a:r>
            <a:br>
              <a:rPr lang="zh-CN" altLang="zh-CN" sz="1100" dirty="0"/>
            </a:br>
            <a:endParaRPr lang="zh-CN" altLang="en-US" sz="1100" dirty="0"/>
          </a:p>
        </p:txBody>
      </p:sp>
      <p:pic>
        <p:nvPicPr>
          <p:cNvPr id="2050" name="Picture 2" descr="cach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744" y="3042138"/>
            <a:ext cx="28575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4880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092" y="1719140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 smtClean="0"/>
              <a:t>战略设计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5368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092" y="1719140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 smtClean="0"/>
              <a:t>战术设计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2604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0" y="114993"/>
            <a:ext cx="2476072" cy="521412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B0F0"/>
                </a:solidFill>
              </a:rPr>
              <a:t>Android</a:t>
            </a:r>
            <a:r>
              <a:rPr lang="zh-CN" altLang="en-US" dirty="0" smtClean="0">
                <a:solidFill>
                  <a:srgbClr val="00B0F0"/>
                </a:solidFill>
              </a:rPr>
              <a:t>遍历</a:t>
            </a:r>
            <a:r>
              <a:rPr lang="en-US" altLang="zh-CN" dirty="0" smtClean="0">
                <a:solidFill>
                  <a:srgbClr val="00B0F0"/>
                </a:solidFill>
              </a:rPr>
              <a:t>App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23431" y="2002143"/>
            <a:ext cx="3489854" cy="608745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2F2F2F"/>
                </a:solidFill>
                <a:latin typeface="-apple-system"/>
              </a:rPr>
              <a:t>领域</a:t>
            </a:r>
            <a:r>
              <a:rPr lang="zh-CN" altLang="en-US" dirty="0">
                <a:solidFill>
                  <a:srgbClr val="2F2F2F"/>
                </a:solidFill>
                <a:latin typeface="-apple-system"/>
              </a:rPr>
              <a:t>事件</a:t>
            </a:r>
            <a:r>
              <a:rPr lang="en-US" altLang="zh-CN" dirty="0">
                <a:solidFill>
                  <a:srgbClr val="2F2F2F"/>
                </a:solidFill>
                <a:latin typeface="-apple-system"/>
              </a:rPr>
              <a:t>-Domain </a:t>
            </a:r>
            <a:r>
              <a:rPr lang="en-US" altLang="zh-CN" dirty="0" smtClean="0">
                <a:solidFill>
                  <a:srgbClr val="2F2F2F"/>
                </a:solidFill>
                <a:latin typeface="-apple-system"/>
              </a:rPr>
              <a:t>Events</a:t>
            </a:r>
            <a:endParaRPr lang="en-US" altLang="zh-CN" dirty="0">
              <a:solidFill>
                <a:srgbClr val="2F2F2F"/>
              </a:solidFill>
              <a:latin typeface="-apple-system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629399" y="2002144"/>
            <a:ext cx="1978270" cy="608745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B0F0"/>
                </a:solidFill>
              </a:rPr>
              <a:t>服务对象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304084" y="5534529"/>
            <a:ext cx="5295900" cy="413238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rgbClr val="00B0F0"/>
                </a:solidFill>
              </a:rPr>
              <a:t>adb</a:t>
            </a:r>
            <a:r>
              <a:rPr lang="en-US" altLang="zh-CN" dirty="0" smtClean="0">
                <a:solidFill>
                  <a:srgbClr val="00B0F0"/>
                </a:solidFill>
              </a:rPr>
              <a:t> logcat -d -b events(</a:t>
            </a:r>
            <a:r>
              <a:rPr lang="zh-CN" altLang="en-US" dirty="0" smtClean="0">
                <a:solidFill>
                  <a:srgbClr val="00B0F0"/>
                </a:solidFill>
              </a:rPr>
              <a:t>查看日志</a:t>
            </a:r>
            <a:r>
              <a:rPr lang="en-US" altLang="zh-CN" dirty="0" smtClean="0">
                <a:solidFill>
                  <a:srgbClr val="00B0F0"/>
                </a:solidFill>
              </a:rPr>
              <a:t>)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6304084" y="6216161"/>
            <a:ext cx="5295900" cy="413238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B0F0"/>
                </a:solidFill>
              </a:rPr>
              <a:t>获取第一个时间和</a:t>
            </a:r>
            <a:r>
              <a:rPr lang="en-US" altLang="zh-CN" dirty="0" err="1" smtClean="0">
                <a:solidFill>
                  <a:srgbClr val="00B0F0"/>
                </a:solidFill>
              </a:rPr>
              <a:t>luancher</a:t>
            </a:r>
            <a:r>
              <a:rPr lang="zh-CN" altLang="en-US" dirty="0" smtClean="0">
                <a:solidFill>
                  <a:srgbClr val="00B0F0"/>
                </a:solidFill>
              </a:rPr>
              <a:t>时间，相减</a:t>
            </a:r>
            <a:endParaRPr lang="en-US" altLang="zh-CN" dirty="0" smtClean="0">
              <a:solidFill>
                <a:srgbClr val="00B0F0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229792" y="1985811"/>
            <a:ext cx="1978270" cy="608745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B0F0"/>
                </a:solidFill>
              </a:rPr>
              <a:t>实体对象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pPr algn="ctr"/>
            <a:r>
              <a:rPr lang="en-US" altLang="zh-CN" dirty="0" err="1">
                <a:solidFill>
                  <a:srgbClr val="00B0F0"/>
                </a:solidFill>
              </a:rPr>
              <a:t>Enity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13654" y="636405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拆解，领域，限界上下文，聚合根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037993" y="2986791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2F2F2F"/>
                </a:solidFill>
                <a:latin typeface="-apple-system"/>
              </a:rPr>
              <a:t>DDD</a:t>
            </a:r>
            <a:r>
              <a:rPr lang="zh-CN" altLang="en-US" b="1" dirty="0">
                <a:solidFill>
                  <a:srgbClr val="2F2F2F"/>
                </a:solidFill>
                <a:latin typeface="-apple-system"/>
              </a:rPr>
              <a:t>的战术建模包括如下内容：</a:t>
            </a: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2F2F2F"/>
                </a:solidFill>
                <a:latin typeface="-apple-system"/>
              </a:rPr>
              <a:t>实体</a:t>
            </a:r>
            <a:r>
              <a:rPr lang="en-US" altLang="zh-CN" dirty="0">
                <a:solidFill>
                  <a:srgbClr val="2F2F2F"/>
                </a:solidFill>
                <a:latin typeface="-apple-system"/>
              </a:rPr>
              <a:t>-Entity</a:t>
            </a: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2F2F2F"/>
                </a:solidFill>
                <a:latin typeface="-apple-system"/>
              </a:rPr>
              <a:t>值对象</a:t>
            </a:r>
            <a:r>
              <a:rPr lang="en-US" altLang="zh-CN" dirty="0">
                <a:solidFill>
                  <a:srgbClr val="2F2F2F"/>
                </a:solidFill>
                <a:latin typeface="-apple-system"/>
              </a:rPr>
              <a:t>-Value Objects</a:t>
            </a: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2F2F2F"/>
                </a:solidFill>
                <a:latin typeface="-apple-system"/>
              </a:rPr>
              <a:t>领域服务</a:t>
            </a:r>
            <a:r>
              <a:rPr lang="en-US" altLang="zh-CN" dirty="0">
                <a:solidFill>
                  <a:srgbClr val="2F2F2F"/>
                </a:solidFill>
                <a:latin typeface="-apple-system"/>
              </a:rPr>
              <a:t>-Domain Services</a:t>
            </a: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2F2F2F"/>
                </a:solidFill>
                <a:latin typeface="-apple-system"/>
              </a:rPr>
              <a:t>领域事件</a:t>
            </a:r>
            <a:r>
              <a:rPr lang="en-US" altLang="zh-CN" dirty="0">
                <a:solidFill>
                  <a:srgbClr val="2F2F2F"/>
                </a:solidFill>
                <a:latin typeface="-apple-system"/>
              </a:rPr>
              <a:t>-Domain Events</a:t>
            </a: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2F2F2F"/>
                </a:solidFill>
                <a:latin typeface="-apple-system"/>
              </a:rPr>
              <a:t>模块</a:t>
            </a:r>
            <a:r>
              <a:rPr lang="en-US" altLang="zh-CN" dirty="0">
                <a:solidFill>
                  <a:srgbClr val="2F2F2F"/>
                </a:solidFill>
                <a:latin typeface="-apple-system"/>
              </a:rPr>
              <a:t>-Modules</a:t>
            </a: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2F2F2F"/>
                </a:solidFill>
                <a:latin typeface="-apple-system"/>
              </a:rPr>
              <a:t>聚合</a:t>
            </a:r>
            <a:r>
              <a:rPr lang="en-US" altLang="zh-CN" dirty="0">
                <a:solidFill>
                  <a:srgbClr val="2F2F2F"/>
                </a:solidFill>
                <a:latin typeface="-apple-system"/>
              </a:rPr>
              <a:t>-Aggregate</a:t>
            </a: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2F2F2F"/>
                </a:solidFill>
                <a:latin typeface="-apple-system"/>
              </a:rPr>
              <a:t>资源库</a:t>
            </a:r>
            <a:r>
              <a:rPr lang="en-US" altLang="zh-CN" dirty="0">
                <a:solidFill>
                  <a:srgbClr val="2F2F2F"/>
                </a:solidFill>
                <a:latin typeface="-apple-system"/>
              </a:rPr>
              <a:t>-Repository</a:t>
            </a:r>
            <a:endParaRPr lang="en-US" altLang="zh-CN" b="0" i="0" dirty="0">
              <a:solidFill>
                <a:srgbClr val="2F2F2F"/>
              </a:solidFill>
              <a:effectLst/>
              <a:latin typeface="-apple-system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void 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calculateDeliveryPriorities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(ArrayList&lt;Alarm&gt; alarms)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static long 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convertToElapsed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long 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when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int 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type)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304800" y="304800"/>
            <a:ext cx="12192000" cy="457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static long 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maxTriggerTime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long 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now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long 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triggerAtTime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long 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interval)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457200" y="457200"/>
            <a:ext cx="12192000" cy="457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static boolean 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addBatchLocked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(ArrayList&lt;Batch&gt; list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Batch newBatch)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525210" y="1163407"/>
            <a:ext cx="12192000" cy="457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void 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insertAndBatchAlarmLocked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(Alarm alarm)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677610" y="1427712"/>
            <a:ext cx="12192000" cy="457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attemptCoalesceLocked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long 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whenElapsed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long 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maxWhen)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968188" y="1783598"/>
            <a:ext cx="12192000" cy="457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void 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rebatchAllAlarmsLocked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boolean 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doValidate)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1081022" y="1774811"/>
            <a:ext cx="12192000" cy="457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boolean 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reorderAlarmsBasedOnStandbyBuckets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(ArraySet&lt;Pair&lt;String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Integer&gt;&gt; targetPackages)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1219200" y="1219200"/>
            <a:ext cx="12192000" cy="457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void 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reAddAlarmLocked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(Alarm a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long 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nowElapsed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boolean 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doValidate) {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1371600" y="1371600"/>
            <a:ext cx="12192000" cy="457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void 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sendPendingBackgroundAlarmsLocked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uid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 packageName)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11"/>
          <p:cNvSpPr>
            <a:spLocks noChangeArrowheads="1"/>
          </p:cNvSpPr>
          <p:nvPr/>
        </p:nvSpPr>
        <p:spPr bwMode="auto">
          <a:xfrm>
            <a:off x="1524000" y="1524000"/>
            <a:ext cx="12192000" cy="457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void 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sendAllUnrestrictedPendingBackgroundAlarmsLocked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12"/>
          <p:cNvSpPr>
            <a:spLocks noChangeArrowheads="1"/>
          </p:cNvSpPr>
          <p:nvPr/>
        </p:nvSpPr>
        <p:spPr bwMode="auto">
          <a:xfrm>
            <a:off x="1676400" y="1849743"/>
            <a:ext cx="12192000" cy="457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static void 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findAllUnrestrictedPendingBackgroundAlarmsLockedInner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b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SparseArray&lt;ArrayList&lt;Alarm&gt;&gt; pendingAlarms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ArrayList&lt;Alarm&gt; unrestrictedAlarms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Predicate&lt;Alarm&gt; isBackgroundRestricted)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13"/>
          <p:cNvSpPr>
            <a:spLocks noChangeArrowheads="1"/>
          </p:cNvSpPr>
          <p:nvPr/>
        </p:nvSpPr>
        <p:spPr bwMode="auto">
          <a:xfrm>
            <a:off x="1789234" y="2268158"/>
            <a:ext cx="12192000" cy="457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void 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deliverPendingBackgroundAlarmsLocked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(ArrayList&lt;Alarm&gt; alarms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long 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nowELAPSED)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14"/>
          <p:cNvSpPr>
            <a:spLocks noChangeArrowheads="1"/>
          </p:cNvSpPr>
          <p:nvPr/>
        </p:nvSpPr>
        <p:spPr bwMode="auto">
          <a:xfrm>
            <a:off x="1828800" y="1828800"/>
            <a:ext cx="12192000" cy="457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void 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restorePendingWhileIdleAlarmsLocked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15"/>
          <p:cNvSpPr>
            <a:spLocks noChangeArrowheads="1"/>
          </p:cNvSpPr>
          <p:nvPr/>
        </p:nvSpPr>
        <p:spPr bwMode="auto">
          <a:xfrm>
            <a:off x="1981200" y="1981200"/>
            <a:ext cx="12192000" cy="457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onStart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16"/>
          <p:cNvSpPr>
            <a:spLocks noChangeArrowheads="1"/>
          </p:cNvSpPr>
          <p:nvPr/>
        </p:nvSpPr>
        <p:spPr bwMode="auto">
          <a:xfrm>
            <a:off x="2244621" y="2446889"/>
            <a:ext cx="12192000" cy="457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void 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onBootPhase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phase)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17"/>
          <p:cNvSpPr>
            <a:spLocks noChangeArrowheads="1"/>
          </p:cNvSpPr>
          <p:nvPr/>
        </p:nvSpPr>
        <p:spPr bwMode="auto">
          <a:xfrm>
            <a:off x="2321859" y="2760838"/>
            <a:ext cx="12192000" cy="457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setTimeImpl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long 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millis)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18"/>
          <p:cNvSpPr>
            <a:spLocks noChangeArrowheads="1"/>
          </p:cNvSpPr>
          <p:nvPr/>
        </p:nvSpPr>
        <p:spPr bwMode="auto">
          <a:xfrm>
            <a:off x="2476072" y="2805196"/>
            <a:ext cx="12192000" cy="457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setTimeZoneImpl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(String tz)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19"/>
          <p:cNvSpPr>
            <a:spLocks noChangeArrowheads="1"/>
          </p:cNvSpPr>
          <p:nvPr/>
        </p:nvSpPr>
        <p:spPr bwMode="auto">
          <a:xfrm>
            <a:off x="1828800" y="3790557"/>
            <a:ext cx="12192000" cy="457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removeImpl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(PendingIntent operation)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20"/>
          <p:cNvSpPr>
            <a:spLocks noChangeArrowheads="1"/>
          </p:cNvSpPr>
          <p:nvPr/>
        </p:nvSpPr>
        <p:spPr bwMode="auto">
          <a:xfrm>
            <a:off x="2743200" y="2743200"/>
            <a:ext cx="12192000" cy="457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void 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setImpl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type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long 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triggerAtTime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long 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windowLength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long 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interval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PendingIntent operation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IAlarmListener directReceiver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 listenerTag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int 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flags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WorkSource workSource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AlarmManager.AlarmClockInfo alarmClock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int 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callingUid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 callingPackage)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678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1258</TotalTime>
  <Words>925</Words>
  <Application>Microsoft Office PowerPoint</Application>
  <PresentationFormat>宽屏</PresentationFormat>
  <Paragraphs>184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-apple-system</vt:lpstr>
      <vt:lpstr>等线</vt:lpstr>
      <vt:lpstr>等线 Light</vt:lpstr>
      <vt:lpstr>宋体</vt:lpstr>
      <vt:lpstr>Arial</vt:lpstr>
      <vt:lpstr>Segoe UI</vt:lpstr>
      <vt:lpstr>Verdana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　DDD则打破了这种隔阂，提出了领域模型概念，统一了分析和设计编程，使得软件能够更灵活快速跟随需求变化。见下面DDD与传统CRUD或过程脚本或者面向数据表等在开发效率上比较： </vt:lpstr>
      <vt:lpstr>　DDD在软件生产流程中定位i如下图，DDD落地实现离不开in-memory缓存、 CQRS、 DCI、 EDA或Event Source几大大相关领域。 </vt:lpstr>
      <vt:lpstr>战略设计</vt:lpstr>
      <vt:lpstr>战术设计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nice</dc:creator>
  <cp:lastModifiedBy>nice</cp:lastModifiedBy>
  <cp:revision>38</cp:revision>
  <dcterms:created xsi:type="dcterms:W3CDTF">2018-12-31T02:49:14Z</dcterms:created>
  <dcterms:modified xsi:type="dcterms:W3CDTF">2019-02-13T15:14:16Z</dcterms:modified>
</cp:coreProperties>
</file>