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B6B-4CDC-4044-A8E8-C5113D515E9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AF6E-608E-414E-89AD-574188FBA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4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B6B-4CDC-4044-A8E8-C5113D515E9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AF6E-608E-414E-89AD-574188FBA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0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B6B-4CDC-4044-A8E8-C5113D515E9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AF6E-608E-414E-89AD-574188FBA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1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B6B-4CDC-4044-A8E8-C5113D515E9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AF6E-608E-414E-89AD-574188FBA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4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B6B-4CDC-4044-A8E8-C5113D515E9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AF6E-608E-414E-89AD-574188FBA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B6B-4CDC-4044-A8E8-C5113D515E9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AF6E-608E-414E-89AD-574188FBA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64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B6B-4CDC-4044-A8E8-C5113D515E9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AF6E-608E-414E-89AD-574188FBA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42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B6B-4CDC-4044-A8E8-C5113D515E9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AF6E-608E-414E-89AD-574188FBA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0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B6B-4CDC-4044-A8E8-C5113D515E9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AF6E-608E-414E-89AD-574188FBA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1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B6B-4CDC-4044-A8E8-C5113D515E9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AF6E-608E-414E-89AD-574188FBA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81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B6B-4CDC-4044-A8E8-C5113D515E9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AF6E-608E-414E-89AD-574188FBA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1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31B6B-4CDC-4044-A8E8-C5113D515E9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0AF6E-608E-414E-89AD-574188FBA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693" y="2527066"/>
            <a:ext cx="1044913" cy="5237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7693" y="3203167"/>
            <a:ext cx="1044913" cy="52370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80952" y="3230875"/>
            <a:ext cx="1044913" cy="5237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80951" y="3915290"/>
            <a:ext cx="1044913" cy="5237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" name="加号 7"/>
          <p:cNvSpPr/>
          <p:nvPr/>
        </p:nvSpPr>
        <p:spPr>
          <a:xfrm>
            <a:off x="1593272" y="3491342"/>
            <a:ext cx="337282" cy="2715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号 8"/>
          <p:cNvSpPr/>
          <p:nvPr/>
        </p:nvSpPr>
        <p:spPr>
          <a:xfrm>
            <a:off x="3330492" y="3337558"/>
            <a:ext cx="522456" cy="45581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17538" y="2527066"/>
            <a:ext cx="1044913" cy="5237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17538" y="3203167"/>
            <a:ext cx="1044913" cy="5237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17537" y="3915290"/>
            <a:ext cx="1044913" cy="5237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627595" y="2527066"/>
            <a:ext cx="1044913" cy="5237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627595" y="3203167"/>
            <a:ext cx="1044913" cy="52370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450854" y="3230875"/>
            <a:ext cx="1044913" cy="5237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450853" y="3915290"/>
            <a:ext cx="1044913" cy="5237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加号 34"/>
          <p:cNvSpPr/>
          <p:nvPr/>
        </p:nvSpPr>
        <p:spPr>
          <a:xfrm>
            <a:off x="7908945" y="3337558"/>
            <a:ext cx="337282" cy="29579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号 35"/>
          <p:cNvSpPr/>
          <p:nvPr/>
        </p:nvSpPr>
        <p:spPr>
          <a:xfrm>
            <a:off x="9700394" y="3337558"/>
            <a:ext cx="522456" cy="45581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387440" y="2527066"/>
            <a:ext cx="1044913" cy="5237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387440" y="3203167"/>
            <a:ext cx="1044913" cy="52370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387439" y="3915290"/>
            <a:ext cx="1044913" cy="5237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标注 39"/>
          <p:cNvSpPr/>
          <p:nvPr/>
        </p:nvSpPr>
        <p:spPr>
          <a:xfrm>
            <a:off x="62413" y="482138"/>
            <a:ext cx="5000037" cy="1820884"/>
          </a:xfrm>
          <a:prstGeom prst="wedgeRoundRectCallout">
            <a:avLst>
              <a:gd name="adj1" fmla="val -21831"/>
              <a:gd name="adj2" fmla="val 5565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err="1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A.putAll</a:t>
            </a:r>
            <a:r>
              <a:rPr lang="en-US" altLang="zh-CN" sz="11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(B)</a:t>
            </a:r>
          </a:p>
          <a:p>
            <a:r>
              <a:rPr lang="zh-CN" altLang="en-US" sz="11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或</a:t>
            </a:r>
            <a:endParaRPr lang="en-US" altLang="zh-CN" sz="1100" dirty="0">
              <a:solidFill>
                <a:srgbClr val="303336"/>
              </a:solidFill>
              <a:latin typeface="Consolas" panose="020B0609020204030204" pitchFamily="49" charset="0"/>
              <a:ea typeface="inherit"/>
              <a:cs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A</a:t>
            </a:r>
            <a:r>
              <a:rPr lang="zh-CN" altLang="zh-CN" sz="11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.forEach((k, v) -&gt; </a:t>
            </a:r>
            <a:r>
              <a:rPr lang="en-US" altLang="zh-CN" sz="11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B</a:t>
            </a:r>
            <a:r>
              <a:rPr lang="zh-CN" altLang="zh-CN" sz="11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.putIfAbsent(k, v));</a:t>
            </a:r>
            <a:endParaRPr lang="en-US" altLang="zh-CN" sz="1100" dirty="0">
              <a:solidFill>
                <a:srgbClr val="303336"/>
              </a:solidFill>
              <a:latin typeface="Consolas" panose="020B0609020204030204" pitchFamily="49" charset="0"/>
              <a:ea typeface="inherit"/>
              <a:cs typeface="Consolas" panose="020B0609020204030204" pitchFamily="49" charset="0"/>
            </a:endParaRPr>
          </a:p>
          <a:p>
            <a:r>
              <a:rPr lang="zh-CN" altLang="en-US" sz="11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或</a:t>
            </a:r>
            <a:endParaRPr lang="en-US" altLang="zh-CN" sz="1100" dirty="0">
              <a:solidFill>
                <a:srgbClr val="303336"/>
              </a:solidFill>
              <a:latin typeface="Consolas" panose="020B0609020204030204" pitchFamily="49" charset="0"/>
              <a:ea typeface="inherit"/>
              <a:cs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A</a:t>
            </a:r>
            <a:r>
              <a:rPr lang="zh-CN" altLang="zh-CN" sz="11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.forEach(</a:t>
            </a:r>
            <a:r>
              <a:rPr lang="en-US" altLang="zh-CN" sz="11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B</a:t>
            </a:r>
            <a:r>
              <a:rPr lang="zh-CN" altLang="zh-CN" sz="11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::putIfAbsent);</a:t>
            </a:r>
            <a:endParaRPr lang="en-US" altLang="zh-CN" sz="1100" dirty="0">
              <a:solidFill>
                <a:srgbClr val="303336"/>
              </a:solidFill>
              <a:latin typeface="Consolas" panose="020B0609020204030204" pitchFamily="49" charset="0"/>
              <a:ea typeface="inherit"/>
              <a:cs typeface="Consolas" panose="020B0609020204030204" pitchFamily="49" charset="0"/>
            </a:endParaRPr>
          </a:p>
          <a:p>
            <a:r>
              <a:rPr lang="zh-CN" altLang="en-US" sz="11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或</a:t>
            </a:r>
            <a:endParaRPr lang="en-US" altLang="zh-CN" sz="1100" dirty="0">
              <a:solidFill>
                <a:srgbClr val="303336"/>
              </a:solidFill>
              <a:latin typeface="Consolas" panose="020B0609020204030204" pitchFamily="49" charset="0"/>
              <a:ea typeface="inherit"/>
              <a:cs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A</a:t>
            </a:r>
            <a:r>
              <a:rPr lang="zh-CN" altLang="zh-CN" sz="11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.forEach(</a:t>
            </a:r>
            <a:br>
              <a:rPr lang="zh-CN" altLang="zh-CN" sz="11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</a:br>
            <a:r>
              <a:rPr lang="zh-CN" altLang="zh-CN" sz="11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        (key, value) -&gt; </a:t>
            </a:r>
            <a:r>
              <a:rPr lang="en-US" altLang="zh-CN" sz="11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B</a:t>
            </a:r>
            <a:r>
              <a:rPr lang="zh-CN" altLang="zh-CN" sz="11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.merge( key, value, (v1, v2) -&gt; </a:t>
            </a:r>
            <a:r>
              <a:rPr lang="zh-CN" altLang="zh-CN" sz="11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v</a:t>
            </a:r>
            <a:r>
              <a:rPr lang="zh-CN" altLang="zh-CN" sz="11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2)</a:t>
            </a:r>
            <a:br>
              <a:rPr lang="zh-CN" altLang="zh-CN" sz="11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</a:br>
            <a:r>
              <a:rPr lang="zh-CN" altLang="zh-CN" sz="11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)</a:t>
            </a:r>
          </a:p>
          <a:p>
            <a:endParaRPr lang="zh-CN" altLang="en-US" sz="1100" dirty="0">
              <a:solidFill>
                <a:srgbClr val="303336"/>
              </a:solidFill>
              <a:latin typeface="Consolas" panose="020B0609020204030204" pitchFamily="49" charset="0"/>
              <a:ea typeface="inherit"/>
              <a:cs typeface="Consolas" panose="020B0609020204030204" pitchFamily="49" charset="0"/>
            </a:endParaRPr>
          </a:p>
        </p:txBody>
      </p:sp>
      <p:sp>
        <p:nvSpPr>
          <p:cNvPr id="49" name="圆角矩形标注 48"/>
          <p:cNvSpPr/>
          <p:nvPr/>
        </p:nvSpPr>
        <p:spPr>
          <a:xfrm>
            <a:off x="6627595" y="4929448"/>
            <a:ext cx="5095703" cy="1548140"/>
          </a:xfrm>
          <a:prstGeom prst="wedgeRoundRectCallout">
            <a:avLst>
              <a:gd name="adj1" fmla="val -21975"/>
              <a:gd name="adj2" fmla="val -6207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B.putAll</a:t>
            </a:r>
            <a:r>
              <a:rPr lang="en-US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(A)</a:t>
            </a:r>
            <a:endParaRPr lang="en-US" altLang="zh-CN" sz="1400" dirty="0">
              <a:solidFill>
                <a:srgbClr val="303336"/>
              </a:solidFill>
              <a:latin typeface="Consolas" panose="020B0609020204030204" pitchFamily="49" charset="0"/>
              <a:ea typeface="inherit"/>
              <a:cs typeface="Consolas" panose="020B0609020204030204" pitchFamily="49" charset="0"/>
            </a:endParaRPr>
          </a:p>
          <a:p>
            <a:r>
              <a:rPr lang="zh-CN" altLang="en-US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或</a:t>
            </a:r>
            <a:endParaRPr lang="en-US" altLang="zh-CN" sz="1400" dirty="0">
              <a:solidFill>
                <a:srgbClr val="303336"/>
              </a:solidFill>
              <a:latin typeface="Consolas" panose="020B0609020204030204" pitchFamily="49" charset="0"/>
              <a:ea typeface="inherit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B</a:t>
            </a:r>
            <a:r>
              <a:rPr lang="zh-CN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forEach((k, v) -&gt; </a:t>
            </a:r>
            <a:r>
              <a:rPr lang="en-US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A</a:t>
            </a:r>
            <a:r>
              <a:rPr lang="zh-CN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putIfAbsent(k, v));</a:t>
            </a:r>
            <a:endParaRPr lang="en-US" altLang="zh-CN" sz="1400" dirty="0">
              <a:solidFill>
                <a:srgbClr val="303336"/>
              </a:solidFill>
              <a:latin typeface="Consolas" panose="020B0609020204030204" pitchFamily="49" charset="0"/>
              <a:ea typeface="inherit"/>
              <a:cs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或</a:t>
            </a:r>
            <a:endParaRPr lang="en-US" altLang="zh-CN" sz="1400" dirty="0">
              <a:solidFill>
                <a:srgbClr val="303336"/>
              </a:solidFill>
              <a:latin typeface="Consolas" panose="020B0609020204030204" pitchFamily="49" charset="0"/>
              <a:ea typeface="inherit"/>
              <a:cs typeface="Consolas" panose="020B0609020204030204" pitchFamily="49" charset="0"/>
            </a:endParaRPr>
          </a:p>
          <a:p>
            <a:r>
              <a:rPr lang="en-US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B</a:t>
            </a:r>
            <a:r>
              <a:rPr lang="zh-CN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forEach</a:t>
            </a:r>
            <a:r>
              <a:rPr lang="zh-CN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A</a:t>
            </a:r>
            <a:r>
              <a:rPr lang="zh-CN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::</a:t>
            </a:r>
            <a:r>
              <a:rPr lang="zh-CN" altLang="zh-CN" sz="14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putIfAbsent)</a:t>
            </a:r>
            <a:r>
              <a:rPr lang="zh-CN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;</a:t>
            </a:r>
            <a:endParaRPr lang="zh-CN" altLang="en-US" sz="1400" dirty="0">
              <a:solidFill>
                <a:srgbClr val="303336"/>
              </a:solidFill>
              <a:latin typeface="Consolas" panose="020B0609020204030204" pitchFamily="49" charset="0"/>
              <a:ea typeface="inheri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2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387242" y="2363587"/>
            <a:ext cx="1044913" cy="5237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 smtClean="0"/>
          </a:p>
        </p:txBody>
      </p:sp>
      <p:sp>
        <p:nvSpPr>
          <p:cNvPr id="14" name="矩形 13"/>
          <p:cNvSpPr/>
          <p:nvPr/>
        </p:nvSpPr>
        <p:spPr>
          <a:xfrm>
            <a:off x="7387242" y="3039688"/>
            <a:ext cx="1044913" cy="52370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210501" y="3067396"/>
            <a:ext cx="1044913" cy="5237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210500" y="3751811"/>
            <a:ext cx="1044913" cy="5237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加号 16"/>
          <p:cNvSpPr/>
          <p:nvPr/>
        </p:nvSpPr>
        <p:spPr>
          <a:xfrm>
            <a:off x="8671775" y="3174079"/>
            <a:ext cx="337282" cy="35640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号 17"/>
          <p:cNvSpPr/>
          <p:nvPr/>
        </p:nvSpPr>
        <p:spPr>
          <a:xfrm>
            <a:off x="10460041" y="3174079"/>
            <a:ext cx="522456" cy="45581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147087" y="2363587"/>
            <a:ext cx="1044913" cy="5237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2" name="矩形 21"/>
          <p:cNvSpPr/>
          <p:nvPr/>
        </p:nvSpPr>
        <p:spPr>
          <a:xfrm>
            <a:off x="0" y="4945901"/>
            <a:ext cx="1044913" cy="5237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 smtClean="0"/>
          </a:p>
        </p:txBody>
      </p:sp>
      <p:sp>
        <p:nvSpPr>
          <p:cNvPr id="23" name="矩形 22"/>
          <p:cNvSpPr/>
          <p:nvPr/>
        </p:nvSpPr>
        <p:spPr>
          <a:xfrm>
            <a:off x="0" y="5622002"/>
            <a:ext cx="1044913" cy="52370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 dirty="0" smtClean="0"/>
          </a:p>
        </p:txBody>
      </p:sp>
      <p:sp>
        <p:nvSpPr>
          <p:cNvPr id="24" name="矩形 23"/>
          <p:cNvSpPr/>
          <p:nvPr/>
        </p:nvSpPr>
        <p:spPr>
          <a:xfrm>
            <a:off x="1823259" y="5649710"/>
            <a:ext cx="1044913" cy="5237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823258" y="6334125"/>
            <a:ext cx="1044913" cy="5237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</a:t>
            </a:r>
            <a:endParaRPr lang="zh-CN" altLang="en-US" dirty="0"/>
          </a:p>
        </p:txBody>
      </p:sp>
      <p:sp>
        <p:nvSpPr>
          <p:cNvPr id="26" name="加号 25"/>
          <p:cNvSpPr/>
          <p:nvPr/>
        </p:nvSpPr>
        <p:spPr>
          <a:xfrm>
            <a:off x="1335579" y="5813197"/>
            <a:ext cx="337282" cy="35640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号 26"/>
          <p:cNvSpPr/>
          <p:nvPr/>
        </p:nvSpPr>
        <p:spPr>
          <a:xfrm>
            <a:off x="3072799" y="5756393"/>
            <a:ext cx="522456" cy="45581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59845" y="5622002"/>
            <a:ext cx="1044913" cy="5237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147086" y="3751810"/>
            <a:ext cx="1044913" cy="5237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759844" y="4945901"/>
            <a:ext cx="1044913" cy="5237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4" name="矩形 43"/>
          <p:cNvSpPr/>
          <p:nvPr/>
        </p:nvSpPr>
        <p:spPr>
          <a:xfrm>
            <a:off x="0" y="0"/>
            <a:ext cx="1044913" cy="5237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0" y="676101"/>
            <a:ext cx="1044913" cy="52370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 smtClean="0"/>
          </a:p>
        </p:txBody>
      </p:sp>
      <p:sp>
        <p:nvSpPr>
          <p:cNvPr id="46" name="矩形 45"/>
          <p:cNvSpPr/>
          <p:nvPr/>
        </p:nvSpPr>
        <p:spPr>
          <a:xfrm>
            <a:off x="1823259" y="703809"/>
            <a:ext cx="1044913" cy="5237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823258" y="1388224"/>
            <a:ext cx="1044913" cy="5237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</a:t>
            </a:r>
            <a:endParaRPr lang="zh-CN" altLang="en-US" dirty="0"/>
          </a:p>
        </p:txBody>
      </p:sp>
      <p:sp>
        <p:nvSpPr>
          <p:cNvPr id="48" name="加号 47"/>
          <p:cNvSpPr/>
          <p:nvPr/>
        </p:nvSpPr>
        <p:spPr>
          <a:xfrm>
            <a:off x="1335579" y="964276"/>
            <a:ext cx="337282" cy="2715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号 48"/>
          <p:cNvSpPr/>
          <p:nvPr/>
        </p:nvSpPr>
        <p:spPr>
          <a:xfrm>
            <a:off x="3072799" y="810492"/>
            <a:ext cx="522456" cy="45581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759845" y="676101"/>
            <a:ext cx="1044913" cy="52370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759844" y="1388224"/>
            <a:ext cx="1044913" cy="5237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标注 69"/>
          <p:cNvSpPr/>
          <p:nvPr/>
        </p:nvSpPr>
        <p:spPr>
          <a:xfrm>
            <a:off x="429839" y="2434458"/>
            <a:ext cx="3330005" cy="917824"/>
          </a:xfrm>
          <a:prstGeom prst="wedgeRoundRectCallout">
            <a:avLst>
              <a:gd name="adj1" fmla="val -20455"/>
              <a:gd name="adj2" fmla="val -5614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7030A0"/>
                </a:solidFill>
              </a:rPr>
              <a:t>A</a:t>
            </a:r>
            <a:r>
              <a:rPr lang="zh-CN" altLang="zh-CN" sz="1100" dirty="0" smtClean="0">
                <a:solidFill>
                  <a:srgbClr val="7030A0"/>
                </a:solidFill>
              </a:rPr>
              <a:t>.</a:t>
            </a:r>
            <a:r>
              <a:rPr lang="zh-CN" altLang="zh-CN" sz="1100" dirty="0">
                <a:solidFill>
                  <a:srgbClr val="7030A0"/>
                </a:solidFill>
              </a:rPr>
              <a:t>forEach((k, v) -&gt; {</a:t>
            </a:r>
            <a:br>
              <a:rPr lang="zh-CN" altLang="zh-CN" sz="1100" dirty="0">
                <a:solidFill>
                  <a:srgbClr val="7030A0"/>
                </a:solidFill>
              </a:rPr>
            </a:br>
            <a:r>
              <a:rPr lang="zh-CN" altLang="zh-CN" sz="1100" dirty="0">
                <a:solidFill>
                  <a:srgbClr val="7030A0"/>
                </a:solidFill>
              </a:rPr>
              <a:t>    if </a:t>
            </a:r>
            <a:r>
              <a:rPr lang="zh-CN" altLang="zh-CN" sz="1100" dirty="0" smtClean="0">
                <a:solidFill>
                  <a:srgbClr val="7030A0"/>
                </a:solidFill>
              </a:rPr>
              <a:t>(</a:t>
            </a:r>
            <a:r>
              <a:rPr lang="en-US" altLang="zh-CN" sz="1100" dirty="0">
                <a:solidFill>
                  <a:srgbClr val="7030A0"/>
                </a:solidFill>
              </a:rPr>
              <a:t>B</a:t>
            </a:r>
            <a:r>
              <a:rPr lang="zh-CN" altLang="zh-CN" sz="1100" dirty="0" smtClean="0">
                <a:solidFill>
                  <a:srgbClr val="7030A0"/>
                </a:solidFill>
              </a:rPr>
              <a:t>.</a:t>
            </a:r>
            <a:r>
              <a:rPr lang="zh-CN" altLang="zh-CN" sz="1100" dirty="0">
                <a:solidFill>
                  <a:srgbClr val="7030A0"/>
                </a:solidFill>
              </a:rPr>
              <a:t>containsKey(k)) </a:t>
            </a:r>
            <a:r>
              <a:rPr lang="en-US" altLang="zh-CN" sz="1100" dirty="0">
                <a:solidFill>
                  <a:srgbClr val="7030A0"/>
                </a:solidFill>
              </a:rPr>
              <a:t>B</a:t>
            </a:r>
            <a:r>
              <a:rPr lang="zh-CN" altLang="zh-CN" sz="1100" dirty="0" smtClean="0">
                <a:solidFill>
                  <a:srgbClr val="7030A0"/>
                </a:solidFill>
              </a:rPr>
              <a:t>.</a:t>
            </a:r>
            <a:r>
              <a:rPr lang="zh-CN" altLang="zh-CN" sz="1100" dirty="0">
                <a:solidFill>
                  <a:srgbClr val="7030A0"/>
                </a:solidFill>
              </a:rPr>
              <a:t>put(k, v);</a:t>
            </a:r>
            <a:br>
              <a:rPr lang="zh-CN" altLang="zh-CN" sz="1100" dirty="0">
                <a:solidFill>
                  <a:srgbClr val="7030A0"/>
                </a:solidFill>
              </a:rPr>
            </a:br>
            <a:r>
              <a:rPr lang="zh-CN" altLang="zh-CN" sz="1100" dirty="0">
                <a:solidFill>
                  <a:srgbClr val="7030A0"/>
                </a:solidFill>
              </a:rPr>
              <a:t>});</a:t>
            </a:r>
          </a:p>
        </p:txBody>
      </p:sp>
      <p:sp>
        <p:nvSpPr>
          <p:cNvPr id="73" name="圆角矩形标注 72"/>
          <p:cNvSpPr/>
          <p:nvPr/>
        </p:nvSpPr>
        <p:spPr>
          <a:xfrm>
            <a:off x="429839" y="3604127"/>
            <a:ext cx="3330005" cy="917824"/>
          </a:xfrm>
          <a:prstGeom prst="wedgeRoundRectCallout">
            <a:avLst>
              <a:gd name="adj1" fmla="val -21997"/>
              <a:gd name="adj2" fmla="val 5797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rgbClr val="7030A0"/>
                </a:solidFill>
              </a:rPr>
              <a:t>B</a:t>
            </a:r>
            <a:r>
              <a:rPr lang="zh-CN" altLang="zh-CN" sz="1100" dirty="0" smtClean="0">
                <a:solidFill>
                  <a:srgbClr val="7030A0"/>
                </a:solidFill>
              </a:rPr>
              <a:t>.</a:t>
            </a:r>
            <a:r>
              <a:rPr lang="zh-CN" altLang="zh-CN" sz="1100" dirty="0">
                <a:solidFill>
                  <a:srgbClr val="7030A0"/>
                </a:solidFill>
              </a:rPr>
              <a:t>forEach((k, v) -&gt; {</a:t>
            </a:r>
            <a:br>
              <a:rPr lang="zh-CN" altLang="zh-CN" sz="1100" dirty="0">
                <a:solidFill>
                  <a:srgbClr val="7030A0"/>
                </a:solidFill>
              </a:rPr>
            </a:br>
            <a:r>
              <a:rPr lang="zh-CN" altLang="zh-CN" sz="1100" dirty="0">
                <a:solidFill>
                  <a:srgbClr val="7030A0"/>
                </a:solidFill>
              </a:rPr>
              <a:t>    if </a:t>
            </a:r>
            <a:r>
              <a:rPr lang="zh-CN" altLang="zh-CN" sz="1100" dirty="0" smtClean="0">
                <a:solidFill>
                  <a:srgbClr val="7030A0"/>
                </a:solidFill>
              </a:rPr>
              <a:t>(</a:t>
            </a:r>
            <a:r>
              <a:rPr lang="en-US" altLang="zh-CN" sz="1100" dirty="0" smtClean="0">
                <a:solidFill>
                  <a:srgbClr val="7030A0"/>
                </a:solidFill>
              </a:rPr>
              <a:t>A</a:t>
            </a:r>
            <a:r>
              <a:rPr lang="zh-CN" altLang="zh-CN" sz="1100" dirty="0" smtClean="0">
                <a:solidFill>
                  <a:srgbClr val="7030A0"/>
                </a:solidFill>
              </a:rPr>
              <a:t>.</a:t>
            </a:r>
            <a:r>
              <a:rPr lang="zh-CN" altLang="zh-CN" sz="1100" dirty="0">
                <a:solidFill>
                  <a:srgbClr val="7030A0"/>
                </a:solidFill>
              </a:rPr>
              <a:t>containsKey(k)) </a:t>
            </a:r>
            <a:r>
              <a:rPr lang="en-US" altLang="zh-CN" sz="1100" dirty="0" smtClean="0">
                <a:solidFill>
                  <a:srgbClr val="7030A0"/>
                </a:solidFill>
              </a:rPr>
              <a:t>A</a:t>
            </a:r>
            <a:r>
              <a:rPr lang="zh-CN" altLang="zh-CN" sz="1100" dirty="0" smtClean="0">
                <a:solidFill>
                  <a:srgbClr val="7030A0"/>
                </a:solidFill>
              </a:rPr>
              <a:t>.</a:t>
            </a:r>
            <a:r>
              <a:rPr lang="zh-CN" altLang="zh-CN" sz="1100" dirty="0">
                <a:solidFill>
                  <a:srgbClr val="7030A0"/>
                </a:solidFill>
              </a:rPr>
              <a:t>put(k, v);</a:t>
            </a:r>
            <a:br>
              <a:rPr lang="zh-CN" altLang="zh-CN" sz="1100" dirty="0">
                <a:solidFill>
                  <a:srgbClr val="7030A0"/>
                </a:solidFill>
              </a:rPr>
            </a:br>
            <a:r>
              <a:rPr lang="zh-CN" altLang="zh-CN" sz="1100" dirty="0">
                <a:solidFill>
                  <a:srgbClr val="7030A0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0826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946"/>
            <a:ext cx="1044913" cy="5237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0" y="679047"/>
            <a:ext cx="1044913" cy="52370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3259" y="706755"/>
            <a:ext cx="1044913" cy="5237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3258" y="1391170"/>
            <a:ext cx="1044913" cy="5237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</a:t>
            </a:r>
            <a:endParaRPr lang="zh-CN" altLang="en-US" dirty="0"/>
          </a:p>
        </p:txBody>
      </p:sp>
      <p:sp>
        <p:nvSpPr>
          <p:cNvPr id="8" name="加号 7"/>
          <p:cNvSpPr/>
          <p:nvPr/>
        </p:nvSpPr>
        <p:spPr>
          <a:xfrm>
            <a:off x="1335579" y="967222"/>
            <a:ext cx="337282" cy="27154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号 8"/>
          <p:cNvSpPr/>
          <p:nvPr/>
        </p:nvSpPr>
        <p:spPr>
          <a:xfrm>
            <a:off x="3072799" y="813438"/>
            <a:ext cx="522456" cy="45581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4" y="4946073"/>
            <a:ext cx="1044913" cy="5237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 smtClean="0"/>
          </a:p>
        </p:txBody>
      </p:sp>
      <p:sp>
        <p:nvSpPr>
          <p:cNvPr id="14" name="矩形 13"/>
          <p:cNvSpPr/>
          <p:nvPr/>
        </p:nvSpPr>
        <p:spPr>
          <a:xfrm>
            <a:off x="-4" y="5622174"/>
            <a:ext cx="1044913" cy="52370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823255" y="5649882"/>
            <a:ext cx="1044913" cy="5237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23254" y="6334297"/>
            <a:ext cx="1044913" cy="5237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</a:t>
            </a:r>
            <a:endParaRPr lang="zh-CN" altLang="en-US" dirty="0"/>
          </a:p>
        </p:txBody>
      </p:sp>
      <p:sp>
        <p:nvSpPr>
          <p:cNvPr id="17" name="加号 16"/>
          <p:cNvSpPr/>
          <p:nvPr/>
        </p:nvSpPr>
        <p:spPr>
          <a:xfrm>
            <a:off x="1284529" y="5756565"/>
            <a:ext cx="337282" cy="35640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号 17"/>
          <p:cNvSpPr/>
          <p:nvPr/>
        </p:nvSpPr>
        <p:spPr>
          <a:xfrm>
            <a:off x="3072795" y="5756565"/>
            <a:ext cx="522456" cy="45581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87243" y="11259"/>
            <a:ext cx="1044913" cy="5237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387243" y="687360"/>
            <a:ext cx="1044913" cy="52370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9210502" y="715068"/>
            <a:ext cx="1044913" cy="5237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210501" y="1399483"/>
            <a:ext cx="1044913" cy="5237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</a:t>
            </a:r>
            <a:endParaRPr lang="zh-CN" altLang="en-US" dirty="0"/>
          </a:p>
        </p:txBody>
      </p:sp>
      <p:sp>
        <p:nvSpPr>
          <p:cNvPr id="26" name="加号 25"/>
          <p:cNvSpPr/>
          <p:nvPr/>
        </p:nvSpPr>
        <p:spPr>
          <a:xfrm>
            <a:off x="8722822" y="878555"/>
            <a:ext cx="337282" cy="35640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号 26"/>
          <p:cNvSpPr/>
          <p:nvPr/>
        </p:nvSpPr>
        <p:spPr>
          <a:xfrm>
            <a:off x="10460042" y="821751"/>
            <a:ext cx="522456" cy="45581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59842" y="0"/>
            <a:ext cx="1044913" cy="5237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30" name="矩形 29"/>
          <p:cNvSpPr/>
          <p:nvPr/>
        </p:nvSpPr>
        <p:spPr>
          <a:xfrm>
            <a:off x="3759838" y="5651268"/>
            <a:ext cx="1044913" cy="5237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1147084" y="1399482"/>
            <a:ext cx="1044913" cy="5237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387241" y="4946072"/>
            <a:ext cx="1044913" cy="5237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387241" y="5622173"/>
            <a:ext cx="1044913" cy="52370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9210500" y="5649881"/>
            <a:ext cx="1044913" cy="5237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210499" y="6334296"/>
            <a:ext cx="1044913" cy="5237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</a:t>
            </a:r>
            <a:endParaRPr lang="zh-CN" altLang="en-US" dirty="0"/>
          </a:p>
        </p:txBody>
      </p:sp>
      <p:sp>
        <p:nvSpPr>
          <p:cNvPr id="44" name="加号 43"/>
          <p:cNvSpPr/>
          <p:nvPr/>
        </p:nvSpPr>
        <p:spPr>
          <a:xfrm>
            <a:off x="8671774" y="5756564"/>
            <a:ext cx="337282" cy="35640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号 44"/>
          <p:cNvSpPr/>
          <p:nvPr/>
        </p:nvSpPr>
        <p:spPr>
          <a:xfrm>
            <a:off x="10460040" y="5756564"/>
            <a:ext cx="522456" cy="45581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1147083" y="5651267"/>
            <a:ext cx="1044913" cy="52370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标注 54"/>
          <p:cNvSpPr/>
          <p:nvPr/>
        </p:nvSpPr>
        <p:spPr>
          <a:xfrm>
            <a:off x="8274212" y="4174431"/>
            <a:ext cx="3330005" cy="544985"/>
          </a:xfrm>
          <a:prstGeom prst="wedgeRoundRectCallout">
            <a:avLst>
              <a:gd name="adj1" fmla="val -20705"/>
              <a:gd name="adj2" fmla="val 6521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A</a:t>
            </a:r>
            <a:r>
              <a:rPr lang="zh-CN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keySet().retainAll</a:t>
            </a:r>
            <a:r>
              <a:rPr lang="zh-CN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B</a:t>
            </a:r>
            <a:r>
              <a:rPr lang="zh-CN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keySet())</a:t>
            </a:r>
          </a:p>
        </p:txBody>
      </p:sp>
      <p:sp>
        <p:nvSpPr>
          <p:cNvPr id="58" name="圆角矩形标注 57"/>
          <p:cNvSpPr/>
          <p:nvPr/>
        </p:nvSpPr>
        <p:spPr>
          <a:xfrm>
            <a:off x="952289" y="4202805"/>
            <a:ext cx="3330005" cy="544985"/>
          </a:xfrm>
          <a:prstGeom prst="wedgeRoundRectCallout">
            <a:avLst>
              <a:gd name="adj1" fmla="val -20705"/>
              <a:gd name="adj2" fmla="val 6521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B</a:t>
            </a:r>
            <a:r>
              <a:rPr lang="zh-CN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keySet().retainAll</a:t>
            </a:r>
            <a:r>
              <a:rPr lang="zh-CN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A</a:t>
            </a:r>
            <a:r>
              <a:rPr lang="zh-CN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keySet())</a:t>
            </a:r>
          </a:p>
        </p:txBody>
      </p:sp>
      <p:sp>
        <p:nvSpPr>
          <p:cNvPr id="59" name="圆角矩形标注 58"/>
          <p:cNvSpPr/>
          <p:nvPr/>
        </p:nvSpPr>
        <p:spPr>
          <a:xfrm>
            <a:off x="954774" y="2601500"/>
            <a:ext cx="3330005" cy="544985"/>
          </a:xfrm>
          <a:prstGeom prst="wedgeRoundRectCallout">
            <a:avLst>
              <a:gd name="adj1" fmla="val -23201"/>
              <a:gd name="adj2" fmla="val -7511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A</a:t>
            </a:r>
            <a:r>
              <a:rPr lang="zh-CN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keySet().removeAll</a:t>
            </a:r>
            <a:r>
              <a:rPr lang="zh-CN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B</a:t>
            </a:r>
            <a:r>
              <a:rPr lang="zh-CN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keySet())</a:t>
            </a:r>
          </a:p>
        </p:txBody>
      </p:sp>
      <p:sp>
        <p:nvSpPr>
          <p:cNvPr id="60" name="圆角矩形标注 59"/>
          <p:cNvSpPr/>
          <p:nvPr/>
        </p:nvSpPr>
        <p:spPr>
          <a:xfrm>
            <a:off x="8301604" y="2601500"/>
            <a:ext cx="3330005" cy="544985"/>
          </a:xfrm>
          <a:prstGeom prst="wedgeRoundRectCallout">
            <a:avLst>
              <a:gd name="adj1" fmla="val -23201"/>
              <a:gd name="adj2" fmla="val -7511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B</a:t>
            </a:r>
            <a:r>
              <a:rPr lang="zh-CN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keySet().removeAll</a:t>
            </a:r>
            <a:r>
              <a:rPr lang="zh-CN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A</a:t>
            </a:r>
            <a:r>
              <a:rPr lang="zh-CN" altLang="zh-CN" sz="1400" dirty="0" smtClean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keySet())</a:t>
            </a:r>
          </a:p>
        </p:txBody>
      </p:sp>
    </p:spTree>
    <p:extLst>
      <p:ext uri="{BB962C8B-B14F-4D97-AF65-F5344CB8AC3E}">
        <p14:creationId xmlns:p14="http://schemas.microsoft.com/office/powerpoint/2010/main" val="154369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156</Words>
  <Application>Microsoft Office PowerPoint</Application>
  <PresentationFormat>宽屏</PresentationFormat>
  <Paragraphs>46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inherit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nice</dc:creator>
  <cp:lastModifiedBy>nice</cp:lastModifiedBy>
  <cp:revision>14</cp:revision>
  <dcterms:created xsi:type="dcterms:W3CDTF">2019-03-24T09:57:46Z</dcterms:created>
  <dcterms:modified xsi:type="dcterms:W3CDTF">2019-03-24T12:30:18Z</dcterms:modified>
</cp:coreProperties>
</file>