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A12C-8EDC-4195-8B74-373F5FBD7AF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BC19-F579-48F1-93D1-0715824DA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22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A12C-8EDC-4195-8B74-373F5FBD7AF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BC19-F579-48F1-93D1-0715824DA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08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A12C-8EDC-4195-8B74-373F5FBD7AF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BC19-F579-48F1-93D1-0715824DA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62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A12C-8EDC-4195-8B74-373F5FBD7AF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BC19-F579-48F1-93D1-0715824DA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3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A12C-8EDC-4195-8B74-373F5FBD7AF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BC19-F579-48F1-93D1-0715824DA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47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A12C-8EDC-4195-8B74-373F5FBD7AF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BC19-F579-48F1-93D1-0715824DA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01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A12C-8EDC-4195-8B74-373F5FBD7AF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BC19-F579-48F1-93D1-0715824DA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62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A12C-8EDC-4195-8B74-373F5FBD7AF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BC19-F579-48F1-93D1-0715824DA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35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A12C-8EDC-4195-8B74-373F5FBD7AF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BC19-F579-48F1-93D1-0715824DA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34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A12C-8EDC-4195-8B74-373F5FBD7AF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BC19-F579-48F1-93D1-0715824DA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17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A12C-8EDC-4195-8B74-373F5FBD7AF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BC19-F579-48F1-93D1-0715824DA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08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6A12C-8EDC-4195-8B74-373F5FBD7AF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2BC19-F579-48F1-93D1-0715824DA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44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876926" y="412223"/>
            <a:ext cx="2360966" cy="2568369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400" dirty="0" err="1" smtClean="0">
                <a:solidFill>
                  <a:srgbClr val="00B0F0"/>
                </a:solidFill>
              </a:rPr>
              <a:t>PackageManagerService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18946" y="1977644"/>
            <a:ext cx="1940209" cy="2508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zh-CN" sz="1100" dirty="0">
                <a:solidFill>
                  <a:srgbClr val="00B0F0"/>
                </a:solidFill>
              </a:rPr>
              <a:t>ServiceIntentResolver</a:t>
            </a:r>
            <a:endParaRPr lang="zh-CN" altLang="en-US" sz="1100" dirty="0">
              <a:solidFill>
                <a:srgbClr val="00B0F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023920" y="4630019"/>
            <a:ext cx="2054632" cy="26813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rgbClr val="00B0F0"/>
                </a:solidFill>
              </a:rPr>
              <a:t>PreferredIntentResolver</a:t>
            </a:r>
            <a:r>
              <a:rPr lang="en-US" altLang="zh-CN" sz="1100" dirty="0">
                <a:solidFill>
                  <a:srgbClr val="00B0F0"/>
                </a:solidFill>
              </a:rPr>
              <a:t> </a:t>
            </a:r>
            <a:r>
              <a:rPr lang="zh-CN" altLang="en-US" sz="1100" dirty="0" smtClean="0">
                <a:solidFill>
                  <a:srgbClr val="00B0F0"/>
                </a:solidFill>
              </a:rPr>
              <a:t>（</a:t>
            </a:r>
            <a:r>
              <a:rPr lang="en-US" altLang="zh-CN" sz="1100" dirty="0" smtClean="0">
                <a:solidFill>
                  <a:srgbClr val="00B0F0"/>
                </a:solidFill>
              </a:rPr>
              <a:t>s</a:t>
            </a:r>
            <a:r>
              <a:rPr lang="zh-CN" altLang="en-US" sz="1100" dirty="0" smtClean="0">
                <a:solidFill>
                  <a:srgbClr val="00B0F0"/>
                </a:solidFill>
              </a:rPr>
              <a:t>）</a:t>
            </a:r>
            <a:endParaRPr lang="en-US" altLang="zh-CN" sz="1100" dirty="0" smtClean="0">
              <a:solidFill>
                <a:srgbClr val="00B0F0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12458" y="1447647"/>
            <a:ext cx="2726817" cy="378665"/>
          </a:xfrm>
          <a:prstGeom prst="ellipse">
            <a:avLst/>
          </a:prstGeom>
          <a:solidFill>
            <a:schemeClr val="bg1"/>
          </a:solidFill>
          <a:ln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rgbClr val="00B0F0"/>
                </a:solidFill>
              </a:rPr>
              <a:t>queryIntentActivitiesInternal</a:t>
            </a:r>
            <a:r>
              <a:rPr lang="zh-CN" altLang="zh-CN" sz="1100" dirty="0">
                <a:solidFill>
                  <a:srgbClr val="00B0F0"/>
                </a:solidFill>
              </a:rPr>
              <a:t>s</a:t>
            </a:r>
            <a:endParaRPr lang="zh-CN" altLang="en-US" sz="1100" dirty="0">
              <a:solidFill>
                <a:srgbClr val="00B0F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118946" y="1504116"/>
            <a:ext cx="1940209" cy="2508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zh-CN" sz="1100" dirty="0">
                <a:solidFill>
                  <a:srgbClr val="00B0F0"/>
                </a:solidFill>
              </a:rPr>
              <a:t>ActivityIntentResolver</a:t>
            </a:r>
            <a:endParaRPr lang="zh-CN" altLang="en-US" sz="1100" dirty="0">
              <a:solidFill>
                <a:srgbClr val="00B0F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18946" y="2448373"/>
            <a:ext cx="1940209" cy="2508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zh-CN" sz="1100" dirty="0">
                <a:solidFill>
                  <a:srgbClr val="00B0F0"/>
                </a:solidFill>
              </a:rPr>
              <a:t>ProviderIntentResolver</a:t>
            </a:r>
            <a:endParaRPr lang="zh-CN" altLang="en-US" sz="1100" dirty="0">
              <a:solidFill>
                <a:srgbClr val="00B0F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603161" y="3650397"/>
            <a:ext cx="896149" cy="211218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B0F0"/>
                </a:solidFill>
              </a:rPr>
              <a:t>Settings</a:t>
            </a:r>
          </a:p>
        </p:txBody>
      </p:sp>
      <p:cxnSp>
        <p:nvCxnSpPr>
          <p:cNvPr id="14" name="直接箭头连接符 13"/>
          <p:cNvCxnSpPr>
            <a:stCxn id="4" idx="2"/>
            <a:endCxn id="13" idx="0"/>
          </p:cNvCxnSpPr>
          <p:nvPr/>
        </p:nvCxnSpPr>
        <p:spPr>
          <a:xfrm flipH="1">
            <a:off x="3051236" y="2980592"/>
            <a:ext cx="6173" cy="669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3" idx="2"/>
            <a:endCxn id="6" idx="0"/>
          </p:cNvCxnSpPr>
          <p:nvPr/>
        </p:nvCxnSpPr>
        <p:spPr>
          <a:xfrm>
            <a:off x="3051236" y="3861615"/>
            <a:ext cx="0" cy="768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3"/>
            <a:endCxn id="2" idx="2"/>
          </p:cNvCxnSpPr>
          <p:nvPr/>
        </p:nvCxnSpPr>
        <p:spPr>
          <a:xfrm>
            <a:off x="4059155" y="1629549"/>
            <a:ext cx="2653303" cy="7431"/>
          </a:xfrm>
          <a:prstGeom prst="straightConnector1">
            <a:avLst/>
          </a:prstGeom>
          <a:ln cmpd="sng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563847" y="1108399"/>
            <a:ext cx="18102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Intent</a:t>
            </a:r>
            <a:endParaRPr lang="en-US" altLang="zh-CN" sz="1050" dirty="0"/>
          </a:p>
          <a:p>
            <a:pPr algn="ctr"/>
            <a:r>
              <a:rPr lang="en-US" altLang="zh-CN" sz="1050" dirty="0" err="1" smtClean="0"/>
              <a:t>mResolvePrioritySorter</a:t>
            </a:r>
            <a:r>
              <a:rPr lang="zh-CN" altLang="en-US" sz="1050" dirty="0" smtClean="0"/>
              <a:t>排序</a:t>
            </a:r>
            <a:endParaRPr lang="zh-CN" altLang="en-US" sz="1050" dirty="0"/>
          </a:p>
        </p:txBody>
      </p:sp>
      <p:sp>
        <p:nvSpPr>
          <p:cNvPr id="32" name="圆角矩形 31"/>
          <p:cNvSpPr/>
          <p:nvPr/>
        </p:nvSpPr>
        <p:spPr>
          <a:xfrm>
            <a:off x="4548719" y="4630018"/>
            <a:ext cx="1840460" cy="245498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rgbClr val="00B0F0"/>
                </a:solidFill>
              </a:rPr>
              <a:t>PreferredIntentResolver</a:t>
            </a:r>
            <a:endParaRPr lang="en-US" altLang="zh-CN" sz="1200" dirty="0" smtClean="0">
              <a:solidFill>
                <a:srgbClr val="00B0F0"/>
              </a:solidFill>
            </a:endParaRPr>
          </a:p>
        </p:txBody>
      </p:sp>
      <p:cxnSp>
        <p:nvCxnSpPr>
          <p:cNvPr id="33" name="直接箭头连接符 32"/>
          <p:cNvCxnSpPr>
            <a:stCxn id="6" idx="3"/>
            <a:endCxn id="32" idx="1"/>
          </p:cNvCxnSpPr>
          <p:nvPr/>
        </p:nvCxnSpPr>
        <p:spPr>
          <a:xfrm flipV="1">
            <a:off x="4078552" y="4752767"/>
            <a:ext cx="470167" cy="11317"/>
          </a:xfrm>
          <a:prstGeom prst="straightConnector1">
            <a:avLst/>
          </a:prstGeom>
          <a:ln cmpd="sng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059155" y="4413801"/>
            <a:ext cx="598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 smtClean="0"/>
              <a:t>UserId</a:t>
            </a:r>
            <a:endParaRPr lang="zh-CN" altLang="en-US" sz="1050" dirty="0"/>
          </a:p>
        </p:txBody>
      </p:sp>
      <p:sp>
        <p:nvSpPr>
          <p:cNvPr id="40" name="椭圆 39"/>
          <p:cNvSpPr/>
          <p:nvPr/>
        </p:nvSpPr>
        <p:spPr>
          <a:xfrm>
            <a:off x="6712458" y="2377897"/>
            <a:ext cx="2726817" cy="544874"/>
          </a:xfrm>
          <a:prstGeom prst="ellipse">
            <a:avLst/>
          </a:prstGeom>
          <a:solidFill>
            <a:schemeClr val="bg1"/>
          </a:solidFill>
          <a:ln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rgbClr val="00B0F0"/>
                </a:solidFill>
              </a:rPr>
              <a:t>chooseBestActivity</a:t>
            </a:r>
            <a:endParaRPr lang="zh-CN" altLang="en-US" sz="1100" dirty="0">
              <a:solidFill>
                <a:srgbClr val="00B0F0"/>
              </a:solidFill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0" y="1211226"/>
            <a:ext cx="1394929" cy="24549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solidFill>
                  <a:schemeClr val="bg1"/>
                </a:solidFill>
              </a:rPr>
              <a:t>IntentResolver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cxnSp>
        <p:nvCxnSpPr>
          <p:cNvPr id="88" name="直接箭头连接符 87"/>
          <p:cNvCxnSpPr>
            <a:stCxn id="10" idx="1"/>
            <a:endCxn id="76" idx="3"/>
          </p:cNvCxnSpPr>
          <p:nvPr/>
        </p:nvCxnSpPr>
        <p:spPr>
          <a:xfrm flipH="1" flipV="1">
            <a:off x="1394929" y="1333975"/>
            <a:ext cx="724017" cy="29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5" idx="1"/>
            <a:endCxn id="76" idx="3"/>
          </p:cNvCxnSpPr>
          <p:nvPr/>
        </p:nvCxnSpPr>
        <p:spPr>
          <a:xfrm flipH="1" flipV="1">
            <a:off x="1394929" y="1333975"/>
            <a:ext cx="724017" cy="769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11" idx="1"/>
            <a:endCxn id="76" idx="3"/>
          </p:cNvCxnSpPr>
          <p:nvPr/>
        </p:nvCxnSpPr>
        <p:spPr>
          <a:xfrm flipH="1" flipV="1">
            <a:off x="1394929" y="1333975"/>
            <a:ext cx="724017" cy="123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6" idx="1"/>
            <a:endCxn id="76" idx="3"/>
          </p:cNvCxnSpPr>
          <p:nvPr/>
        </p:nvCxnSpPr>
        <p:spPr>
          <a:xfrm flipH="1" flipV="1">
            <a:off x="1394929" y="1333975"/>
            <a:ext cx="628991" cy="3430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矩形 126"/>
          <p:cNvSpPr/>
          <p:nvPr/>
        </p:nvSpPr>
        <p:spPr>
          <a:xfrm>
            <a:off x="578183" y="5219855"/>
            <a:ext cx="1265143" cy="211218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solidFill>
                  <a:srgbClr val="00B0F0"/>
                </a:solidFill>
              </a:rPr>
              <a:t>ResolveInfo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225986" y="5807388"/>
            <a:ext cx="1265143" cy="211218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solidFill>
                  <a:srgbClr val="00B0F0"/>
                </a:solidFill>
              </a:rPr>
              <a:t>ProviderInfo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225984" y="6071873"/>
            <a:ext cx="1265143" cy="211218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solidFill>
                  <a:srgbClr val="00B0F0"/>
                </a:solidFill>
              </a:rPr>
              <a:t>ServiceInfo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234167" y="6336358"/>
            <a:ext cx="1265143" cy="211218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solidFill>
                  <a:srgbClr val="00B0F0"/>
                </a:solidFill>
              </a:rPr>
              <a:t>ActivityInfo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219811" y="5765130"/>
            <a:ext cx="1265143" cy="211218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solidFill>
                  <a:srgbClr val="00B0F0"/>
                </a:solidFill>
              </a:rPr>
              <a:t>IntentFilter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2344768" y="5324975"/>
            <a:ext cx="1015228" cy="21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27" idx="2"/>
            <a:endCxn id="35" idx="1"/>
          </p:cNvCxnSpPr>
          <p:nvPr/>
        </p:nvCxnSpPr>
        <p:spPr>
          <a:xfrm>
            <a:off x="1210755" y="5431073"/>
            <a:ext cx="1023412" cy="101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27" idx="2"/>
            <a:endCxn id="34" idx="1"/>
          </p:cNvCxnSpPr>
          <p:nvPr/>
        </p:nvCxnSpPr>
        <p:spPr>
          <a:xfrm>
            <a:off x="1210755" y="5431073"/>
            <a:ext cx="1015229" cy="746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27" idx="2"/>
            <a:endCxn id="29" idx="1"/>
          </p:cNvCxnSpPr>
          <p:nvPr/>
        </p:nvCxnSpPr>
        <p:spPr>
          <a:xfrm>
            <a:off x="1210755" y="5431073"/>
            <a:ext cx="1015231" cy="481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40932" y="2313871"/>
            <a:ext cx="1265143" cy="211218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 smtClean="0">
                <a:solidFill>
                  <a:srgbClr val="00B0F0"/>
                </a:solidFill>
              </a:rPr>
              <a:t>IntentFilter</a:t>
            </a:r>
            <a:r>
              <a:rPr lang="en-US" altLang="zh-CN" sz="1400" dirty="0" smtClean="0">
                <a:solidFill>
                  <a:srgbClr val="00B0F0"/>
                </a:solidFill>
              </a:rPr>
              <a:t>(s)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cxnSp>
        <p:nvCxnSpPr>
          <p:cNvPr id="54" name="直接箭头连接符 53"/>
          <p:cNvCxnSpPr>
            <a:stCxn id="76" idx="2"/>
            <a:endCxn id="51" idx="0"/>
          </p:cNvCxnSpPr>
          <p:nvPr/>
        </p:nvCxnSpPr>
        <p:spPr>
          <a:xfrm flipH="1">
            <a:off x="673504" y="1456724"/>
            <a:ext cx="23961" cy="857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" idx="4"/>
            <a:endCxn id="40" idx="0"/>
          </p:cNvCxnSpPr>
          <p:nvPr/>
        </p:nvCxnSpPr>
        <p:spPr>
          <a:xfrm>
            <a:off x="8075867" y="1826312"/>
            <a:ext cx="0" cy="551585"/>
          </a:xfrm>
          <a:prstGeom prst="straightConnector1">
            <a:avLst/>
          </a:prstGeom>
          <a:ln cmpd="sng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8146094" y="1992613"/>
            <a:ext cx="18102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1050" dirty="0">
                <a:solidFill>
                  <a:srgbClr val="00B0F0"/>
                </a:solidFill>
              </a:rPr>
              <a:t>List&lt;ResolveInfo</a:t>
            </a:r>
            <a:r>
              <a:rPr lang="zh-CN" altLang="zh-CN" sz="1050" dirty="0" smtClean="0">
                <a:solidFill>
                  <a:srgbClr val="00B0F0"/>
                </a:solidFill>
              </a:rPr>
              <a:t>&gt;</a:t>
            </a:r>
            <a:r>
              <a:rPr lang="en-US" altLang="zh-CN" sz="1050" dirty="0" smtClean="0">
                <a:solidFill>
                  <a:srgbClr val="00B0F0"/>
                </a:solidFill>
              </a:rPr>
              <a:t> </a:t>
            </a:r>
            <a:r>
              <a:rPr lang="zh-CN" altLang="zh-CN" sz="1050" dirty="0" smtClean="0">
                <a:solidFill>
                  <a:srgbClr val="00B0F0"/>
                </a:solidFill>
              </a:rPr>
              <a:t> </a:t>
            </a:r>
            <a:r>
              <a:rPr lang="zh-CN" altLang="zh-CN" sz="1050" dirty="0">
                <a:solidFill>
                  <a:srgbClr val="00B0F0"/>
                </a:solidFill>
              </a:rPr>
              <a:t>query</a:t>
            </a:r>
            <a:endParaRPr lang="zh-CN" altLang="en-US" sz="1050" dirty="0">
              <a:solidFill>
                <a:srgbClr val="00B0F0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8036480" y="3531676"/>
            <a:ext cx="2029433" cy="544874"/>
          </a:xfrm>
          <a:prstGeom prst="ellipse">
            <a:avLst/>
          </a:prstGeom>
          <a:solidFill>
            <a:schemeClr val="bg1"/>
          </a:solidFill>
          <a:ln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100" dirty="0">
                <a:solidFill>
                  <a:srgbClr val="00B0F0"/>
                </a:solidFill>
              </a:rPr>
              <a:t>findPreferredActivity</a:t>
            </a:r>
            <a:endParaRPr lang="zh-CN" altLang="en-US" sz="1100" dirty="0">
              <a:solidFill>
                <a:srgbClr val="00B0F0"/>
              </a:solidFill>
            </a:endParaRPr>
          </a:p>
        </p:txBody>
      </p:sp>
      <p:cxnSp>
        <p:nvCxnSpPr>
          <p:cNvPr id="64" name="直接箭头连接符 63"/>
          <p:cNvCxnSpPr>
            <a:stCxn id="40" idx="4"/>
            <a:endCxn id="62" idx="1"/>
          </p:cNvCxnSpPr>
          <p:nvPr/>
        </p:nvCxnSpPr>
        <p:spPr>
          <a:xfrm>
            <a:off x="8075867" y="2922771"/>
            <a:ext cx="257817" cy="688700"/>
          </a:xfrm>
          <a:prstGeom prst="straightConnector1">
            <a:avLst/>
          </a:prstGeom>
          <a:ln cmpd="sng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8325156" y="4214118"/>
            <a:ext cx="18646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1050" dirty="0">
                <a:solidFill>
                  <a:srgbClr val="00B0F0"/>
                </a:solidFill>
              </a:rPr>
              <a:t>List&lt;PreferredActivity&gt; prefs </a:t>
            </a:r>
            <a:endParaRPr lang="zh-CN" altLang="en-US" sz="1050" dirty="0">
              <a:solidFill>
                <a:srgbClr val="00B0F0"/>
              </a:solidFill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6712458" y="4563435"/>
            <a:ext cx="2726817" cy="378665"/>
          </a:xfrm>
          <a:prstGeom prst="ellipse">
            <a:avLst/>
          </a:prstGeom>
          <a:solidFill>
            <a:schemeClr val="bg1"/>
          </a:solidFill>
          <a:ln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rgbClr val="00B0F0"/>
                </a:solidFill>
              </a:rPr>
              <a:t>queryIntent</a:t>
            </a:r>
            <a:endParaRPr lang="zh-CN" altLang="en-US" sz="1100" dirty="0">
              <a:solidFill>
                <a:srgbClr val="00B0F0"/>
              </a:solidFill>
            </a:endParaRPr>
          </a:p>
        </p:txBody>
      </p:sp>
      <p:cxnSp>
        <p:nvCxnSpPr>
          <p:cNvPr id="79" name="直接箭头连接符 78"/>
          <p:cNvCxnSpPr>
            <a:stCxn id="32" idx="3"/>
            <a:endCxn id="77" idx="2"/>
          </p:cNvCxnSpPr>
          <p:nvPr/>
        </p:nvCxnSpPr>
        <p:spPr>
          <a:xfrm>
            <a:off x="6389179" y="4752767"/>
            <a:ext cx="323279" cy="1"/>
          </a:xfrm>
          <a:prstGeom prst="straightConnector1">
            <a:avLst/>
          </a:prstGeom>
          <a:ln cmpd="sng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6312128" y="4421495"/>
            <a:ext cx="5180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1050" dirty="0">
                <a:solidFill>
                  <a:srgbClr val="00B0F0"/>
                </a:solidFill>
              </a:rPr>
              <a:t>intent</a:t>
            </a:r>
            <a:endParaRPr lang="zh-CN" altLang="en-US" sz="1050" dirty="0">
              <a:solidFill>
                <a:srgbClr val="00B0F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255709" y="3103102"/>
            <a:ext cx="18102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1050" dirty="0">
                <a:solidFill>
                  <a:srgbClr val="00B0F0"/>
                </a:solidFill>
              </a:rPr>
              <a:t>List&lt;ResolveInfo</a:t>
            </a:r>
            <a:r>
              <a:rPr lang="zh-CN" altLang="zh-CN" sz="1050" dirty="0" smtClean="0">
                <a:solidFill>
                  <a:srgbClr val="00B0F0"/>
                </a:solidFill>
              </a:rPr>
              <a:t>&gt;</a:t>
            </a:r>
            <a:r>
              <a:rPr lang="en-US" altLang="zh-CN" sz="1050" dirty="0" smtClean="0">
                <a:solidFill>
                  <a:srgbClr val="00B0F0"/>
                </a:solidFill>
              </a:rPr>
              <a:t> </a:t>
            </a:r>
            <a:r>
              <a:rPr lang="zh-CN" altLang="zh-CN" sz="1050" dirty="0" smtClean="0">
                <a:solidFill>
                  <a:srgbClr val="00B0F0"/>
                </a:solidFill>
              </a:rPr>
              <a:t> </a:t>
            </a:r>
            <a:r>
              <a:rPr lang="zh-CN" altLang="zh-CN" sz="1050" dirty="0">
                <a:solidFill>
                  <a:srgbClr val="00B0F0"/>
                </a:solidFill>
              </a:rPr>
              <a:t>query</a:t>
            </a:r>
            <a:endParaRPr lang="zh-CN" altLang="en-US" sz="1050" dirty="0">
              <a:solidFill>
                <a:srgbClr val="00B0F0"/>
              </a:solidFill>
            </a:endParaRPr>
          </a:p>
        </p:txBody>
      </p:sp>
      <p:cxnSp>
        <p:nvCxnSpPr>
          <p:cNvPr id="98" name="直接箭头连接符 97"/>
          <p:cNvCxnSpPr>
            <a:stCxn id="77" idx="0"/>
            <a:endCxn id="62" idx="3"/>
          </p:cNvCxnSpPr>
          <p:nvPr/>
        </p:nvCxnSpPr>
        <p:spPr>
          <a:xfrm flipV="1">
            <a:off x="8075867" y="3996755"/>
            <a:ext cx="257817" cy="566680"/>
          </a:xfrm>
          <a:prstGeom prst="straightConnector1">
            <a:avLst/>
          </a:prstGeom>
          <a:ln cmpd="sng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圆角矩形 102"/>
          <p:cNvSpPr/>
          <p:nvPr/>
        </p:nvSpPr>
        <p:spPr>
          <a:xfrm>
            <a:off x="10983543" y="3579013"/>
            <a:ext cx="1208457" cy="450199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B0F0"/>
                </a:solidFill>
              </a:rPr>
              <a:t>最佳</a:t>
            </a:r>
            <a:endParaRPr lang="en-US" altLang="zh-CN" sz="1400" dirty="0">
              <a:solidFill>
                <a:srgbClr val="00B0F0"/>
              </a:solidFill>
            </a:endParaRPr>
          </a:p>
          <a:p>
            <a:pPr algn="ctr"/>
            <a:r>
              <a:rPr lang="zh-CN" altLang="zh-CN" sz="1400" dirty="0">
                <a:solidFill>
                  <a:srgbClr val="00B0F0"/>
                </a:solidFill>
              </a:rPr>
              <a:t>ResolveInfo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cxnSp>
        <p:nvCxnSpPr>
          <p:cNvPr id="147" name="直接箭头连接符 146"/>
          <p:cNvCxnSpPr>
            <a:stCxn id="62" idx="6"/>
            <a:endCxn id="103" idx="1"/>
          </p:cNvCxnSpPr>
          <p:nvPr/>
        </p:nvCxnSpPr>
        <p:spPr>
          <a:xfrm>
            <a:off x="10065913" y="3804113"/>
            <a:ext cx="917630" cy="0"/>
          </a:xfrm>
          <a:prstGeom prst="straightConnector1">
            <a:avLst/>
          </a:prstGeom>
          <a:ln w="28575" cmpd="sng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 169"/>
          <p:cNvSpPr/>
          <p:nvPr/>
        </p:nvSpPr>
        <p:spPr>
          <a:xfrm>
            <a:off x="9564709" y="3371264"/>
            <a:ext cx="18646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solidFill>
                  <a:srgbClr val="00B0F0"/>
                </a:solidFill>
              </a:rPr>
              <a:t>先检查</a:t>
            </a:r>
            <a:endParaRPr lang="en-US" altLang="zh-CN" sz="1050" dirty="0" smtClean="0">
              <a:solidFill>
                <a:srgbClr val="00B0F0"/>
              </a:solidFill>
            </a:endParaRPr>
          </a:p>
          <a:p>
            <a:pPr algn="ctr"/>
            <a:r>
              <a:rPr lang="zh-CN" altLang="en-US" sz="1050" dirty="0" smtClean="0">
                <a:solidFill>
                  <a:srgbClr val="00B0F0"/>
                </a:solidFill>
              </a:rPr>
              <a:t>再比对</a:t>
            </a:r>
            <a:endParaRPr lang="zh-CN" altLang="en-US" sz="105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76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-2" y="0"/>
            <a:ext cx="6276077" cy="247760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900" dirty="0">
                <a:solidFill>
                  <a:srgbClr val="BBB52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lang="zh-CN" altLang="zh-CN" sz="900" dirty="0">
                <a:solidFill>
                  <a:srgbClr val="BBB52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9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</a:t>
            </a:r>
            <a:r>
              <a:rPr lang="zh-CN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ResolveInfo </a:t>
            </a:r>
            <a:r>
              <a:rPr lang="zh-CN" altLang="zh-CN" sz="900" dirty="0">
                <a:solidFill>
                  <a:srgbClr val="FFC66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resolveIntent</a:t>
            </a:r>
            <a:r>
              <a:rPr lang="zh-CN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(Intent intent</a:t>
            </a:r>
            <a:r>
              <a:rPr lang="zh-CN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 resolvedType</a:t>
            </a:r>
            <a:r>
              <a:rPr lang="zh-CN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lang="zh-CN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int </a:t>
            </a:r>
            <a:r>
              <a:rPr lang="zh-CN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flags</a:t>
            </a:r>
            <a:r>
              <a:rPr lang="zh-CN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int </a:t>
            </a:r>
            <a:r>
              <a:rPr lang="zh-CN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userId) {</a:t>
            </a:r>
            <a:br>
              <a:rPr lang="zh-CN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lang="zh-CN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resolveIntentInternal(intent</a:t>
            </a:r>
            <a:r>
              <a:rPr lang="zh-CN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resolvedType</a:t>
            </a:r>
            <a:r>
              <a:rPr lang="zh-CN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flags</a:t>
            </a:r>
            <a:r>
              <a:rPr lang="zh-CN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userId</a:t>
            </a:r>
            <a:r>
              <a:rPr lang="zh-CN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false</a:t>
            </a:r>
            <a:r>
              <a:rPr lang="zh-CN" altLang="zh-CN" sz="900" dirty="0" smtClean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Binder</a:t>
            </a:r>
            <a:r>
              <a:rPr lang="zh-CN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sz="900" i="1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getCallingUid</a:t>
            </a:r>
            <a:r>
              <a:rPr lang="zh-CN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())</a:t>
            </a:r>
            <a:r>
              <a:rPr lang="zh-CN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900" dirty="0" smtClean="0">
              <a:solidFill>
                <a:srgbClr val="A9B7C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ResolveInfo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resolveIntentInternal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(Intent intent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resolvedType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int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flags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userId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boolean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resolveForStart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filterCallingUid) {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……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final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List&lt;ResolveInfo&gt; query = queryIntentActivitiesInternal(intent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resolvedType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flags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filterCallingUid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userId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resolveForStart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true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/*allowDynamicSplits*/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……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final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ResolveInfo bestChoice =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chooseBestActivity(intent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resolvedType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flags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query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userId)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return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bestChoice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-3" y="2582274"/>
            <a:ext cx="6276077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static final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Comparator&lt;ResolveInfo&gt; 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mResolvePrioritySorter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Comparator&lt;ResolveInfo&gt;()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compare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(ResolveInfo r1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ResolveInfo r2) {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zh-CN" altLang="en-US" sz="900" dirty="0" smtClean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。。。。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9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r1.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priority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9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r1.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preferredOrder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9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r1.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isDefault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? -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9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r1.system ? -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9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r1.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activityInfo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packageName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.compareTo(r2.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activityInfo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packageName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9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r1.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serviceInfo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packageName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.compareTo(r2.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serviceInfo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packageName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9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r1.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providerInfo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packageName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.compareTo(r2.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providerInfo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packageName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900" dirty="0" smtClean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zh-CN" altLang="en-US" sz="900" dirty="0" smtClean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。。。。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-3" y="4700397"/>
            <a:ext cx="6276077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ResolveInfo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chooseBestActivity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(Intent 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resolvedType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flags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List&lt;ResolveInfo&gt; query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userId) {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smtClean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zh-CN" altLang="en-US" sz="900" dirty="0" smtClean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。。。。。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ResolveInfo ri = findPreferredActivity(intent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resolvedType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flags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query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r0.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priority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true, false,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debug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userId)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(ri !=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ri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</a:t>
            </a:r>
            <a:r>
              <a:rPr lang="zh-CN" altLang="en-US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。。。。</a:t>
            </a:r>
            <a:r>
              <a:rPr lang="zh-CN" altLang="en-US" sz="900" dirty="0" smtClean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return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ri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null;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512084" y="1872020"/>
            <a:ext cx="5666936" cy="498598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ResolveInfo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findPreferredActivity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(Intent 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resolvedType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flags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List&lt;ResolveInfo&gt; query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priority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boolean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always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boolean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removeMatches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boolean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debug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userId) {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ResolveInfo pri = findPersistentPreferredActivityLP(intent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resolvedType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flags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query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debug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userId)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PreferredIntentResolver pir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mSettings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mPreferredActivities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.get(userId)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List&lt;PreferredActivity&gt; prefs = pir !=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? pir.queryIntent(intent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resolvedType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(flags &amp; PackageManager.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MATCH_DEFAULT_ONLY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!=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userId)</a:t>
            </a:r>
            <a:r>
              <a:rPr lang="en-US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(prefs !=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&amp;&amp; prefs.size() &gt;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boolean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changed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false;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try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match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 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 = query.size()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for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j&lt;N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j++) {</a:t>
            </a:r>
            <a:r>
              <a:rPr lang="zh-CN" altLang="zh-CN" sz="9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让 match = 最大的值</a:t>
            </a:r>
            <a:r>
              <a:rPr lang="en-US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final 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 = prefs.size()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遍历 List&lt;PreferredActivity&gt; prefs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i&lt;M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i++)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PreferredActivity pa = prefs.get(i)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第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步：检查 match 已经是最大的值，不等跳过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第2步：检查 mPref.mAlways 类型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第3步：</a:t>
            </a:r>
            <a:r>
              <a:rPr lang="zh-CN" altLang="zh-CN" sz="9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获取对应的 </a:t>
            </a:r>
            <a:r>
              <a:rPr lang="zh-CN" altLang="zh-CN" sz="900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ActivityInfo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第4步：ActivityInfo 检查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，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第5步：</a:t>
            </a:r>
            <a:r>
              <a:rPr kumimoji="0" lang="zh-CN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遍历、比对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j&lt;N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j++) 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ResolveInfo ri = query.get(j)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zh-CN" sz="900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900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zh-CN" sz="900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步</a:t>
            </a:r>
            <a:r>
              <a:rPr lang="zh-CN" altLang="zh-CN" sz="9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900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遍历比对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packageName</a:t>
            </a:r>
            <a:r>
              <a:rPr kumimoji="0" lang="zh-CN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sz="900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lang="zh-CN" altLang="en-US" sz="900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等。。。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ri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}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}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finally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zh-CN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。。。。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。。。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16458" y="-12811"/>
            <a:ext cx="5666936" cy="16466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@NonNull List&lt;ResolveInfo&gt;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queryIntentActivitiesInternal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(Intent 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resolvedType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flags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filterCallingUid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userId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boolean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resolveForStart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boolean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allowDynamicSplits) {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………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List&lt;ResolveInfo&gt; result</a:t>
            </a:r>
            <a:r>
              <a:rPr lang="zh-CN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lang="zh-CN" altLang="zh-CN" sz="9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9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900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sz="900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900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result = filterIfNotSystemUser(</a:t>
            </a:r>
            <a:r>
              <a:rPr lang="zh-CN" altLang="zh-CN" sz="1100" b="1" dirty="0" smtClean="0">
                <a:solidFill>
                  <a:srgbClr val="9876A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mActivities</a:t>
            </a:r>
            <a:r>
              <a:rPr lang="zh-CN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.queryIntent(</a:t>
            </a:r>
            <a:br>
              <a:rPr lang="zh-CN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</a:t>
            </a:r>
            <a:r>
              <a:rPr lang="en-US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intent</a:t>
            </a:r>
            <a:r>
              <a:rPr lang="zh-CN" altLang="zh-CN" sz="900" dirty="0" smtClean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resolvedType</a:t>
            </a:r>
            <a:r>
              <a:rPr lang="zh-CN" altLang="zh-CN" sz="900" dirty="0" smtClean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flags</a:t>
            </a:r>
            <a:r>
              <a:rPr lang="zh-CN" altLang="zh-CN" sz="900" dirty="0" smtClean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userId)</a:t>
            </a:r>
            <a:r>
              <a:rPr lang="zh-CN" altLang="zh-CN" sz="900" dirty="0" smtClean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userId)</a:t>
            </a:r>
            <a:r>
              <a:rPr lang="zh-CN" altLang="zh-CN" sz="900" dirty="0" smtClean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……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Collections.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sort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(result, 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mResolvePrioritySorter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54333" y="175846"/>
            <a:ext cx="832729" cy="193431"/>
          </a:xfrm>
          <a:prstGeom prst="roundRect">
            <a:avLst/>
          </a:prstGeom>
          <a:noFill/>
          <a:ln w="25400">
            <a:solidFill>
              <a:srgbClr val="0070C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 dirty="0">
              <a:solidFill>
                <a:srgbClr val="00B0F0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599202" y="1309396"/>
            <a:ext cx="1893667" cy="229257"/>
          </a:xfrm>
          <a:prstGeom prst="roundRect">
            <a:avLst/>
          </a:pr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 dirty="0">
              <a:solidFill>
                <a:srgbClr val="00B0F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030457" y="753221"/>
            <a:ext cx="3513718" cy="153618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 dirty="0">
              <a:solidFill>
                <a:srgbClr val="00B0F0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270241" y="1942110"/>
            <a:ext cx="1272344" cy="159593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 dirty="0">
              <a:solidFill>
                <a:srgbClr val="00B0F0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627387" y="2618792"/>
            <a:ext cx="1383713" cy="175846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 dirty="0">
              <a:solidFill>
                <a:srgbClr val="00B0F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732111" y="5301055"/>
            <a:ext cx="1315889" cy="166296"/>
          </a:xfrm>
          <a:prstGeom prst="roundRect">
            <a:avLst/>
          </a:prstGeom>
          <a:noFill/>
          <a:ln w="25400">
            <a:solidFill>
              <a:srgbClr val="FFFF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 dirty="0">
              <a:solidFill>
                <a:srgbClr val="00B0F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035441" y="1969476"/>
            <a:ext cx="1250559" cy="167055"/>
          </a:xfrm>
          <a:prstGeom prst="roundRect">
            <a:avLst/>
          </a:prstGeom>
          <a:noFill/>
          <a:ln w="25400">
            <a:solidFill>
              <a:srgbClr val="FFFF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 dirty="0">
              <a:solidFill>
                <a:srgbClr val="00B0F0"/>
              </a:solidFill>
            </a:endParaRPr>
          </a:p>
        </p:txBody>
      </p:sp>
      <p:cxnSp>
        <p:nvCxnSpPr>
          <p:cNvPr id="18" name="直接箭头连接符 17"/>
          <p:cNvCxnSpPr>
            <a:stCxn id="11" idx="2"/>
            <a:endCxn id="12" idx="0"/>
          </p:cNvCxnSpPr>
          <p:nvPr/>
        </p:nvCxnSpPr>
        <p:spPr>
          <a:xfrm>
            <a:off x="1570698" y="369277"/>
            <a:ext cx="1975338" cy="940119"/>
          </a:xfrm>
          <a:prstGeom prst="straightConnector1">
            <a:avLst/>
          </a:prstGeom>
          <a:noFill/>
          <a:ln w="25400">
            <a:solidFill>
              <a:srgbClr val="0070C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>
            <a:endCxn id="17" idx="0"/>
          </p:cNvCxnSpPr>
          <p:nvPr/>
        </p:nvCxnSpPr>
        <p:spPr>
          <a:xfrm flipH="1">
            <a:off x="1660721" y="1538653"/>
            <a:ext cx="1885315" cy="430823"/>
          </a:xfrm>
          <a:prstGeom prst="straightConnector1">
            <a:avLst/>
          </a:prstGeom>
          <a:noFill/>
          <a:ln w="25400">
            <a:solidFill>
              <a:srgbClr val="0070C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>
            <a:stCxn id="12" idx="3"/>
            <a:endCxn id="13" idx="1"/>
          </p:cNvCxnSpPr>
          <p:nvPr/>
        </p:nvCxnSpPr>
        <p:spPr>
          <a:xfrm flipV="1">
            <a:off x="4492869" y="830030"/>
            <a:ext cx="2537588" cy="593995"/>
          </a:xfrm>
          <a:prstGeom prst="straightConnector1">
            <a:avLst/>
          </a:pr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>
            <a:stCxn id="12" idx="2"/>
            <a:endCxn id="15" idx="0"/>
          </p:cNvCxnSpPr>
          <p:nvPr/>
        </p:nvCxnSpPr>
        <p:spPr>
          <a:xfrm flipH="1">
            <a:off x="3319244" y="1538653"/>
            <a:ext cx="226792" cy="1080139"/>
          </a:xfrm>
          <a:prstGeom prst="straightConnector1">
            <a:avLst/>
          </a:pr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>
            <a:endCxn id="16" idx="0"/>
          </p:cNvCxnSpPr>
          <p:nvPr/>
        </p:nvCxnSpPr>
        <p:spPr>
          <a:xfrm>
            <a:off x="1654974" y="2101703"/>
            <a:ext cx="735082" cy="3199352"/>
          </a:xfrm>
          <a:prstGeom prst="straightConnector1">
            <a:avLst/>
          </a:prstGeom>
          <a:noFill/>
          <a:ln w="25400">
            <a:solidFill>
              <a:srgbClr val="FFFF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>
            <a:stCxn id="16" idx="3"/>
            <a:endCxn id="14" idx="1"/>
          </p:cNvCxnSpPr>
          <p:nvPr/>
        </p:nvCxnSpPr>
        <p:spPr>
          <a:xfrm flipV="1">
            <a:off x="3048000" y="2021907"/>
            <a:ext cx="4222241" cy="3362296"/>
          </a:xfrm>
          <a:prstGeom prst="straightConnector1">
            <a:avLst/>
          </a:prstGeom>
          <a:noFill/>
          <a:ln w="25400">
            <a:solidFill>
              <a:srgbClr val="FFFF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圆角矩形标注 40"/>
          <p:cNvSpPr/>
          <p:nvPr/>
        </p:nvSpPr>
        <p:spPr>
          <a:xfrm>
            <a:off x="4727021" y="681807"/>
            <a:ext cx="1618322" cy="315058"/>
          </a:xfrm>
          <a:prstGeom prst="wedgeRoundRectCallou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1</a:t>
            </a:r>
            <a:r>
              <a:rPr lang="zh-CN" altLang="en-US" sz="1200" b="1" dirty="0" smtClean="0"/>
              <a:t>、获取并排序</a:t>
            </a:r>
            <a:endParaRPr lang="zh-CN" altLang="en-US" sz="1200" b="1" dirty="0"/>
          </a:p>
        </p:txBody>
      </p:sp>
      <p:sp>
        <p:nvSpPr>
          <p:cNvPr id="42" name="圆角矩形标注 41"/>
          <p:cNvSpPr/>
          <p:nvPr/>
        </p:nvSpPr>
        <p:spPr>
          <a:xfrm>
            <a:off x="4334582" y="2899320"/>
            <a:ext cx="1370222" cy="315058"/>
          </a:xfrm>
          <a:prstGeom prst="wedgeRoundRectCallo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2</a:t>
            </a:r>
            <a:r>
              <a:rPr lang="zh-CN" altLang="en-US" sz="1200" b="1" dirty="0" smtClean="0"/>
              <a:t>、获取最佳</a:t>
            </a:r>
            <a:endParaRPr lang="zh-CN" altLang="en-US" sz="1200" b="1" dirty="0"/>
          </a:p>
        </p:txBody>
      </p:sp>
      <p:sp>
        <p:nvSpPr>
          <p:cNvPr id="50" name="圆角矩形标注 49"/>
          <p:cNvSpPr/>
          <p:nvPr/>
        </p:nvSpPr>
        <p:spPr>
          <a:xfrm>
            <a:off x="8963415" y="447342"/>
            <a:ext cx="1779273" cy="227280"/>
          </a:xfrm>
          <a:prstGeom prst="wedgeRoundRectCallout">
            <a:avLst>
              <a:gd name="adj1" fmla="val -20832"/>
              <a:gd name="adj2" fmla="val 65253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05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ActivityIntentResolver</a:t>
            </a:r>
            <a:endParaRPr lang="zh-CN" altLang="en-US" sz="1050" b="1" dirty="0">
              <a:solidFill>
                <a:schemeClr val="bg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7041273" y="1153539"/>
            <a:ext cx="3502901" cy="173672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 dirty="0">
              <a:solidFill>
                <a:srgbClr val="00B0F0"/>
              </a:solidFill>
            </a:endParaRPr>
          </a:p>
        </p:txBody>
      </p:sp>
      <p:cxnSp>
        <p:nvCxnSpPr>
          <p:cNvPr id="56" name="直接箭头连接符 55"/>
          <p:cNvCxnSpPr>
            <a:stCxn id="13" idx="2"/>
            <a:endCxn id="52" idx="0"/>
          </p:cNvCxnSpPr>
          <p:nvPr/>
        </p:nvCxnSpPr>
        <p:spPr>
          <a:xfrm>
            <a:off x="8787316" y="906839"/>
            <a:ext cx="5408" cy="246700"/>
          </a:xfrm>
          <a:prstGeom prst="straightConnector1">
            <a:avLst/>
          </a:pr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圆角矩形 62"/>
          <p:cNvSpPr/>
          <p:nvPr/>
        </p:nvSpPr>
        <p:spPr>
          <a:xfrm>
            <a:off x="6977148" y="2758805"/>
            <a:ext cx="4281402" cy="708295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 dirty="0">
              <a:solidFill>
                <a:srgbClr val="00B0F0"/>
              </a:solidFill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270241" y="4259451"/>
            <a:ext cx="4281402" cy="2003062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17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quece_splitscreen_mode_st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75914" cy="446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015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为什么一旦将</a:t>
            </a:r>
            <a:r>
              <a:rPr lang="en-US" altLang="zh-CN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</a:t>
            </a:r>
            <a:r>
              <a:rPr lang="zh-CN" altLang="en-US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移动到</a:t>
            </a:r>
            <a:r>
              <a:rPr lang="en-US" altLang="zh-CN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Pinned Stack</a:t>
            </a:r>
            <a:r>
              <a:rPr lang="zh-CN" altLang="en-US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上，该窗口就能一直在最上层显示呢？这就是由</a:t>
            </a:r>
            <a:r>
              <a:rPr lang="en-US" altLang="zh-CN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Z-Order</a:t>
            </a:r>
            <a:r>
              <a:rPr lang="zh-CN" altLang="en-US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控制的，</a:t>
            </a:r>
            <a:r>
              <a:rPr lang="en-US" altLang="zh-CN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Z-Order</a:t>
            </a:r>
            <a:r>
              <a:rPr lang="zh-CN" altLang="en-US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决定了窗口的上下关系。 </a:t>
            </a:r>
            <a:r>
              <a:rPr lang="en-US" altLang="zh-CN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 N</a:t>
            </a:r>
            <a:r>
              <a:rPr lang="zh-CN" altLang="en-US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中新增了一个类</a:t>
            </a:r>
            <a:r>
              <a:rPr lang="en-US" altLang="zh-CN" dirty="0" err="1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WindowLayersController</a:t>
            </a:r>
            <a:r>
              <a:rPr lang="zh-CN" altLang="en-US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来专门负责</a:t>
            </a:r>
            <a:r>
              <a:rPr lang="en-US" altLang="zh-CN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Z-Order</a:t>
            </a:r>
            <a:r>
              <a:rPr lang="zh-CN" altLang="en-US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的计算。在计算</a:t>
            </a:r>
            <a:r>
              <a:rPr lang="en-US" altLang="zh-CN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Z-Order</a:t>
            </a:r>
            <a:r>
              <a:rPr lang="zh-CN" altLang="en-US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的时候，有几类窗口会进行特殊处理，处于</a:t>
            </a:r>
            <a:r>
              <a:rPr lang="en-US" altLang="zh-CN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Pinned Stack</a:t>
            </a:r>
            <a:r>
              <a:rPr lang="zh-CN" altLang="en-US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上的窗口便是其中之一。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594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99306" y="912467"/>
            <a:ext cx="2609115" cy="2621838"/>
          </a:xfrm>
          <a:prstGeom prst="roundRect">
            <a:avLst/>
          </a:prstGeom>
          <a:solidFill>
            <a:srgbClr val="00B0F0">
              <a:alpha val="5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96160" y="1386890"/>
            <a:ext cx="2144134" cy="878833"/>
          </a:xfrm>
          <a:prstGeom prst="roundRect">
            <a:avLst/>
          </a:prstGeom>
          <a:solidFill>
            <a:srgbClr val="00B0F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100" dirty="0">
              <a:solidFill>
                <a:srgbClr val="00B0F0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74126" y="3823027"/>
            <a:ext cx="2032102" cy="321617"/>
          </a:xfrm>
          <a:prstGeom prst="wedgeRoundRectCallout">
            <a:avLst>
              <a:gd name="adj1" fmla="val -22463"/>
              <a:gd name="adj2" fmla="val -65872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【Id</a:t>
            </a:r>
            <a:r>
              <a:rPr lang="zh-CN" altLang="en-US" sz="1100" dirty="0" smtClean="0"/>
              <a:t>：</a:t>
            </a:r>
            <a:r>
              <a:rPr lang="en-US" altLang="zh-CN" sz="1100" dirty="0" smtClean="0"/>
              <a:t>0】Home Stack</a:t>
            </a:r>
            <a:endParaRPr lang="zh-CN" altLang="en-US" sz="900" b="1" dirty="0"/>
          </a:p>
        </p:txBody>
      </p:sp>
      <p:sp>
        <p:nvSpPr>
          <p:cNvPr id="9" name="圆角矩形 8"/>
          <p:cNvSpPr/>
          <p:nvPr/>
        </p:nvSpPr>
        <p:spPr>
          <a:xfrm>
            <a:off x="332409" y="219931"/>
            <a:ext cx="11528413" cy="474772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/>
              <a:t>系统中可能会包含这么几个</a:t>
            </a:r>
            <a:r>
              <a:rPr lang="en-US" altLang="zh-CN" dirty="0"/>
              <a:t>Stack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2940294" y="3823027"/>
            <a:ext cx="1918844" cy="321617"/>
          </a:xfrm>
          <a:prstGeom prst="wedgeRoundRectCallout">
            <a:avLst>
              <a:gd name="adj1" fmla="val -22463"/>
              <a:gd name="adj2" fmla="val -65872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【Id</a:t>
            </a:r>
            <a:r>
              <a:rPr lang="zh-CN" altLang="en-US" sz="1100" dirty="0"/>
              <a:t>：</a:t>
            </a:r>
            <a:r>
              <a:rPr lang="en-US" altLang="zh-CN" sz="1100" dirty="0"/>
              <a:t>1】FullScren Stack</a:t>
            </a:r>
            <a:endParaRPr lang="zh-CN" altLang="en-US" sz="1100" dirty="0"/>
          </a:p>
        </p:txBody>
      </p:sp>
      <p:sp>
        <p:nvSpPr>
          <p:cNvPr id="11" name="圆角矩形标注 10"/>
          <p:cNvSpPr/>
          <p:nvPr/>
        </p:nvSpPr>
        <p:spPr>
          <a:xfrm>
            <a:off x="5327271" y="3856714"/>
            <a:ext cx="1816479" cy="254244"/>
          </a:xfrm>
          <a:prstGeom prst="wedgeRoundRectCallout">
            <a:avLst>
              <a:gd name="adj1" fmla="val -22463"/>
              <a:gd name="adj2" fmla="val -65872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【Id</a:t>
            </a:r>
            <a:r>
              <a:rPr lang="zh-CN" altLang="en-US" sz="1100" dirty="0"/>
              <a:t>：</a:t>
            </a:r>
            <a:r>
              <a:rPr lang="en-US" altLang="zh-CN" sz="1100" dirty="0"/>
              <a:t>2</a:t>
            </a:r>
            <a:r>
              <a:rPr lang="en-US" altLang="zh-CN" sz="1100" dirty="0"/>
              <a:t>】 Freeform Stack</a:t>
            </a:r>
            <a:endParaRPr lang="zh-CN" altLang="en-US" sz="1100" dirty="0"/>
          </a:p>
        </p:txBody>
      </p:sp>
      <p:sp>
        <p:nvSpPr>
          <p:cNvPr id="12" name="圆角矩形标注 11"/>
          <p:cNvSpPr/>
          <p:nvPr/>
        </p:nvSpPr>
        <p:spPr>
          <a:xfrm>
            <a:off x="9537030" y="3660031"/>
            <a:ext cx="1918844" cy="254244"/>
          </a:xfrm>
          <a:prstGeom prst="wedgeRoundRectCallout">
            <a:avLst>
              <a:gd name="adj1" fmla="val -22463"/>
              <a:gd name="adj2" fmla="val -65872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【Id</a:t>
            </a:r>
            <a:r>
              <a:rPr lang="zh-CN" altLang="en-US" sz="1100" dirty="0"/>
              <a:t>：</a:t>
            </a:r>
            <a:r>
              <a:rPr lang="en-US" altLang="zh-CN" sz="1100" dirty="0"/>
              <a:t>4】Pinned Stack</a:t>
            </a:r>
            <a:endParaRPr lang="zh-CN" altLang="en-US" sz="1100" dirty="0"/>
          </a:p>
        </p:txBody>
      </p:sp>
      <p:sp>
        <p:nvSpPr>
          <p:cNvPr id="13" name="圆角矩形标注 12"/>
          <p:cNvSpPr/>
          <p:nvPr/>
        </p:nvSpPr>
        <p:spPr>
          <a:xfrm>
            <a:off x="7213238" y="3675097"/>
            <a:ext cx="1918844" cy="254244"/>
          </a:xfrm>
          <a:prstGeom prst="wedgeRoundRectCallout">
            <a:avLst>
              <a:gd name="adj1" fmla="val -22463"/>
              <a:gd name="adj2" fmla="val -65872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【Id</a:t>
            </a:r>
            <a:r>
              <a:rPr lang="zh-CN" altLang="en-US" sz="1100" dirty="0"/>
              <a:t>：</a:t>
            </a:r>
            <a:r>
              <a:rPr lang="en-US" altLang="zh-CN" sz="1100" dirty="0"/>
              <a:t>3】Docked Stack</a:t>
            </a:r>
            <a:endParaRPr lang="zh-CN" altLang="en-US" sz="1100" dirty="0"/>
          </a:p>
        </p:txBody>
      </p:sp>
      <p:sp>
        <p:nvSpPr>
          <p:cNvPr id="15" name="圆角矩形标注 14"/>
          <p:cNvSpPr/>
          <p:nvPr/>
        </p:nvSpPr>
        <p:spPr>
          <a:xfrm>
            <a:off x="796160" y="5588552"/>
            <a:ext cx="2918590" cy="627907"/>
          </a:xfrm>
          <a:prstGeom prst="wedgeRoundRectCallout">
            <a:avLst>
              <a:gd name="adj1" fmla="val -22463"/>
              <a:gd name="adj2" fmla="val -65872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系统中可能会包含这么几个</a:t>
            </a:r>
            <a:r>
              <a:rPr lang="en-US" altLang="zh-CN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Stack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973128" y="1537057"/>
            <a:ext cx="1790198" cy="25608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 smtClean="0">
                <a:solidFill>
                  <a:schemeClr val="bg1"/>
                </a:solidFill>
              </a:rPr>
              <a:t>Activity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973128" y="1838275"/>
            <a:ext cx="1790198" cy="25608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 smtClean="0">
                <a:solidFill>
                  <a:schemeClr val="bg1"/>
                </a:solidFill>
              </a:rPr>
              <a:t>Activity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821804" y="2415890"/>
            <a:ext cx="2144134" cy="878833"/>
          </a:xfrm>
          <a:prstGeom prst="roundRect">
            <a:avLst/>
          </a:prstGeom>
          <a:solidFill>
            <a:srgbClr val="00B0F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100" dirty="0">
              <a:solidFill>
                <a:srgbClr val="00B0F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998772" y="2566057"/>
            <a:ext cx="1790198" cy="25608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 smtClean="0">
                <a:solidFill>
                  <a:schemeClr val="bg1"/>
                </a:solidFill>
              </a:rPr>
              <a:t>Activity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98772" y="2867275"/>
            <a:ext cx="1790198" cy="25608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 smtClean="0">
                <a:solidFill>
                  <a:schemeClr val="bg1"/>
                </a:solidFill>
              </a:rPr>
              <a:t>Activity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圆角矩形标注 19"/>
          <p:cNvSpPr/>
          <p:nvPr/>
        </p:nvSpPr>
        <p:spPr>
          <a:xfrm>
            <a:off x="3074993" y="2601664"/>
            <a:ext cx="744532" cy="440961"/>
          </a:xfrm>
          <a:prstGeom prst="wedgeRoundRectCallout">
            <a:avLst>
              <a:gd name="adj1" fmla="val -55323"/>
              <a:gd name="adj2" fmla="val -22189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Task</a:t>
            </a:r>
            <a:endParaRPr lang="zh-CN" altLang="en-US" sz="900" b="1" dirty="0"/>
          </a:p>
        </p:txBody>
      </p:sp>
      <p:sp>
        <p:nvSpPr>
          <p:cNvPr id="22" name="圆角矩形 21"/>
          <p:cNvSpPr/>
          <p:nvPr/>
        </p:nvSpPr>
        <p:spPr>
          <a:xfrm>
            <a:off x="4991019" y="5460508"/>
            <a:ext cx="1790198" cy="25608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ActivityStackSupervisor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484474" y="4643982"/>
            <a:ext cx="803289" cy="688482"/>
          </a:xfrm>
          <a:custGeom>
            <a:avLst/>
            <a:gdLst>
              <a:gd name="connsiteX0" fmla="*/ 1621800 w 2167466"/>
              <a:gd name="connsiteY0" fmla="*/ 548964 h 2167466"/>
              <a:gd name="connsiteX1" fmla="*/ 1941574 w 2167466"/>
              <a:gd name="connsiteY1" fmla="*/ 452590 h 2167466"/>
              <a:gd name="connsiteX2" fmla="*/ 2059240 w 2167466"/>
              <a:gd name="connsiteY2" fmla="*/ 656392 h 2167466"/>
              <a:gd name="connsiteX3" fmla="*/ 1815890 w 2167466"/>
              <a:gd name="connsiteY3" fmla="*/ 885138 h 2167466"/>
              <a:gd name="connsiteX4" fmla="*/ 1815890 w 2167466"/>
              <a:gd name="connsiteY4" fmla="*/ 1282328 h 2167466"/>
              <a:gd name="connsiteX5" fmla="*/ 2059240 w 2167466"/>
              <a:gd name="connsiteY5" fmla="*/ 1511074 h 2167466"/>
              <a:gd name="connsiteX6" fmla="*/ 1941574 w 2167466"/>
              <a:gd name="connsiteY6" fmla="*/ 1714876 h 2167466"/>
              <a:gd name="connsiteX7" fmla="*/ 1621800 w 2167466"/>
              <a:gd name="connsiteY7" fmla="*/ 1618502 h 2167466"/>
              <a:gd name="connsiteX8" fmla="*/ 1277823 w 2167466"/>
              <a:gd name="connsiteY8" fmla="*/ 1817097 h 2167466"/>
              <a:gd name="connsiteX9" fmla="*/ 1201398 w 2167466"/>
              <a:gd name="connsiteY9" fmla="*/ 2142217 h 2167466"/>
              <a:gd name="connsiteX10" fmla="*/ 966068 w 2167466"/>
              <a:gd name="connsiteY10" fmla="*/ 2142217 h 2167466"/>
              <a:gd name="connsiteX11" fmla="*/ 889643 w 2167466"/>
              <a:gd name="connsiteY11" fmla="*/ 1817097 h 2167466"/>
              <a:gd name="connsiteX12" fmla="*/ 545666 w 2167466"/>
              <a:gd name="connsiteY12" fmla="*/ 1618502 h 2167466"/>
              <a:gd name="connsiteX13" fmla="*/ 225892 w 2167466"/>
              <a:gd name="connsiteY13" fmla="*/ 1714876 h 2167466"/>
              <a:gd name="connsiteX14" fmla="*/ 108226 w 2167466"/>
              <a:gd name="connsiteY14" fmla="*/ 1511074 h 2167466"/>
              <a:gd name="connsiteX15" fmla="*/ 351576 w 2167466"/>
              <a:gd name="connsiteY15" fmla="*/ 1282328 h 2167466"/>
              <a:gd name="connsiteX16" fmla="*/ 351576 w 2167466"/>
              <a:gd name="connsiteY16" fmla="*/ 885138 h 2167466"/>
              <a:gd name="connsiteX17" fmla="*/ 108226 w 2167466"/>
              <a:gd name="connsiteY17" fmla="*/ 656392 h 2167466"/>
              <a:gd name="connsiteX18" fmla="*/ 225892 w 2167466"/>
              <a:gd name="connsiteY18" fmla="*/ 452590 h 2167466"/>
              <a:gd name="connsiteX19" fmla="*/ 545666 w 2167466"/>
              <a:gd name="connsiteY19" fmla="*/ 548964 h 2167466"/>
              <a:gd name="connsiteX20" fmla="*/ 889643 w 2167466"/>
              <a:gd name="connsiteY20" fmla="*/ 350369 h 2167466"/>
              <a:gd name="connsiteX21" fmla="*/ 966068 w 2167466"/>
              <a:gd name="connsiteY21" fmla="*/ 25249 h 2167466"/>
              <a:gd name="connsiteX22" fmla="*/ 1201398 w 2167466"/>
              <a:gd name="connsiteY22" fmla="*/ 25249 h 2167466"/>
              <a:gd name="connsiteX23" fmla="*/ 1277823 w 2167466"/>
              <a:gd name="connsiteY23" fmla="*/ 350369 h 2167466"/>
              <a:gd name="connsiteX24" fmla="*/ 1621800 w 2167466"/>
              <a:gd name="connsiteY24" fmla="*/ 548964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67466" h="2167466">
                <a:moveTo>
                  <a:pt x="1621800" y="548964"/>
                </a:moveTo>
                <a:lnTo>
                  <a:pt x="1941574" y="452590"/>
                </a:lnTo>
                <a:lnTo>
                  <a:pt x="2059240" y="656392"/>
                </a:lnTo>
                <a:lnTo>
                  <a:pt x="1815890" y="885138"/>
                </a:lnTo>
                <a:cubicBezTo>
                  <a:pt x="1851165" y="1015185"/>
                  <a:pt x="1851165" y="1152281"/>
                  <a:pt x="1815890" y="1282328"/>
                </a:cubicBezTo>
                <a:lnTo>
                  <a:pt x="2059240" y="1511074"/>
                </a:lnTo>
                <a:lnTo>
                  <a:pt x="1941574" y="1714876"/>
                </a:lnTo>
                <a:lnTo>
                  <a:pt x="1621800" y="1618502"/>
                </a:lnTo>
                <a:cubicBezTo>
                  <a:pt x="1526813" y="1714075"/>
                  <a:pt x="1408085" y="1782623"/>
                  <a:pt x="1277823" y="1817097"/>
                </a:cubicBezTo>
                <a:lnTo>
                  <a:pt x="1201398" y="2142217"/>
                </a:lnTo>
                <a:lnTo>
                  <a:pt x="966068" y="2142217"/>
                </a:lnTo>
                <a:lnTo>
                  <a:pt x="889643" y="1817097"/>
                </a:lnTo>
                <a:cubicBezTo>
                  <a:pt x="759381" y="1782622"/>
                  <a:pt x="640653" y="1714074"/>
                  <a:pt x="545666" y="1618502"/>
                </a:cubicBezTo>
                <a:lnTo>
                  <a:pt x="225892" y="1714876"/>
                </a:lnTo>
                <a:lnTo>
                  <a:pt x="108226" y="1511074"/>
                </a:lnTo>
                <a:lnTo>
                  <a:pt x="351576" y="1282328"/>
                </a:lnTo>
                <a:cubicBezTo>
                  <a:pt x="316301" y="1152281"/>
                  <a:pt x="316301" y="1015185"/>
                  <a:pt x="351576" y="885138"/>
                </a:cubicBezTo>
                <a:lnTo>
                  <a:pt x="108226" y="656392"/>
                </a:lnTo>
                <a:lnTo>
                  <a:pt x="225892" y="452590"/>
                </a:lnTo>
                <a:lnTo>
                  <a:pt x="545666" y="548964"/>
                </a:lnTo>
                <a:cubicBezTo>
                  <a:pt x="640653" y="453391"/>
                  <a:pt x="759381" y="384843"/>
                  <a:pt x="889643" y="350369"/>
                </a:cubicBezTo>
                <a:lnTo>
                  <a:pt x="966068" y="25249"/>
                </a:lnTo>
                <a:lnTo>
                  <a:pt x="1201398" y="25249"/>
                </a:lnTo>
                <a:lnTo>
                  <a:pt x="1277823" y="350369"/>
                </a:lnTo>
                <a:cubicBezTo>
                  <a:pt x="1408085" y="384844"/>
                  <a:pt x="1526813" y="453392"/>
                  <a:pt x="1621800" y="548964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8846" tIns="592144" rIns="588846" bIns="592144" numCol="1" spcCol="1270" anchor="ctr" anchorCtr="0">
            <a:noAutofit/>
          </a:bodyPr>
          <a:lstStyle/>
          <a:p>
            <a:pPr lvl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400" kern="1200"/>
          </a:p>
        </p:txBody>
      </p:sp>
    </p:spTree>
    <p:extLst>
      <p:ext uri="{BB962C8B-B14F-4D97-AF65-F5344CB8AC3E}">
        <p14:creationId xmlns:p14="http://schemas.microsoft.com/office/powerpoint/2010/main" val="2701835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231</Words>
  <Application>Microsoft Office PowerPoint</Application>
  <PresentationFormat>宽屏</PresentationFormat>
  <Paragraphs>64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microsoft yahei</vt:lpstr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nice</dc:creator>
  <cp:lastModifiedBy>nice</cp:lastModifiedBy>
  <cp:revision>40</cp:revision>
  <dcterms:created xsi:type="dcterms:W3CDTF">2018-12-31T02:49:14Z</dcterms:created>
  <dcterms:modified xsi:type="dcterms:W3CDTF">2019-02-12T15:07:21Z</dcterms:modified>
</cp:coreProperties>
</file>