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8" r:id="rId4"/>
    <p:sldId id="279" r:id="rId5"/>
    <p:sldId id="277" r:id="rId6"/>
    <p:sldId id="262" r:id="rId7"/>
    <p:sldId id="269" r:id="rId8"/>
    <p:sldId id="273" r:id="rId9"/>
    <p:sldId id="270" r:id="rId10"/>
    <p:sldId id="271" r:id="rId11"/>
    <p:sldId id="272" r:id="rId12"/>
    <p:sldId id="258" r:id="rId13"/>
    <p:sldId id="260" r:id="rId14"/>
    <p:sldId id="264" r:id="rId15"/>
    <p:sldId id="265" r:id="rId16"/>
    <p:sldId id="275" r:id="rId17"/>
    <p:sldId id="274" r:id="rId18"/>
    <p:sldId id="261" r:id="rId19"/>
    <p:sldId id="266" r:id="rId20"/>
    <p:sldId id="267" r:id="rId21"/>
    <p:sldId id="268" r:id="rId22"/>
    <p:sldId id="263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8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1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A12C-8EDC-4195-8B74-373F5FBD7AFC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118946" y="1977644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00B0F0"/>
                </a:solidFill>
              </a:rPr>
              <a:t>SESSIONS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18946" y="3343341"/>
            <a:ext cx="2054632" cy="26813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B0F0"/>
                </a:solidFill>
              </a:rPr>
              <a:t>WINDOWS</a:t>
            </a:r>
            <a:endParaRPr lang="en-US" altLang="zh-CN" sz="1100" dirty="0" smtClean="0">
              <a:solidFill>
                <a:srgbClr val="00B0F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18946" y="1504116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00B0F0"/>
                </a:solidFill>
              </a:rPr>
              <a:t>ANIMATOR STATE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18946" y="2448373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00B0F0"/>
                </a:solidFill>
              </a:rPr>
              <a:t>DISPLAY CONTENTS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18946" y="2867970"/>
            <a:ext cx="1940209" cy="21716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</a:rPr>
              <a:t>TOKENS</a:t>
            </a:r>
            <a:endParaRPr lang="en-US" altLang="zh-CN" sz="1400" dirty="0" smtClean="0">
              <a:solidFill>
                <a:srgbClr val="00B0F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48719" y="4630018"/>
            <a:ext cx="1840460" cy="24549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0B0F0"/>
                </a:solidFill>
              </a:rPr>
              <a:t>PreferredIntentResolver</a:t>
            </a:r>
            <a:endParaRPr lang="en-US" altLang="zh-CN" sz="1200" dirty="0" smtClean="0">
              <a:solidFill>
                <a:srgbClr val="00B0F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59155" y="4413801"/>
            <a:ext cx="5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UserId</a:t>
            </a:r>
            <a:endParaRPr lang="zh-CN" altLang="en-US" sz="1050" dirty="0"/>
          </a:p>
        </p:txBody>
      </p:sp>
      <p:sp>
        <p:nvSpPr>
          <p:cNvPr id="76" name="圆角矩形 75"/>
          <p:cNvSpPr/>
          <p:nvPr/>
        </p:nvSpPr>
        <p:spPr>
          <a:xfrm>
            <a:off x="0" y="1211226"/>
            <a:ext cx="1394929" cy="2454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</a:rPr>
              <a:t>IntentResolver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578183" y="5219855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ResolveInfo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25986" y="580738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ProviderInfo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225984" y="6071873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ServiceInfo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34167" y="633635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ActivityInfo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19811" y="5765130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IntentFilter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344768" y="5324975"/>
            <a:ext cx="1015228" cy="21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7" idx="2"/>
            <a:endCxn id="35" idx="1"/>
          </p:cNvCxnSpPr>
          <p:nvPr/>
        </p:nvCxnSpPr>
        <p:spPr>
          <a:xfrm>
            <a:off x="1210755" y="5431073"/>
            <a:ext cx="1023412" cy="10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7" idx="2"/>
            <a:endCxn id="34" idx="1"/>
          </p:cNvCxnSpPr>
          <p:nvPr/>
        </p:nvCxnSpPr>
        <p:spPr>
          <a:xfrm>
            <a:off x="1210755" y="5431073"/>
            <a:ext cx="1015229" cy="74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7" idx="2"/>
            <a:endCxn id="29" idx="1"/>
          </p:cNvCxnSpPr>
          <p:nvPr/>
        </p:nvCxnSpPr>
        <p:spPr>
          <a:xfrm>
            <a:off x="1210755" y="5431073"/>
            <a:ext cx="1015231" cy="48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118946" y="1053009"/>
            <a:ext cx="1940209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</a:rPr>
              <a:t>POLICY STATE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075867" y="1826312"/>
            <a:ext cx="0" cy="551585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146094" y="1992613"/>
            <a:ext cx="1810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List&lt;ResolveInfo</a:t>
            </a:r>
            <a:r>
              <a:rPr lang="zh-CN" altLang="zh-CN" sz="1050" dirty="0" smtClean="0">
                <a:solidFill>
                  <a:srgbClr val="00B0F0"/>
                </a:solidFill>
              </a:rPr>
              <a:t>&gt;</a:t>
            </a:r>
            <a:r>
              <a:rPr lang="en-US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>
                <a:solidFill>
                  <a:srgbClr val="00B0F0"/>
                </a:solidFill>
              </a:rPr>
              <a:t>query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8075867" y="2922771"/>
            <a:ext cx="257817" cy="688700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325156" y="4214118"/>
            <a:ext cx="1864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List&lt;PreferredActivity&gt; prefs 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cxnSp>
        <p:nvCxnSpPr>
          <p:cNvPr id="79" name="直接箭头连接符 78"/>
          <p:cNvCxnSpPr>
            <a:stCxn id="32" idx="3"/>
          </p:cNvCxnSpPr>
          <p:nvPr/>
        </p:nvCxnSpPr>
        <p:spPr>
          <a:xfrm>
            <a:off x="6389179" y="4752767"/>
            <a:ext cx="323279" cy="1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312128" y="4421495"/>
            <a:ext cx="5180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intent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55709" y="3103102"/>
            <a:ext cx="1810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List&lt;ResolveInfo</a:t>
            </a:r>
            <a:r>
              <a:rPr lang="zh-CN" altLang="zh-CN" sz="1050" dirty="0" smtClean="0">
                <a:solidFill>
                  <a:srgbClr val="00B0F0"/>
                </a:solidFill>
              </a:rPr>
              <a:t>&gt;</a:t>
            </a:r>
            <a:r>
              <a:rPr lang="en-US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>
                <a:solidFill>
                  <a:srgbClr val="00B0F0"/>
                </a:solidFill>
              </a:rPr>
              <a:t>query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8075867" y="3996755"/>
            <a:ext cx="257817" cy="566680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10983543" y="3579013"/>
            <a:ext cx="1208457" cy="45019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</a:rPr>
              <a:t>最佳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ResolveInfo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147" name="直接箭头连接符 146"/>
          <p:cNvCxnSpPr>
            <a:endCxn id="103" idx="1"/>
          </p:cNvCxnSpPr>
          <p:nvPr/>
        </p:nvCxnSpPr>
        <p:spPr>
          <a:xfrm>
            <a:off x="10065913" y="3804113"/>
            <a:ext cx="917630" cy="0"/>
          </a:xfrm>
          <a:prstGeom prst="straightConnector1">
            <a:avLst/>
          </a:prstGeom>
          <a:ln w="28575"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564709" y="3371264"/>
            <a:ext cx="1864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rgbClr val="00B0F0"/>
                </a:solidFill>
              </a:rPr>
              <a:t>先检查</a:t>
            </a:r>
            <a:endParaRPr lang="en-US" altLang="zh-CN" sz="1050" dirty="0" smtClean="0">
              <a:solidFill>
                <a:srgbClr val="00B0F0"/>
              </a:solidFill>
            </a:endParaRPr>
          </a:p>
          <a:p>
            <a:pPr algn="ctr"/>
            <a:r>
              <a:rPr lang="zh-CN" altLang="en-US" sz="1050" dirty="0" smtClean="0">
                <a:solidFill>
                  <a:srgbClr val="00B0F0"/>
                </a:solidFill>
              </a:rPr>
              <a:t>再比对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6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uml.org.cn/mobiledev/images/20110726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7" y="1762347"/>
            <a:ext cx="49339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uml.org.cn/mobiledev/images/201107261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91" y="910892"/>
            <a:ext cx="6753225" cy="58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uml.org.cn/mobiledev/images/2011072611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78" y="3436882"/>
            <a:ext cx="55911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uml.org.cn/mobiledev/images/2011072611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1" y="4814277"/>
            <a:ext cx="67532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6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mages0.cnblogs.com/blog/563439/201310/28194243-cbafb9a3caa94fbbb3630bf7759a24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6" y="582021"/>
            <a:ext cx="151257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59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2" y="0"/>
            <a:ext cx="6276077" cy="24776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BBB52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lang="zh-CN" altLang="zh-CN" sz="900" dirty="0">
                <a:solidFill>
                  <a:srgbClr val="BBB52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lang="zh-CN" altLang="zh-CN" sz="900" dirty="0">
                <a:solidFill>
                  <a:srgbClr val="FFC66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resolveIntent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b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resolveIntentInternal(intent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false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Binder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900" i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getCallingUid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900" dirty="0" smtClean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resolveIntentInternal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filterCallingUid) 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……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final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 = queryIntentActivitiesInternal(intent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true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/*allowDynamicSplits*/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……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final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bestChoice =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chooseBestActivity(intent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bestChoice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3" y="2582274"/>
            <a:ext cx="627607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Comparator&lt;ResolveInfo&gt;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mResolvePrioritySorter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Comparator&lt;ResolveInfo&gt;()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(ResolveInfo r1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r2)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preferredOrder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isDefault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 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r1.system ? 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providerInfo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providerInfo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" y="4700397"/>
            <a:ext cx="6276077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chooseBestActivity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ri = findPreferredActivity(intent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r0.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true, false,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(ri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null;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12084" y="1872020"/>
            <a:ext cx="5666936" cy="49859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findPreferredActivity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always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removeMatches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pri = findPersistentPreferredActivityLP(intent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PreferredIntentResolver pir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mSettings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mPreferredActivities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.get(userId)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List&lt;PreferredActivity&gt; prefs = pir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 pir.queryIntent(intent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(flags &amp; PackageManager.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MATCH_DEFAULT_ONLY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(prefs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prefs.size()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changed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try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match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query.size()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j&lt;N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j++) {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让 match = 最大的值</a:t>
            </a: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final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prefs.size()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遍历 List&lt;PreferredActivity&gt; prefs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i&lt;M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PreferredActivity pa = prefs.get(i)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步：检查 match 已经是最大的值，不等跳过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第2步：检查 mPref.mAlways 类型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第3步：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获取对应的 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第4步：ActivityInfo 检查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第5步：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遍历、比对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j&lt;N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j++) 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ri = query.get(j)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遍历比对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6458" y="-12811"/>
            <a:ext cx="5666936" cy="16466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@NonNull List&lt;ResolveInfo&gt;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queryIntentActivitiesInternal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allowDynamicSplits)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………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List&lt;ResolveInfo&gt; result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result = filterIfNotSystemUser(</a:t>
            </a:r>
            <a:r>
              <a:rPr lang="zh-CN" altLang="zh-CN" sz="1100" b="1" dirty="0" smtClean="0">
                <a:solidFill>
                  <a:srgbClr val="9876A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mActivities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.queryIntent(</a:t>
            </a:r>
            <a:b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intent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……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Collections.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(result,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mResolvePrioritySorter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54333" y="175846"/>
            <a:ext cx="832729" cy="193431"/>
          </a:xfrm>
          <a:prstGeom prst="roundRect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99202" y="1309396"/>
            <a:ext cx="1893667" cy="229257"/>
          </a:xfrm>
          <a:prstGeom prst="roundRect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30457" y="753221"/>
            <a:ext cx="3513718" cy="15361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70241" y="1942110"/>
            <a:ext cx="1272344" cy="15959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27387" y="2618792"/>
            <a:ext cx="1383713" cy="17584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32111" y="5301055"/>
            <a:ext cx="1315889" cy="166296"/>
          </a:xfrm>
          <a:prstGeom prst="roundRect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35441" y="1969476"/>
            <a:ext cx="1250559" cy="167055"/>
          </a:xfrm>
          <a:prstGeom prst="roundRect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1570698" y="369277"/>
            <a:ext cx="1975338" cy="940119"/>
          </a:xfrm>
          <a:prstGeom prst="straightConnector1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>
            <a:endCxn id="17" idx="0"/>
          </p:cNvCxnSpPr>
          <p:nvPr/>
        </p:nvCxnSpPr>
        <p:spPr>
          <a:xfrm flipH="1">
            <a:off x="1660721" y="1538653"/>
            <a:ext cx="1885315" cy="430823"/>
          </a:xfrm>
          <a:prstGeom prst="straightConnector1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>
            <a:stCxn id="12" idx="3"/>
            <a:endCxn id="13" idx="1"/>
          </p:cNvCxnSpPr>
          <p:nvPr/>
        </p:nvCxnSpPr>
        <p:spPr>
          <a:xfrm flipV="1">
            <a:off x="4492869" y="830030"/>
            <a:ext cx="2537588" cy="593995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12" idx="2"/>
            <a:endCxn id="15" idx="0"/>
          </p:cNvCxnSpPr>
          <p:nvPr/>
        </p:nvCxnSpPr>
        <p:spPr>
          <a:xfrm flipH="1">
            <a:off x="3319244" y="1538653"/>
            <a:ext cx="226792" cy="1080139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>
            <a:endCxn id="16" idx="0"/>
          </p:cNvCxnSpPr>
          <p:nvPr/>
        </p:nvCxnSpPr>
        <p:spPr>
          <a:xfrm>
            <a:off x="1654974" y="2101703"/>
            <a:ext cx="735082" cy="3199352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>
            <a:stCxn id="16" idx="3"/>
            <a:endCxn id="14" idx="1"/>
          </p:cNvCxnSpPr>
          <p:nvPr/>
        </p:nvCxnSpPr>
        <p:spPr>
          <a:xfrm flipV="1">
            <a:off x="3048000" y="2021907"/>
            <a:ext cx="4222241" cy="3362296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圆角矩形标注 40"/>
          <p:cNvSpPr/>
          <p:nvPr/>
        </p:nvSpPr>
        <p:spPr>
          <a:xfrm>
            <a:off x="4727021" y="681807"/>
            <a:ext cx="1618322" cy="315058"/>
          </a:xfrm>
          <a:prstGeom prst="wedgeRoundRectCallo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、获取并排序</a:t>
            </a:r>
            <a:endParaRPr lang="zh-CN" altLang="en-US" sz="1200" b="1" dirty="0"/>
          </a:p>
        </p:txBody>
      </p:sp>
      <p:sp>
        <p:nvSpPr>
          <p:cNvPr id="42" name="圆角矩形标注 41"/>
          <p:cNvSpPr/>
          <p:nvPr/>
        </p:nvSpPr>
        <p:spPr>
          <a:xfrm>
            <a:off x="4334582" y="2899320"/>
            <a:ext cx="1370222" cy="315058"/>
          </a:xfrm>
          <a:prstGeom prst="wedgeRoundRect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、获取最佳</a:t>
            </a:r>
            <a:endParaRPr lang="zh-CN" altLang="en-US" sz="1200" b="1" dirty="0"/>
          </a:p>
        </p:txBody>
      </p:sp>
      <p:sp>
        <p:nvSpPr>
          <p:cNvPr id="50" name="圆角矩形标注 49"/>
          <p:cNvSpPr/>
          <p:nvPr/>
        </p:nvSpPr>
        <p:spPr>
          <a:xfrm>
            <a:off x="8963415" y="447342"/>
            <a:ext cx="1779273" cy="227280"/>
          </a:xfrm>
          <a:prstGeom prst="wedgeRoundRectCallout">
            <a:avLst>
              <a:gd name="adj1" fmla="val -20832"/>
              <a:gd name="adj2" fmla="val 6525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5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ActivityIntentResolver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41273" y="1153539"/>
            <a:ext cx="3502901" cy="17367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cxnSp>
        <p:nvCxnSpPr>
          <p:cNvPr id="56" name="直接箭头连接符 55"/>
          <p:cNvCxnSpPr>
            <a:stCxn id="13" idx="2"/>
            <a:endCxn id="52" idx="0"/>
          </p:cNvCxnSpPr>
          <p:nvPr/>
        </p:nvCxnSpPr>
        <p:spPr>
          <a:xfrm>
            <a:off x="8787316" y="906839"/>
            <a:ext cx="5408" cy="246700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圆角矩形 62"/>
          <p:cNvSpPr/>
          <p:nvPr/>
        </p:nvSpPr>
        <p:spPr>
          <a:xfrm>
            <a:off x="6977148" y="2758805"/>
            <a:ext cx="4281402" cy="708295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270241" y="4259451"/>
            <a:ext cx="4281402" cy="200306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7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quece_splitscreen_mode_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" y="1431984"/>
            <a:ext cx="12175914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6875253" y="6349042"/>
            <a:ext cx="310551" cy="210344"/>
            <a:chOff x="2501660" y="2734574"/>
            <a:chExt cx="4677133" cy="3824812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660" y="2734574"/>
              <a:ext cx="4677133" cy="3824812"/>
              <a:chOff x="1216325" y="1966823"/>
              <a:chExt cx="5962469" cy="4592563"/>
            </a:xfrm>
          </p:grpSpPr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C1C7D177-0BFA-4E0C-A432-713EC983674A}"/>
                  </a:ext>
                </a:extLst>
              </p:cNvPr>
              <p:cNvSpPr/>
              <p:nvPr/>
            </p:nvSpPr>
            <p:spPr>
              <a:xfrm>
                <a:off x="1216325" y="1966823"/>
                <a:ext cx="5962469" cy="4592563"/>
              </a:xfrm>
              <a:prstGeom prst="roundRect">
                <a:avLst>
                  <a:gd name="adj" fmla="val 1041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501962" y="3961968"/>
                <a:ext cx="5391192" cy="60227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2725721" y="5262510"/>
              <a:ext cx="4229007" cy="50159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725720" y="3531515"/>
              <a:ext cx="4229007" cy="50159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Picture 4" descr="https://images0.cnblogs.com/blog/563439/201310/28191413-dd1f407ae14a4c9489ddb0423906f9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583" y="57591"/>
            <a:ext cx="7133720" cy="55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1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raw.githubusercontent.com/RickAi/Images/master/blog/WMS_ipc_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91" y="578826"/>
            <a:ext cx="8943975" cy="744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8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RickAi/Images/master/blog/WMS_window_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80" y="-240883"/>
            <a:ext cx="8820150" cy="66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2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655"/>
            <a:ext cx="12192000" cy="54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2489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91465" y="4024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为什么一旦将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移动到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Pinned Stack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上，该窗口就能一直在最上层显示呢？这就是由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Z-Order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控制的，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Z-Order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决定了窗口的上下关系。 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 N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中新增了一个类</a:t>
            </a:r>
            <a:r>
              <a:rPr lang="en-US" altLang="zh-CN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WindowLayersController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来专门负责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Z-Order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的计算。在计算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Z-Order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的时候，有几类窗口会进行特殊处理，处于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Pinned Stack</a:t>
            </a:r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上的窗口便是其中之一。</a:t>
            </a:r>
            <a:endParaRPr lang="zh-CN" altLang="en-US" dirty="0"/>
          </a:p>
        </p:txBody>
      </p:sp>
      <p:pic>
        <p:nvPicPr>
          <p:cNvPr id="2050" name="Picture 2" descr="å¨è¿éæå¥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5" y="2488091"/>
            <a:ext cx="51149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s://upload-images.jianshu.io/upload_images/1460468-8e9cfc3cc05ba860.jp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450865" y="23824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1460468-8e9cfc3cc05ba860.jp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2491924" y="1690088"/>
            <a:ext cx="5245969" cy="524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1460468-8e9cfc3cc05ba860.jp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Ã¨Â¿Ã©Ã¥Ã¥Â¾Ã§Ã¦Ã¨Â¿Â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11" y="2592866"/>
            <a:ext cx="10365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4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1" y="146790"/>
            <a:ext cx="10198515" cy="6588118"/>
          </a:xfrm>
        </p:spPr>
      </p:pic>
    </p:spTree>
    <p:extLst>
      <p:ext uri="{BB962C8B-B14F-4D97-AF65-F5344CB8AC3E}">
        <p14:creationId xmlns:p14="http://schemas.microsoft.com/office/powerpoint/2010/main" val="69662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840295" y="394743"/>
            <a:ext cx="3486040" cy="196430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AMS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516274" y="394743"/>
            <a:ext cx="3064036" cy="196430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WMS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180989" y="1010406"/>
            <a:ext cx="2804652" cy="974978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剧本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770248" y="394743"/>
            <a:ext cx="3326377" cy="196430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SurfaceClient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667029" y="1010406"/>
            <a:ext cx="2804652" cy="974978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胶片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120522" y="889407"/>
            <a:ext cx="2804652" cy="974978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投影仪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3" y="357309"/>
            <a:ext cx="12085397" cy="5375275"/>
          </a:xfrm>
        </p:spPr>
      </p:pic>
    </p:spTree>
    <p:extLst>
      <p:ext uri="{BB962C8B-B14F-4D97-AF65-F5344CB8AC3E}">
        <p14:creationId xmlns:p14="http://schemas.microsoft.com/office/powerpoint/2010/main" val="93010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pic>
        <p:nvPicPr>
          <p:cNvPr id="6146" name="Picture 2" descr="https://image-static.segmentfault.com/923/490/923490014-57133653d6c82_articl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270" y="2035174"/>
            <a:ext cx="76200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i1.wp.com/upload-images.jianshu.io/upload_images/3278692-6e4874f3b34e955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0" y="2035174"/>
            <a:ext cx="47244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95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-1049149"/>
            <a:ext cx="6096000" cy="89562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Verdana" panose="020B0604030504040204" pitchFamily="34" charset="0"/>
              </a:rPr>
              <a:t>Animation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b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   Animation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抽象类，里面最重要的一个接口就是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applyTranformation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它的输入是当前的一个描述进度的浮点数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(0.0 ~ 1.0)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 输出是一个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Transformation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类对象，这个对象里有两个重要的成员变量，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mAlpha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mMatrix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前者表示下一个动画点的透明度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用于灰度渐变效果），后者则是一个变形矩阵，通过它可以生成各种各样的变形效果。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提供了很多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Animation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的具体实现，比如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RotationAnimation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AlphaAnimation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等等，用户也可以实现自己的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Animation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类，只需要重载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applyTransform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这个接口。注意，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Animation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类只生成绘制动画所需的参数（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alpha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或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matrix)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，不负责完成绘制工作。完成这个工作的是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Animator.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Verdana" panose="020B0604030504040204" pitchFamily="34" charset="0"/>
              </a:rPr>
              <a:t>Animator</a:t>
            </a:r>
            <a:r>
              <a:rPr lang="zh-CN" alt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br>
              <a:rPr lang="zh-CN" altLang="en-US" i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zh-CN" alt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    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控制动画的‘人’， 它通常通过向定时器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Choreographer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注册一个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Runnable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对象来实现定时触发，在回调函数里它要做两件事情：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Animation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那里获取新的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Transform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Transform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里的值更新底层参数，为接下来的重绘做准备。动画可以发生在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Window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上，也可以发生在某个具体的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。前者的动画会通过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SurfaceControl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直接在某个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Surface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上进行操作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会在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SurfaceFlinger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里详细描述），比如设置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Alpha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值。后者则通过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OpenGL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完成（生成我们前面提过的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DisplayList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).</a:t>
            </a:r>
          </a:p>
          <a:p>
            <a:r>
              <a:rPr lang="en-US" altLang="zh-CN" i="1" dirty="0" err="1">
                <a:solidFill>
                  <a:srgbClr val="000000"/>
                </a:solidFill>
                <a:latin typeface="Verdana" panose="020B0604030504040204" pitchFamily="34" charset="0"/>
              </a:rPr>
              <a:t>WindowStateAnimator</a:t>
            </a:r>
            <a:r>
              <a:rPr lang="en-US" altLang="zh-CN" i="1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Verdana" panose="020B0604030504040204" pitchFamily="34" charset="0"/>
              </a:rPr>
              <a:t>WindowAnimator</a:t>
            </a:r>
            <a:r>
              <a:rPr lang="en-US" altLang="zh-CN" i="1" dirty="0">
                <a:solidFill>
                  <a:srgbClr val="000000"/>
                </a:solidFill>
                <a:latin typeface="Verdana" panose="020B0604030504040204" pitchFamily="34" charset="0"/>
              </a:rPr>
              <a:t>,  </a:t>
            </a:r>
            <a:r>
              <a:rPr lang="en-US" altLang="zh-CN" i="1" dirty="0" err="1">
                <a:solidFill>
                  <a:srgbClr val="000000"/>
                </a:solidFill>
                <a:latin typeface="Verdana" panose="020B0604030504040204" pitchFamily="34" charset="0"/>
              </a:rPr>
              <a:t>AppWindowAnimator</a:t>
            </a:r>
            <a:r>
              <a:rPr lang="en-US" altLang="zh-CN" i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br>
              <a:rPr lang="en-US" altLang="zh-CN" i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 i="1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针对不同对象的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Animator. 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WindowAnimator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负责整个屏幕的动画，比如说转屏，它提供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Runnable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实现。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WindowStateAnimator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负责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ViewRoot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，即某一个窗口的动画。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AppWindowAnimator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负责应用启动和退出时候的动画。这几个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Animator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都会提供一个函数，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stepAnimationLocked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(),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它会完成一个动画动作的一系列工作，从计算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Transformation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到更新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Surface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Matrix.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0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9306" y="912467"/>
            <a:ext cx="2609115" cy="2621838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6160" y="1386890"/>
            <a:ext cx="2144134" cy="878833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74126" y="3823027"/>
            <a:ext cx="2032102" cy="321617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【Id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0】Home Stack</a:t>
            </a:r>
            <a:endParaRPr lang="zh-CN" altLang="en-US" sz="900" b="1" dirty="0"/>
          </a:p>
        </p:txBody>
      </p:sp>
      <p:sp>
        <p:nvSpPr>
          <p:cNvPr id="9" name="圆角矩形 8"/>
          <p:cNvSpPr/>
          <p:nvPr/>
        </p:nvSpPr>
        <p:spPr>
          <a:xfrm>
            <a:off x="332409" y="219931"/>
            <a:ext cx="11528413" cy="474772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系统中可能会包含这么几个</a:t>
            </a:r>
            <a:r>
              <a:rPr lang="en-US" altLang="zh-CN" dirty="0"/>
              <a:t>Stack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40294" y="3823027"/>
            <a:ext cx="1918844" cy="321617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【Id</a:t>
            </a:r>
            <a:r>
              <a:rPr lang="zh-CN" altLang="en-US" sz="1100" dirty="0"/>
              <a:t>：</a:t>
            </a:r>
            <a:r>
              <a:rPr lang="en-US" altLang="zh-CN" sz="1100" dirty="0"/>
              <a:t>1】FullScren Stack</a:t>
            </a:r>
            <a:endParaRPr lang="zh-CN" altLang="en-US" sz="1100" dirty="0"/>
          </a:p>
        </p:txBody>
      </p:sp>
      <p:sp>
        <p:nvSpPr>
          <p:cNvPr id="11" name="圆角矩形标注 10"/>
          <p:cNvSpPr/>
          <p:nvPr/>
        </p:nvSpPr>
        <p:spPr>
          <a:xfrm>
            <a:off x="5327271" y="3856714"/>
            <a:ext cx="1816479" cy="254244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【Id</a:t>
            </a:r>
            <a:r>
              <a:rPr lang="zh-CN" altLang="en-US" sz="1100" dirty="0"/>
              <a:t>：</a:t>
            </a:r>
            <a:r>
              <a:rPr lang="en-US" altLang="zh-CN" sz="1100" dirty="0"/>
              <a:t>2】 Freeform Stack</a:t>
            </a:r>
            <a:endParaRPr lang="zh-CN" altLang="en-US" sz="1100" dirty="0"/>
          </a:p>
        </p:txBody>
      </p:sp>
      <p:sp>
        <p:nvSpPr>
          <p:cNvPr id="12" name="圆角矩形标注 11"/>
          <p:cNvSpPr/>
          <p:nvPr/>
        </p:nvSpPr>
        <p:spPr>
          <a:xfrm>
            <a:off x="9537030" y="3660031"/>
            <a:ext cx="1918844" cy="254244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【Id</a:t>
            </a:r>
            <a:r>
              <a:rPr lang="zh-CN" altLang="en-US" sz="1100" dirty="0"/>
              <a:t>：</a:t>
            </a:r>
            <a:r>
              <a:rPr lang="en-US" altLang="zh-CN" sz="1100" dirty="0"/>
              <a:t>4】Pinned Stack</a:t>
            </a:r>
            <a:endParaRPr lang="zh-CN" altLang="en-US" sz="1100" dirty="0"/>
          </a:p>
        </p:txBody>
      </p:sp>
      <p:sp>
        <p:nvSpPr>
          <p:cNvPr id="13" name="圆角矩形标注 12"/>
          <p:cNvSpPr/>
          <p:nvPr/>
        </p:nvSpPr>
        <p:spPr>
          <a:xfrm>
            <a:off x="7213238" y="3675097"/>
            <a:ext cx="1918844" cy="254244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【Id</a:t>
            </a:r>
            <a:r>
              <a:rPr lang="zh-CN" altLang="en-US" sz="1100" dirty="0"/>
              <a:t>：</a:t>
            </a:r>
            <a:r>
              <a:rPr lang="en-US" altLang="zh-CN" sz="1100" dirty="0"/>
              <a:t>3】Docked Stack</a:t>
            </a:r>
            <a:endParaRPr lang="zh-CN" altLang="en-US" sz="1100" dirty="0"/>
          </a:p>
        </p:txBody>
      </p:sp>
      <p:sp>
        <p:nvSpPr>
          <p:cNvPr id="15" name="圆角矩形标注 14"/>
          <p:cNvSpPr/>
          <p:nvPr/>
        </p:nvSpPr>
        <p:spPr>
          <a:xfrm>
            <a:off x="796160" y="5588552"/>
            <a:ext cx="2918590" cy="627907"/>
          </a:xfrm>
          <a:prstGeom prst="wedgeRoundRectCallout">
            <a:avLst>
              <a:gd name="adj1" fmla="val -22463"/>
              <a:gd name="adj2" fmla="val -6587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系统中可能会包含这么几个</a:t>
            </a:r>
            <a:r>
              <a:rPr lang="en-US" altLang="zh-CN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Stack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73128" y="1537057"/>
            <a:ext cx="1790198" cy="256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Activity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3128" y="1838275"/>
            <a:ext cx="1790198" cy="256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Activity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1804" y="2415890"/>
            <a:ext cx="2144134" cy="878833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98772" y="2566057"/>
            <a:ext cx="1790198" cy="256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Activity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98772" y="2867275"/>
            <a:ext cx="1790198" cy="256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Activity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074993" y="2601664"/>
            <a:ext cx="744532" cy="440961"/>
          </a:xfrm>
          <a:prstGeom prst="wedgeRoundRectCallout">
            <a:avLst>
              <a:gd name="adj1" fmla="val -55323"/>
              <a:gd name="adj2" fmla="val -2218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Task</a:t>
            </a:r>
            <a:endParaRPr lang="zh-CN" altLang="en-US" sz="900" b="1" dirty="0"/>
          </a:p>
        </p:txBody>
      </p:sp>
      <p:sp>
        <p:nvSpPr>
          <p:cNvPr id="22" name="圆角矩形 21"/>
          <p:cNvSpPr/>
          <p:nvPr/>
        </p:nvSpPr>
        <p:spPr>
          <a:xfrm>
            <a:off x="4991019" y="5460508"/>
            <a:ext cx="1790198" cy="2560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ActivityStackSupervisor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484474" y="4643982"/>
            <a:ext cx="803289" cy="688482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846" tIns="592144" rIns="588846" bIns="592144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</p:spTree>
    <p:extLst>
      <p:ext uri="{BB962C8B-B14F-4D97-AF65-F5344CB8AC3E}">
        <p14:creationId xmlns:p14="http://schemas.microsoft.com/office/powerpoint/2010/main" val="270183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840295" y="394743"/>
            <a:ext cx="3486040" cy="196430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AMS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516274" y="394743"/>
            <a:ext cx="3064036" cy="196430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WMS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180989" y="1010406"/>
            <a:ext cx="2804652" cy="974978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剧本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770248" y="394743"/>
            <a:ext cx="3326377" cy="196430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SurfaceClient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667029" y="1010406"/>
            <a:ext cx="2804652" cy="974978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胶片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120522" y="889407"/>
            <a:ext cx="2804652" cy="974978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投影仪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0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圆角矩形 75"/>
          <p:cNvSpPr/>
          <p:nvPr/>
        </p:nvSpPr>
        <p:spPr>
          <a:xfrm>
            <a:off x="267349" y="2351989"/>
            <a:ext cx="1394929" cy="2454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</a:rPr>
              <a:t>IntentResolver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578183" y="5219855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ResolveInfo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25986" y="580738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ProviderInfo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225984" y="6071873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ServiceInfo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34167" y="633635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ActivityInfo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19811" y="5765130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IntentFilter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38" name="直接箭头连接符 37"/>
          <p:cNvCxnSpPr>
            <a:stCxn id="48" idx="3"/>
            <a:endCxn id="47" idx="1"/>
          </p:cNvCxnSpPr>
          <p:nvPr/>
        </p:nvCxnSpPr>
        <p:spPr>
          <a:xfrm>
            <a:off x="9717741" y="1814466"/>
            <a:ext cx="482315" cy="4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7" idx="2"/>
            <a:endCxn id="35" idx="1"/>
          </p:cNvCxnSpPr>
          <p:nvPr/>
        </p:nvCxnSpPr>
        <p:spPr>
          <a:xfrm>
            <a:off x="1210755" y="5431073"/>
            <a:ext cx="1023412" cy="10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7" idx="2"/>
            <a:endCxn id="34" idx="1"/>
          </p:cNvCxnSpPr>
          <p:nvPr/>
        </p:nvCxnSpPr>
        <p:spPr>
          <a:xfrm>
            <a:off x="1210755" y="5431073"/>
            <a:ext cx="1015229" cy="74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7" idx="2"/>
            <a:endCxn id="29" idx="1"/>
          </p:cNvCxnSpPr>
          <p:nvPr/>
        </p:nvCxnSpPr>
        <p:spPr>
          <a:xfrm>
            <a:off x="1210755" y="5431073"/>
            <a:ext cx="1015231" cy="48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77248" y="570509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WindowManagerService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52563" y="972102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WindowManagerService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50864" y="1651578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ActivityManagerService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657815" y="2790669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Phone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ManagerService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25963" y="3580332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</a:rPr>
              <a:t>Display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363502" y="4060684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DisplayContent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440693" y="3478049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Watchdog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002383" y="4073512"/>
            <a:ext cx="2434266" cy="67169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InputManagerService</a:t>
            </a:r>
            <a:endParaRPr lang="en-US" altLang="zh-CN" sz="14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0200056" y="1729855"/>
            <a:ext cx="783968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</a:rPr>
              <a:t>S</a:t>
            </a:r>
            <a:r>
              <a:rPr lang="en-US" altLang="zh-CN" sz="1400" dirty="0" smtClean="0">
                <a:solidFill>
                  <a:srgbClr val="00B0F0"/>
                </a:solidFill>
              </a:rPr>
              <a:t>urface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357808" y="1689479"/>
            <a:ext cx="1359933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S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urfaceFlinger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905581" y="4550424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4F4F4F"/>
                </a:solidFill>
                <a:latin typeface="Source Code Pro"/>
              </a:rPr>
              <a:t>DisplayManager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19749" y="2504389"/>
            <a:ext cx="1394929" cy="2454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</a:rPr>
              <a:t>IntentResolver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72149" y="2656789"/>
            <a:ext cx="1394929" cy="2454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</a:rPr>
              <a:t>IntentResolver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57592" y="3651584"/>
            <a:ext cx="278693" cy="115363"/>
            <a:chOff x="463179" y="3743473"/>
            <a:chExt cx="421803" cy="247302"/>
          </a:xfrm>
        </p:grpSpPr>
        <p:sp>
          <p:nvSpPr>
            <p:cNvPr id="63" name="圆角矩形 62"/>
            <p:cNvSpPr/>
            <p:nvPr/>
          </p:nvSpPr>
          <p:spPr>
            <a:xfrm>
              <a:off x="463179" y="3745277"/>
              <a:ext cx="129099" cy="24549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609531" y="3743473"/>
              <a:ext cx="129099" cy="24549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55883" y="3743473"/>
              <a:ext cx="129099" cy="24549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7899668" y="719484"/>
            <a:ext cx="2011825" cy="36016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</a:rPr>
              <a:t>WindowStateAnimator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48567" y="3134500"/>
            <a:ext cx="2011825" cy="36016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WindowAnimator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165441" y="875443"/>
            <a:ext cx="2434266" cy="24997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Animator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483769" y="4620215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565A5F"/>
                </a:solidFill>
                <a:latin typeface="open sans"/>
              </a:rPr>
              <a:t>WindowState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815398" y="4691467"/>
            <a:ext cx="278693" cy="115363"/>
            <a:chOff x="463179" y="3743473"/>
            <a:chExt cx="421803" cy="247302"/>
          </a:xfrm>
        </p:grpSpPr>
        <p:sp>
          <p:nvSpPr>
            <p:cNvPr id="75" name="圆角矩形 74"/>
            <p:cNvSpPr/>
            <p:nvPr/>
          </p:nvSpPr>
          <p:spPr>
            <a:xfrm>
              <a:off x="463179" y="3745277"/>
              <a:ext cx="129099" cy="24549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609531" y="3743473"/>
              <a:ext cx="129099" cy="24549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755883" y="3743473"/>
              <a:ext cx="129099" cy="24549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圆角矩形 80"/>
          <p:cNvSpPr/>
          <p:nvPr/>
        </p:nvSpPr>
        <p:spPr>
          <a:xfrm>
            <a:off x="3714301" y="6000102"/>
            <a:ext cx="2434266" cy="67169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565A5F"/>
                </a:solidFill>
                <a:latin typeface="open sans"/>
              </a:rPr>
              <a:t>Session</a:t>
            </a:r>
            <a:endParaRPr lang="en-US" altLang="zh-CN" sz="14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92092" y="5855802"/>
            <a:ext cx="2434266" cy="67169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565A5F"/>
                </a:solidFill>
                <a:latin typeface="open sans"/>
              </a:rPr>
              <a:t>WindowToken</a:t>
            </a:r>
            <a:endParaRPr lang="en-US" altLang="zh-CN" sz="14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82818" y="2548591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565A5F"/>
                </a:solidFill>
                <a:latin typeface="open sans"/>
              </a:rPr>
              <a:t>WindowManagerPolicy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5165441" y="1447472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F0"/>
                </a:solidFill>
              </a:rPr>
              <a:t>PhoneWindowManager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84" name="直接箭头连接符 83"/>
          <p:cNvCxnSpPr>
            <a:stCxn id="83" idx="0"/>
            <a:endCxn id="70" idx="2"/>
          </p:cNvCxnSpPr>
          <p:nvPr/>
        </p:nvCxnSpPr>
        <p:spPr>
          <a:xfrm flipV="1">
            <a:off x="6382574" y="1125416"/>
            <a:ext cx="0" cy="3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49720" y="70893"/>
            <a:ext cx="3486040" cy="196430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AMS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87174" y="475176"/>
            <a:ext cx="3064036" cy="14443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App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17775" y="877056"/>
            <a:ext cx="2804652" cy="97497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Sureface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70846" y="4816071"/>
            <a:ext cx="1919667" cy="249973"/>
            <a:chOff x="213933" y="4899945"/>
            <a:chExt cx="1919667" cy="249973"/>
          </a:xfrm>
        </p:grpSpPr>
        <p:sp>
          <p:nvSpPr>
            <p:cNvPr id="40" name="圆角矩形 39"/>
            <p:cNvSpPr/>
            <p:nvPr/>
          </p:nvSpPr>
          <p:spPr>
            <a:xfrm>
              <a:off x="213933" y="4899945"/>
              <a:ext cx="1919667" cy="2499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rgbClr val="00B0F0"/>
                  </a:solidFill>
                </a:rPr>
                <a:t>SharedClient</a:t>
              </a:r>
              <a:endParaRPr lang="en-US" altLang="zh-CN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8628" y="4964498"/>
              <a:ext cx="278693" cy="115363"/>
              <a:chOff x="463179" y="3743473"/>
              <a:chExt cx="421803" cy="247302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463179" y="3745277"/>
                <a:ext cx="129099" cy="245498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09531" y="3743473"/>
                <a:ext cx="129099" cy="24549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55883" y="3743473"/>
                <a:ext cx="129099" cy="24549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9" name="圆角矩形 68"/>
          <p:cNvSpPr/>
          <p:nvPr/>
        </p:nvSpPr>
        <p:spPr>
          <a:xfrm>
            <a:off x="4230174" y="5249042"/>
            <a:ext cx="1262214" cy="24367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F0"/>
                </a:solidFill>
              </a:rPr>
              <a:t>FrameBuffer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584718" y="1327560"/>
            <a:ext cx="1551926" cy="3721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S</a:t>
            </a:r>
            <a:r>
              <a:rPr lang="en-US" altLang="zh-CN" sz="1050" dirty="0" err="1" smtClean="0">
                <a:solidFill>
                  <a:schemeClr val="bg1"/>
                </a:solidFill>
              </a:rPr>
              <a:t>haredBufferClient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304891" y="1149091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457291" y="1301491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609691" y="1453891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881667" y="579294"/>
            <a:ext cx="3064036" cy="22065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WMS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012268" y="981174"/>
            <a:ext cx="2804652" cy="97497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SurefaceControl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220057" y="1375303"/>
            <a:ext cx="2460561" cy="22691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SurfaceComposer</a:t>
            </a:r>
            <a:r>
              <a:rPr lang="en-US" altLang="zh-CN" sz="1050" dirty="0" err="1" smtClean="0">
                <a:solidFill>
                  <a:schemeClr val="bg1"/>
                </a:solidFill>
              </a:rPr>
              <a:t>Client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220057" y="1665727"/>
            <a:ext cx="2460561" cy="22691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ISurface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570902" y="533733"/>
            <a:ext cx="3064036" cy="14443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SurfaceFlinger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01503" y="935613"/>
            <a:ext cx="2804652" cy="97497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Sureface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8852384" y="1148559"/>
            <a:ext cx="1551926" cy="3721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S</a:t>
            </a:r>
            <a:r>
              <a:rPr lang="en-US" altLang="zh-CN" sz="1050" dirty="0" err="1" smtClean="0">
                <a:solidFill>
                  <a:schemeClr val="bg1"/>
                </a:solidFill>
              </a:rPr>
              <a:t>haredBufferBuffer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8021498" y="1311942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8173898" y="1464342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8326298" y="1616742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cxnSp>
        <p:nvCxnSpPr>
          <p:cNvPr id="84" name="直接箭头连接符 83"/>
          <p:cNvCxnSpPr>
            <a:stCxn id="71" idx="3"/>
            <a:endCxn id="87" idx="1"/>
          </p:cNvCxnSpPr>
          <p:nvPr/>
        </p:nvCxnSpPr>
        <p:spPr>
          <a:xfrm flipV="1">
            <a:off x="6680618" y="1699193"/>
            <a:ext cx="1645680" cy="7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4861281" y="5712402"/>
            <a:ext cx="4730830" cy="38615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HAL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851484" y="5808613"/>
            <a:ext cx="1542231" cy="2136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HWComposer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5442451" y="5808612"/>
            <a:ext cx="1247216" cy="2136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Gralloc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93" name="直接箭头连接符 92"/>
          <p:cNvCxnSpPr>
            <a:stCxn id="92" idx="3"/>
            <a:endCxn id="91" idx="1"/>
          </p:cNvCxnSpPr>
          <p:nvPr/>
        </p:nvCxnSpPr>
        <p:spPr>
          <a:xfrm>
            <a:off x="6689667" y="5915433"/>
            <a:ext cx="1161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9" idx="2"/>
            <a:endCxn id="92" idx="0"/>
          </p:cNvCxnSpPr>
          <p:nvPr/>
        </p:nvCxnSpPr>
        <p:spPr>
          <a:xfrm>
            <a:off x="4861281" y="5492719"/>
            <a:ext cx="1204778" cy="31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40" idx="2"/>
            <a:endCxn id="69" idx="0"/>
          </p:cNvCxnSpPr>
          <p:nvPr/>
        </p:nvCxnSpPr>
        <p:spPr>
          <a:xfrm>
            <a:off x="4730680" y="5066044"/>
            <a:ext cx="130601" cy="18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3881667" y="6249042"/>
            <a:ext cx="5710444" cy="34205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Display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cxnSp>
        <p:nvCxnSpPr>
          <p:cNvPr id="118" name="直接箭头连接符 117"/>
          <p:cNvCxnSpPr>
            <a:stCxn id="69" idx="2"/>
            <a:endCxn id="117" idx="1"/>
          </p:cNvCxnSpPr>
          <p:nvPr/>
        </p:nvCxnSpPr>
        <p:spPr>
          <a:xfrm flipH="1">
            <a:off x="3881667" y="5492719"/>
            <a:ext cx="979614" cy="92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6" idx="3"/>
            <a:endCxn id="58" idx="1"/>
          </p:cNvCxnSpPr>
          <p:nvPr/>
        </p:nvCxnSpPr>
        <p:spPr>
          <a:xfrm flipV="1">
            <a:off x="3139898" y="1468663"/>
            <a:ext cx="872370" cy="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圆角矩形 75"/>
          <p:cNvSpPr/>
          <p:nvPr/>
        </p:nvSpPr>
        <p:spPr>
          <a:xfrm>
            <a:off x="267349" y="2351989"/>
            <a:ext cx="1394929" cy="2454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</a:rPr>
              <a:t>IntentResolver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578183" y="5219855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ResolveInfo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25986" y="580738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ProviderInfo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225984" y="6071873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ServiceInfo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34167" y="633635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ActivityInfo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19811" y="5765130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IntentFilter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38" name="直接箭头连接符 37"/>
          <p:cNvCxnSpPr>
            <a:stCxn id="48" idx="3"/>
            <a:endCxn id="47" idx="1"/>
          </p:cNvCxnSpPr>
          <p:nvPr/>
        </p:nvCxnSpPr>
        <p:spPr>
          <a:xfrm>
            <a:off x="9717741" y="1814466"/>
            <a:ext cx="482315" cy="4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7" idx="2"/>
            <a:endCxn id="35" idx="1"/>
          </p:cNvCxnSpPr>
          <p:nvPr/>
        </p:nvCxnSpPr>
        <p:spPr>
          <a:xfrm>
            <a:off x="1210755" y="5431073"/>
            <a:ext cx="1023412" cy="10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7" idx="2"/>
            <a:endCxn id="34" idx="1"/>
          </p:cNvCxnSpPr>
          <p:nvPr/>
        </p:nvCxnSpPr>
        <p:spPr>
          <a:xfrm>
            <a:off x="1210755" y="5431073"/>
            <a:ext cx="1015229" cy="74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7" idx="2"/>
            <a:endCxn id="29" idx="1"/>
          </p:cNvCxnSpPr>
          <p:nvPr/>
        </p:nvCxnSpPr>
        <p:spPr>
          <a:xfrm>
            <a:off x="1210755" y="5431073"/>
            <a:ext cx="1015231" cy="48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1921853" y="636288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WindowManagerService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497168" y="1037881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WindowManagerService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895469" y="1717357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ActivityManagerService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669696" y="2210896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Phone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ManagerService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25963" y="3580332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</a:rPr>
              <a:t>Display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363502" y="4060684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DisplayContent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440693" y="3478049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Watchdog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002383" y="4073512"/>
            <a:ext cx="2434266" cy="67169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InputManagerService</a:t>
            </a:r>
            <a:endParaRPr lang="en-US" altLang="zh-CN" sz="14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0200056" y="1729855"/>
            <a:ext cx="783968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</a:rPr>
              <a:t>S</a:t>
            </a:r>
            <a:r>
              <a:rPr lang="en-US" altLang="zh-CN" sz="1400" dirty="0" smtClean="0">
                <a:solidFill>
                  <a:srgbClr val="00B0F0"/>
                </a:solidFill>
              </a:rPr>
              <a:t>urface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357808" y="1689479"/>
            <a:ext cx="1359933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S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urfaceFlinger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905581" y="4550424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4F4F4F"/>
                </a:solidFill>
                <a:latin typeface="Source Code Pro"/>
              </a:rPr>
              <a:t>DisplayManager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19749" y="2504389"/>
            <a:ext cx="1394929" cy="2454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</a:rPr>
              <a:t>IntentResolver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72149" y="2656789"/>
            <a:ext cx="1394929" cy="2454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</a:rPr>
              <a:t>IntentResolver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57592" y="3651584"/>
            <a:ext cx="278693" cy="115363"/>
            <a:chOff x="463179" y="3743473"/>
            <a:chExt cx="421803" cy="247302"/>
          </a:xfrm>
        </p:grpSpPr>
        <p:sp>
          <p:nvSpPr>
            <p:cNvPr id="63" name="圆角矩形 62"/>
            <p:cNvSpPr/>
            <p:nvPr/>
          </p:nvSpPr>
          <p:spPr>
            <a:xfrm>
              <a:off x="463179" y="3745277"/>
              <a:ext cx="129099" cy="24549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609531" y="3743473"/>
              <a:ext cx="129099" cy="24549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55883" y="3743473"/>
              <a:ext cx="129099" cy="24549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7705916" y="386315"/>
            <a:ext cx="2011825" cy="36016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</a:rPr>
              <a:t>WindowStateAnimator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48567" y="3134500"/>
            <a:ext cx="2011825" cy="36016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WindowAnimator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165441" y="875443"/>
            <a:ext cx="2434266" cy="24997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WindowManagerPolicy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483769" y="4620215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565A5F"/>
                </a:solidFill>
                <a:latin typeface="open sans"/>
              </a:rPr>
              <a:t>WindowState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815398" y="4691467"/>
            <a:ext cx="278693" cy="115363"/>
            <a:chOff x="463179" y="3743473"/>
            <a:chExt cx="421803" cy="247302"/>
          </a:xfrm>
        </p:grpSpPr>
        <p:sp>
          <p:nvSpPr>
            <p:cNvPr id="75" name="圆角矩形 74"/>
            <p:cNvSpPr/>
            <p:nvPr/>
          </p:nvSpPr>
          <p:spPr>
            <a:xfrm>
              <a:off x="463179" y="3745277"/>
              <a:ext cx="129099" cy="24549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609531" y="3743473"/>
              <a:ext cx="129099" cy="24549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755883" y="3743473"/>
              <a:ext cx="129099" cy="24549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圆角矩形 80"/>
          <p:cNvSpPr/>
          <p:nvPr/>
        </p:nvSpPr>
        <p:spPr>
          <a:xfrm>
            <a:off x="3714301" y="6000102"/>
            <a:ext cx="2434266" cy="67169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565A5F"/>
                </a:solidFill>
                <a:latin typeface="open sans"/>
              </a:rPr>
              <a:t>Session</a:t>
            </a:r>
            <a:endParaRPr lang="en-US" altLang="zh-CN" sz="14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92092" y="5855802"/>
            <a:ext cx="2434266" cy="67169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565A5F"/>
                </a:solidFill>
                <a:latin typeface="open sans"/>
              </a:rPr>
              <a:t>WindowToken</a:t>
            </a:r>
            <a:endParaRPr lang="en-US" altLang="zh-CN" sz="14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82818" y="2548591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565A5F"/>
                </a:solidFill>
                <a:latin typeface="open sans"/>
              </a:rPr>
              <a:t>WindowManagerPolicy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5103962" y="1361418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F0"/>
                </a:solidFill>
              </a:rPr>
              <a:t>PhoneWindowManager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84" name="直接箭头连接符 83"/>
          <p:cNvCxnSpPr>
            <a:stCxn id="83" idx="0"/>
            <a:endCxn id="70" idx="2"/>
          </p:cNvCxnSpPr>
          <p:nvPr/>
        </p:nvCxnSpPr>
        <p:spPr>
          <a:xfrm flipV="1">
            <a:off x="6321095" y="1125416"/>
            <a:ext cx="61479" cy="23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2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/>
          <p:cNvSpPr/>
          <p:nvPr/>
        </p:nvSpPr>
        <p:spPr>
          <a:xfrm>
            <a:off x="1182349" y="12043"/>
            <a:ext cx="3064036" cy="14443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App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cxnSp>
        <p:nvCxnSpPr>
          <p:cNvPr id="38" name="直接箭头连接符 37"/>
          <p:cNvCxnSpPr>
            <a:stCxn id="48" idx="3"/>
            <a:endCxn id="47" idx="1"/>
          </p:cNvCxnSpPr>
          <p:nvPr/>
        </p:nvCxnSpPr>
        <p:spPr>
          <a:xfrm>
            <a:off x="9717741" y="1814466"/>
            <a:ext cx="482315" cy="4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720213" y="659563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ActivityManagerService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363502" y="4060684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DisplayContent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0200056" y="1729855"/>
            <a:ext cx="783968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</a:rPr>
              <a:t>S</a:t>
            </a:r>
            <a:r>
              <a:rPr lang="en-US" altLang="zh-CN" sz="1400" dirty="0" smtClean="0">
                <a:solidFill>
                  <a:srgbClr val="00B0F0"/>
                </a:solidFill>
              </a:rPr>
              <a:t>urface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357808" y="1689479"/>
            <a:ext cx="1359933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S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urfaceFlinger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905581" y="4550424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4F4F4F"/>
                </a:solidFill>
                <a:latin typeface="Source Code Pro"/>
              </a:rPr>
              <a:t>DisplayManager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239881" y="2144897"/>
            <a:ext cx="1394929" cy="2454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zh-CN" sz="1400" b="1" dirty="0">
                <a:solidFill>
                  <a:schemeClr val="bg1"/>
                </a:solidFill>
              </a:rPr>
              <a:t>IntentResolver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312950" y="413923"/>
            <a:ext cx="2804652" cy="97497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Sureface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2515" y="4938256"/>
            <a:ext cx="1919667" cy="249973"/>
            <a:chOff x="213933" y="4899945"/>
            <a:chExt cx="1919667" cy="249973"/>
          </a:xfrm>
        </p:grpSpPr>
        <p:sp>
          <p:nvSpPr>
            <p:cNvPr id="40" name="圆角矩形 39"/>
            <p:cNvSpPr/>
            <p:nvPr/>
          </p:nvSpPr>
          <p:spPr>
            <a:xfrm>
              <a:off x="213933" y="4899945"/>
              <a:ext cx="1919667" cy="2499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rgbClr val="00B0F0"/>
                  </a:solidFill>
                </a:rPr>
                <a:t>SharedClient</a:t>
              </a:r>
              <a:endParaRPr lang="en-US" altLang="zh-CN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8628" y="4964498"/>
              <a:ext cx="278693" cy="115363"/>
              <a:chOff x="463179" y="3743473"/>
              <a:chExt cx="421803" cy="247302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463179" y="3745277"/>
                <a:ext cx="129099" cy="245498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09531" y="3743473"/>
                <a:ext cx="129099" cy="24549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55883" y="3743473"/>
                <a:ext cx="129099" cy="24549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8" name="圆角矩形 67"/>
          <p:cNvSpPr/>
          <p:nvPr/>
        </p:nvSpPr>
        <p:spPr>
          <a:xfrm>
            <a:off x="7705916" y="386315"/>
            <a:ext cx="2011825" cy="36016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</a:rPr>
              <a:t>WindowStateAnimator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81843" y="5371227"/>
            <a:ext cx="1262214" cy="24367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F0"/>
                </a:solidFill>
              </a:rPr>
              <a:t>FrameBuffer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82818" y="2548591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565A5F"/>
                </a:solidFill>
                <a:latin typeface="open sans"/>
              </a:rPr>
              <a:t>WindowManagerPolicy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5103962" y="1361418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F0"/>
                </a:solidFill>
              </a:rPr>
              <a:t>PhoneWindowManager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6473495" y="1277816"/>
            <a:ext cx="61479" cy="23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479893" y="864427"/>
            <a:ext cx="1551926" cy="3721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S</a:t>
            </a:r>
            <a:r>
              <a:rPr lang="en-US" altLang="zh-CN" sz="1050" dirty="0" err="1" smtClean="0">
                <a:solidFill>
                  <a:schemeClr val="bg1"/>
                </a:solidFill>
              </a:rPr>
              <a:t>haredBufferClient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200066" y="685958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352466" y="838358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504866" y="990758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324674" y="1721204"/>
            <a:ext cx="3064036" cy="14443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WindowManagerService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455275" y="2123084"/>
            <a:ext cx="2804652" cy="97497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SurefaceControl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663064" y="2517213"/>
            <a:ext cx="2460561" cy="22691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SurfaceComposer</a:t>
            </a:r>
            <a:r>
              <a:rPr lang="en-US" altLang="zh-CN" sz="1050" dirty="0" err="1" smtClean="0">
                <a:solidFill>
                  <a:schemeClr val="bg1"/>
                </a:solidFill>
              </a:rPr>
              <a:t>Client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2663064" y="2807637"/>
            <a:ext cx="2460561" cy="22691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ISurface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350655" y="3287036"/>
            <a:ext cx="3064036" cy="14443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SurfaceFlinger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481256" y="3688916"/>
            <a:ext cx="2804652" cy="97497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Sureface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2648199" y="4139420"/>
            <a:ext cx="1551926" cy="3721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S</a:t>
            </a:r>
            <a:r>
              <a:rPr lang="en-US" altLang="zh-CN" sz="1050" dirty="0" err="1" smtClean="0">
                <a:solidFill>
                  <a:schemeClr val="bg1"/>
                </a:solidFill>
              </a:rPr>
              <a:t>haredBufferBuffer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368372" y="3960951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520772" y="4113351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673172" y="4265751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cxnSp>
        <p:nvCxnSpPr>
          <p:cNvPr id="84" name="直接箭头连接符 83"/>
          <p:cNvCxnSpPr>
            <a:stCxn id="71" idx="2"/>
            <a:endCxn id="87" idx="0"/>
          </p:cNvCxnSpPr>
          <p:nvPr/>
        </p:nvCxnSpPr>
        <p:spPr>
          <a:xfrm>
            <a:off x="3893345" y="3034550"/>
            <a:ext cx="1044931" cy="123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6" idx="2"/>
            <a:endCxn id="40" idx="0"/>
          </p:cNvCxnSpPr>
          <p:nvPr/>
        </p:nvCxnSpPr>
        <p:spPr>
          <a:xfrm flipH="1">
            <a:off x="1182349" y="1236588"/>
            <a:ext cx="1073507" cy="370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9" idx="2"/>
            <a:endCxn id="40" idx="0"/>
          </p:cNvCxnSpPr>
          <p:nvPr/>
        </p:nvCxnSpPr>
        <p:spPr>
          <a:xfrm flipH="1">
            <a:off x="1182349" y="4511581"/>
            <a:ext cx="2241813" cy="42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1312950" y="5834587"/>
            <a:ext cx="4730830" cy="38615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HAL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303153" y="5930798"/>
            <a:ext cx="1542231" cy="2136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HWComposer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894120" y="5930797"/>
            <a:ext cx="1247216" cy="2136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Gralloc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93" name="直接箭头连接符 92"/>
          <p:cNvCxnSpPr>
            <a:stCxn id="92" idx="3"/>
            <a:endCxn id="91" idx="1"/>
          </p:cNvCxnSpPr>
          <p:nvPr/>
        </p:nvCxnSpPr>
        <p:spPr>
          <a:xfrm>
            <a:off x="3141336" y="6037618"/>
            <a:ext cx="1161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2" idx="2"/>
            <a:endCxn id="91" idx="0"/>
          </p:cNvCxnSpPr>
          <p:nvPr/>
        </p:nvCxnSpPr>
        <p:spPr>
          <a:xfrm>
            <a:off x="3882673" y="4731429"/>
            <a:ext cx="1191596" cy="11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9" idx="2"/>
            <a:endCxn id="92" idx="0"/>
          </p:cNvCxnSpPr>
          <p:nvPr/>
        </p:nvCxnSpPr>
        <p:spPr>
          <a:xfrm>
            <a:off x="1312950" y="5614904"/>
            <a:ext cx="1204778" cy="31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40" idx="2"/>
            <a:endCxn id="69" idx="0"/>
          </p:cNvCxnSpPr>
          <p:nvPr/>
        </p:nvCxnSpPr>
        <p:spPr>
          <a:xfrm>
            <a:off x="1182349" y="5188229"/>
            <a:ext cx="130601" cy="18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333336" y="6371227"/>
            <a:ext cx="5710444" cy="34205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Display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cxnSp>
        <p:nvCxnSpPr>
          <p:cNvPr id="118" name="直接箭头连接符 117"/>
          <p:cNvCxnSpPr>
            <a:stCxn id="69" idx="2"/>
            <a:endCxn id="117" idx="1"/>
          </p:cNvCxnSpPr>
          <p:nvPr/>
        </p:nvCxnSpPr>
        <p:spPr>
          <a:xfrm flipH="1">
            <a:off x="333336" y="5614904"/>
            <a:ext cx="979614" cy="92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6" idx="2"/>
            <a:endCxn id="58" idx="0"/>
          </p:cNvCxnSpPr>
          <p:nvPr/>
        </p:nvCxnSpPr>
        <p:spPr>
          <a:xfrm>
            <a:off x="3769970" y="1155659"/>
            <a:ext cx="87631" cy="96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1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49720" y="70893"/>
            <a:ext cx="3486040" cy="196430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AMS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87174" y="475176"/>
            <a:ext cx="3064036" cy="14443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App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cxnSp>
        <p:nvCxnSpPr>
          <p:cNvPr id="38" name="直接箭头连接符 37"/>
          <p:cNvCxnSpPr>
            <a:stCxn id="48" idx="3"/>
            <a:endCxn id="47" idx="1"/>
          </p:cNvCxnSpPr>
          <p:nvPr/>
        </p:nvCxnSpPr>
        <p:spPr>
          <a:xfrm>
            <a:off x="11517345" y="5768226"/>
            <a:ext cx="482315" cy="4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9350717" y="5246240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ActivityManagerService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60841" y="5680824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DisplayContent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1999660" y="5683615"/>
            <a:ext cx="783968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</a:rPr>
              <a:t>S</a:t>
            </a:r>
            <a:r>
              <a:rPr lang="en-US" altLang="zh-CN" sz="1400" dirty="0" smtClean="0">
                <a:solidFill>
                  <a:srgbClr val="00B0F0"/>
                </a:solidFill>
              </a:rPr>
              <a:t>urface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0157412" y="5643239"/>
            <a:ext cx="1359933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S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urfaceFlinger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102920" y="6170564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4F4F4F"/>
                </a:solidFill>
                <a:latin typeface="Source Code Pro"/>
              </a:rPr>
              <a:t>DisplayManager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876395" y="4748099"/>
            <a:ext cx="1394929" cy="2454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zh-CN" sz="1400" b="1" dirty="0">
                <a:solidFill>
                  <a:schemeClr val="bg1"/>
                </a:solidFill>
              </a:rPr>
              <a:t>IntentResolver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17775" y="877056"/>
            <a:ext cx="2804652" cy="97497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Sureface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615960" y="2892707"/>
            <a:ext cx="1919667" cy="249973"/>
            <a:chOff x="213933" y="4899945"/>
            <a:chExt cx="1919667" cy="249973"/>
          </a:xfrm>
        </p:grpSpPr>
        <p:sp>
          <p:nvSpPr>
            <p:cNvPr id="40" name="圆角矩形 39"/>
            <p:cNvSpPr/>
            <p:nvPr/>
          </p:nvSpPr>
          <p:spPr>
            <a:xfrm>
              <a:off x="213933" y="4899945"/>
              <a:ext cx="1919667" cy="2499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rgbClr val="00B0F0"/>
                  </a:solidFill>
                </a:rPr>
                <a:t>SharedClient</a:t>
              </a:r>
              <a:endParaRPr lang="en-US" altLang="zh-CN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8628" y="4964498"/>
              <a:ext cx="278693" cy="115363"/>
              <a:chOff x="463179" y="3743473"/>
              <a:chExt cx="421803" cy="247302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463179" y="3745277"/>
                <a:ext cx="129099" cy="245498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09531" y="3743473"/>
                <a:ext cx="129099" cy="24549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55883" y="3743473"/>
                <a:ext cx="129099" cy="24549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8" name="圆角矩形 67"/>
          <p:cNvSpPr/>
          <p:nvPr/>
        </p:nvSpPr>
        <p:spPr>
          <a:xfrm>
            <a:off x="9350717" y="4765867"/>
            <a:ext cx="2011825" cy="36016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</a:rPr>
              <a:t>WindowStateAnimator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75288" y="3325678"/>
            <a:ext cx="1262214" cy="24367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F0"/>
                </a:solidFill>
              </a:rPr>
              <a:t>FrameBuffer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19332" y="5151793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565A5F"/>
                </a:solidFill>
                <a:latin typeface="open sans"/>
              </a:rPr>
              <a:t>WindowManagerPolicy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9530352" y="5955339"/>
            <a:ext cx="2434266" cy="2499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F0"/>
                </a:solidFill>
              </a:rPr>
              <a:t>PhoneWindowManager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10899885" y="5871737"/>
            <a:ext cx="61479" cy="23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584718" y="1327560"/>
            <a:ext cx="1551926" cy="3721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S</a:t>
            </a:r>
            <a:r>
              <a:rPr lang="en-US" altLang="zh-CN" sz="1050" dirty="0" err="1" smtClean="0">
                <a:solidFill>
                  <a:schemeClr val="bg1"/>
                </a:solidFill>
              </a:rPr>
              <a:t>haredBufferClient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304891" y="1149091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457291" y="1301491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609691" y="1453891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881667" y="579294"/>
            <a:ext cx="3064036" cy="14443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WindowManagerService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012268" y="981174"/>
            <a:ext cx="2804652" cy="97497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SurefaceControl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220057" y="1375303"/>
            <a:ext cx="2460561" cy="22691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SurfaceComposer</a:t>
            </a:r>
            <a:r>
              <a:rPr lang="en-US" altLang="zh-CN" sz="1050" dirty="0" err="1" smtClean="0">
                <a:solidFill>
                  <a:schemeClr val="bg1"/>
                </a:solidFill>
              </a:rPr>
              <a:t>Client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220057" y="1665727"/>
            <a:ext cx="2460561" cy="22691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ISurface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570902" y="533733"/>
            <a:ext cx="3064036" cy="14443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SurfaceFlinger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01503" y="935613"/>
            <a:ext cx="2804652" cy="97497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Sureface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8852384" y="1148559"/>
            <a:ext cx="1551926" cy="3721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bg1"/>
                </a:solidFill>
              </a:rPr>
              <a:t>S</a:t>
            </a:r>
            <a:r>
              <a:rPr lang="en-US" altLang="zh-CN" sz="1050" dirty="0" err="1" smtClean="0">
                <a:solidFill>
                  <a:schemeClr val="bg1"/>
                </a:solidFill>
              </a:rPr>
              <a:t>haredBufferBuffer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8021498" y="1311942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8173898" y="1464342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8326298" y="1616742"/>
            <a:ext cx="530207" cy="1649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Layer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cxnSp>
        <p:nvCxnSpPr>
          <p:cNvPr id="84" name="直接箭头连接符 83"/>
          <p:cNvCxnSpPr>
            <a:stCxn id="71" idx="3"/>
            <a:endCxn id="87" idx="1"/>
          </p:cNvCxnSpPr>
          <p:nvPr/>
        </p:nvCxnSpPr>
        <p:spPr>
          <a:xfrm flipV="1">
            <a:off x="6680618" y="1699193"/>
            <a:ext cx="1645680" cy="7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6" idx="2"/>
            <a:endCxn id="40" idx="0"/>
          </p:cNvCxnSpPr>
          <p:nvPr/>
        </p:nvCxnSpPr>
        <p:spPr>
          <a:xfrm>
            <a:off x="1360681" y="1699721"/>
            <a:ext cx="2215113" cy="119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2" idx="2"/>
            <a:endCxn id="40" idx="0"/>
          </p:cNvCxnSpPr>
          <p:nvPr/>
        </p:nvCxnSpPr>
        <p:spPr>
          <a:xfrm flipH="1">
            <a:off x="3575794" y="1978126"/>
            <a:ext cx="5527126" cy="91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3706395" y="3789038"/>
            <a:ext cx="4730830" cy="38615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HAL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6696598" y="3885249"/>
            <a:ext cx="1542231" cy="2136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HWComposer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4287565" y="3885248"/>
            <a:ext cx="1247216" cy="2136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Gralloc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93" name="直接箭头连接符 92"/>
          <p:cNvCxnSpPr>
            <a:stCxn id="92" idx="3"/>
            <a:endCxn id="91" idx="1"/>
          </p:cNvCxnSpPr>
          <p:nvPr/>
        </p:nvCxnSpPr>
        <p:spPr>
          <a:xfrm>
            <a:off x="5534781" y="3992069"/>
            <a:ext cx="1161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2" idx="2"/>
            <a:endCxn id="91" idx="0"/>
          </p:cNvCxnSpPr>
          <p:nvPr/>
        </p:nvCxnSpPr>
        <p:spPr>
          <a:xfrm flipH="1">
            <a:off x="7467714" y="1978126"/>
            <a:ext cx="1635206" cy="190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9" idx="2"/>
            <a:endCxn id="92" idx="0"/>
          </p:cNvCxnSpPr>
          <p:nvPr/>
        </p:nvCxnSpPr>
        <p:spPr>
          <a:xfrm>
            <a:off x="3706395" y="3569355"/>
            <a:ext cx="1204778" cy="31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40" idx="2"/>
            <a:endCxn id="69" idx="0"/>
          </p:cNvCxnSpPr>
          <p:nvPr/>
        </p:nvCxnSpPr>
        <p:spPr>
          <a:xfrm>
            <a:off x="3575794" y="3142680"/>
            <a:ext cx="130601" cy="18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2726781" y="4325678"/>
            <a:ext cx="5710444" cy="34205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Display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cxnSp>
        <p:nvCxnSpPr>
          <p:cNvPr id="118" name="直接箭头连接符 117"/>
          <p:cNvCxnSpPr>
            <a:stCxn id="69" idx="2"/>
            <a:endCxn id="117" idx="1"/>
          </p:cNvCxnSpPr>
          <p:nvPr/>
        </p:nvCxnSpPr>
        <p:spPr>
          <a:xfrm flipH="1">
            <a:off x="2726781" y="3569355"/>
            <a:ext cx="979614" cy="92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6" idx="3"/>
            <a:endCxn id="58" idx="1"/>
          </p:cNvCxnSpPr>
          <p:nvPr/>
        </p:nvCxnSpPr>
        <p:spPr>
          <a:xfrm flipV="1">
            <a:off x="3139898" y="1468663"/>
            <a:ext cx="872370" cy="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9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6875253" y="6349042"/>
            <a:ext cx="310551" cy="210344"/>
            <a:chOff x="2501660" y="2734574"/>
            <a:chExt cx="4677133" cy="3824812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660" y="2734574"/>
              <a:ext cx="4677133" cy="3824812"/>
              <a:chOff x="1216325" y="1966823"/>
              <a:chExt cx="5962469" cy="4592563"/>
            </a:xfrm>
          </p:grpSpPr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C1C7D177-0BFA-4E0C-A432-713EC983674A}"/>
                  </a:ext>
                </a:extLst>
              </p:cNvPr>
              <p:cNvSpPr/>
              <p:nvPr/>
            </p:nvSpPr>
            <p:spPr>
              <a:xfrm>
                <a:off x="1216325" y="1966823"/>
                <a:ext cx="5962469" cy="4592563"/>
              </a:xfrm>
              <a:prstGeom prst="roundRect">
                <a:avLst>
                  <a:gd name="adj" fmla="val 1041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501962" y="3961968"/>
                <a:ext cx="5391192" cy="60227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2725721" y="5262510"/>
              <a:ext cx="4229007" cy="50159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725720" y="3531515"/>
              <a:ext cx="4229007" cy="50159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0" name="Picture 2" descr="http://www.uml.org.cn/mobiledev/images/2011072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00037"/>
            <a:ext cx="6191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uml.org.cn/mobiledev/images/20110726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167062"/>
            <a:ext cx="481012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uml.org.cn/mobiledev/images/20110726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96" y="1333739"/>
            <a:ext cx="55816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所谓的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Foucs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Path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就是我们的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KeyEvent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传递的路线。一般的我们的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KeyEvent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在主循环中主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的焦点记录关系传递到焦点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上。例如下图，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View22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是焦点，我们从最顶层的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mFcous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的关系链找到最后所形成的路径就是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Focus Path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78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438</Words>
  <Application>Microsoft Office PowerPoint</Application>
  <PresentationFormat>宽屏</PresentationFormat>
  <Paragraphs>213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맑은 고딕</vt:lpstr>
      <vt:lpstr>microsoft yahei</vt:lpstr>
      <vt:lpstr>open sans</vt:lpstr>
      <vt:lpstr>Source Code Pro</vt:lpstr>
      <vt:lpstr>等线</vt:lpstr>
      <vt:lpstr>等线 Light</vt:lpstr>
      <vt:lpstr>宋体</vt:lpstr>
      <vt:lpstr>Microsoft YaHei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nice</dc:creator>
  <cp:lastModifiedBy>nice</cp:lastModifiedBy>
  <cp:revision>61</cp:revision>
  <dcterms:created xsi:type="dcterms:W3CDTF">2018-12-31T02:49:14Z</dcterms:created>
  <dcterms:modified xsi:type="dcterms:W3CDTF">2019-03-02T15:10:16Z</dcterms:modified>
</cp:coreProperties>
</file>