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1E57E-7EA7-433C-ADEE-F5FDDC9E54E7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F9D-29F8-4C27-870E-75673C626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Rev PA1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4234-F3BB-43AB-A59A-7A4C3BCBD8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54DC-853A-45CD-88EB-B7D6FC2E63E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14B2-45B2-4995-87F2-64A8E882A5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63" y="2612560"/>
            <a:ext cx="7758112" cy="5232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UIM</a:t>
            </a:r>
            <a:r>
              <a:rPr lang="zh-CN" altLang="en-US" dirty="0" smtClean="0"/>
              <a:t>基础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33965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/>
              <a:t>SIM</a:t>
            </a:r>
            <a:r>
              <a:rPr lang="zh-CN" altLang="en-US" sz="2000" dirty="0" smtClean="0"/>
              <a:t>卡存放的数据类型：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、固定数据：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这类数据在移动电话机被出售之前由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卡中心写入，包括国际移动用户识别号（</a:t>
            </a:r>
            <a:r>
              <a:rPr lang="en-US" altLang="zh-CN" sz="2000" dirty="0" smtClean="0"/>
              <a:t>IMSI</a:t>
            </a:r>
            <a:r>
              <a:rPr lang="zh-CN" altLang="en-US" sz="2000" dirty="0" smtClean="0"/>
              <a:t>）、鉴权密钥（</a:t>
            </a:r>
            <a:r>
              <a:rPr lang="en-US" altLang="zh-CN" sz="2000" dirty="0" smtClean="0"/>
              <a:t>KI</a:t>
            </a:r>
            <a:r>
              <a:rPr lang="zh-CN" altLang="en-US" sz="2000" dirty="0" smtClean="0"/>
              <a:t>）、鉴权和加密算法等等。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、临时数据：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有关网络的数据。如位置区域识别码（</a:t>
            </a:r>
            <a:r>
              <a:rPr lang="en-US" altLang="zh-CN" sz="2000" dirty="0" smtClean="0"/>
              <a:t>LAI</a:t>
            </a:r>
            <a:r>
              <a:rPr lang="zh-CN" altLang="en-US" sz="2000" dirty="0" smtClean="0"/>
              <a:t>）、移动用户暂时识别码（</a:t>
            </a:r>
            <a:r>
              <a:rPr lang="en-US" altLang="zh-CN" sz="2000" dirty="0" smtClean="0"/>
              <a:t>TMSI</a:t>
            </a:r>
            <a:r>
              <a:rPr lang="zh-CN" altLang="en-US" sz="2000" dirty="0" smtClean="0"/>
              <a:t>）、禁止接入的公共电话网代码等。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、业务代码：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如个人识别码（</a:t>
            </a:r>
            <a:r>
              <a:rPr lang="en-US" altLang="zh-CN" sz="2000" dirty="0" smtClean="0"/>
              <a:t>PIN</a:t>
            </a:r>
            <a:r>
              <a:rPr lang="zh-CN" altLang="en-US" sz="2000" dirty="0" smtClean="0"/>
              <a:t>）、解锁码（</a:t>
            </a:r>
            <a:r>
              <a:rPr lang="en-US" altLang="zh-CN" sz="2000" dirty="0" smtClean="0"/>
              <a:t>PUK</a:t>
            </a:r>
            <a:r>
              <a:rPr lang="zh-CN" altLang="en-US" sz="2000" dirty="0" smtClean="0"/>
              <a:t>）、计费费率等。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、用户数据：</a:t>
            </a:r>
            <a:endParaRPr lang="en-US" altLang="zh-CN" sz="2000" dirty="0" smtClean="0"/>
          </a:p>
          <a:p>
            <a:r>
              <a:rPr lang="zh-CN" altLang="en-US" sz="2000" dirty="0" smtClean="0"/>
              <a:t>手机用户随时输入的电话号码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、短信息，用户全部资料几乎都存储在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卡内，因此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卡又称为用户资料识别卡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7900"/>
            <a:ext cx="8382000" cy="385951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卡的外部接口</a:t>
            </a:r>
            <a:endParaRPr lang="en-US" altLang="zh-CN" dirty="0" smtClean="0"/>
          </a:p>
          <a:p>
            <a:r>
              <a:rPr lang="en-US" altLang="zh-CN" dirty="0" smtClean="0"/>
              <a:t>SIM</a:t>
            </a:r>
            <a:r>
              <a:rPr lang="zh-CN" altLang="en-US" dirty="0" smtClean="0"/>
              <a:t>卡同手机连接时至少需要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条连接线（通常编程口未定义）。数据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口（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）；复位（</a:t>
            </a:r>
            <a:r>
              <a:rPr lang="en-US" altLang="zh-CN" dirty="0" smtClean="0"/>
              <a:t>RST</a:t>
            </a:r>
            <a:r>
              <a:rPr lang="zh-CN" altLang="en-US" dirty="0" smtClean="0"/>
              <a:t>）；接地端（</a:t>
            </a:r>
            <a:r>
              <a:rPr lang="en-US" altLang="zh-CN" dirty="0" smtClean="0"/>
              <a:t>GND</a:t>
            </a:r>
            <a:r>
              <a:rPr lang="zh-CN" altLang="en-US" dirty="0" smtClean="0"/>
              <a:t>）；电源（</a:t>
            </a:r>
            <a:r>
              <a:rPr lang="en-US" altLang="zh-CN" dirty="0" err="1" smtClean="0"/>
              <a:t>Vcc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卡的供电分为</a:t>
            </a:r>
            <a:r>
              <a:rPr lang="en-US" altLang="zh-CN" dirty="0" smtClean="0"/>
              <a:t>5V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年前发行）、</a:t>
            </a:r>
            <a:r>
              <a:rPr lang="en-US" altLang="zh-CN" dirty="0" smtClean="0"/>
              <a:t>5V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3V</a:t>
            </a:r>
            <a:r>
              <a:rPr lang="zh-CN" altLang="en-US" dirty="0" smtClean="0"/>
              <a:t>兼容、</a:t>
            </a:r>
            <a:r>
              <a:rPr lang="en-US" altLang="zh-CN" dirty="0" smtClean="0"/>
              <a:t>3V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1.8V</a:t>
            </a:r>
            <a:r>
              <a:rPr lang="zh-CN" altLang="en-US" dirty="0" smtClean="0"/>
              <a:t>等，当然这些卡必须与相应的移动电话机配合使用，即移动电话机产生的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卡供电电压与该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卡所需的电压相匹配。卡电路中的电源 </a:t>
            </a:r>
            <a:r>
              <a:rPr lang="en-US" altLang="zh-CN" dirty="0" smtClean="0"/>
              <a:t>VCC</a:t>
            </a:r>
            <a:r>
              <a:rPr lang="zh-CN" altLang="en-US" dirty="0" smtClean="0"/>
              <a:t>、地</a:t>
            </a:r>
            <a:r>
              <a:rPr lang="en-US" altLang="zh-CN" dirty="0" smtClean="0"/>
              <a:t>GND</a:t>
            </a:r>
            <a:r>
              <a:rPr lang="zh-CN" altLang="en-US" dirty="0" smtClean="0"/>
              <a:t>是卡电路工作的必要条件。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卡插入移动电话机后，由手机从电源端口提供电源给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卡内各模块工作。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7900"/>
            <a:ext cx="8382000" cy="34901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卡的内部结构</a:t>
            </a:r>
            <a:endParaRPr lang="en-US" altLang="zh-CN" dirty="0" smtClean="0"/>
          </a:p>
          <a:p>
            <a:r>
              <a:rPr lang="en-US" altLang="zh-CN" dirty="0" smtClean="0"/>
              <a:t>SIM</a:t>
            </a:r>
            <a:r>
              <a:rPr lang="zh-CN" altLang="en-US" dirty="0" smtClean="0"/>
              <a:t>卡是一个装有微处理器的芯片卡，它的内部有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个模块，并且每个模块都对应一个功能：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、微处理器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、程序存储器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3--8kbit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、工作存储器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6--16kbit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、数据存储器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128--256kbit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、串行通信单元。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7900"/>
            <a:ext cx="8382000" cy="29731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卡的上下电过程</a:t>
            </a:r>
            <a:endParaRPr lang="en-US" altLang="zh-CN" dirty="0" smtClean="0"/>
          </a:p>
          <a:p>
            <a:r>
              <a:rPr lang="zh-CN" altLang="en-US" dirty="0" smtClean="0"/>
              <a:t>上电过程：</a:t>
            </a:r>
            <a:endParaRPr lang="en-US" altLang="zh-CN" dirty="0" smtClean="0"/>
          </a:p>
          <a:p>
            <a:r>
              <a:rPr lang="en-US" altLang="zh-CN" dirty="0" smtClean="0"/>
              <a:t>RST</a:t>
            </a:r>
            <a:r>
              <a:rPr lang="zh-CN" altLang="en-US" dirty="0" smtClean="0"/>
              <a:t>低电平状态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Vcc</a:t>
            </a:r>
            <a:r>
              <a:rPr lang="zh-CN" altLang="en-US" dirty="0" smtClean="0"/>
              <a:t>加电</a:t>
            </a:r>
            <a:r>
              <a:rPr lang="en-US" altLang="zh-CN" dirty="0" smtClean="0"/>
              <a:t>-&gt;I/O</a:t>
            </a:r>
            <a:r>
              <a:rPr lang="zh-CN" altLang="en-US" dirty="0" smtClean="0"/>
              <a:t>口处于接收状态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Vpp</a:t>
            </a:r>
            <a:r>
              <a:rPr lang="zh-CN" altLang="en-US" dirty="0" smtClean="0"/>
              <a:t>加电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提供稳定的时钟信号。</a:t>
            </a:r>
            <a:endParaRPr lang="en-US" altLang="zh-CN" dirty="0" smtClean="0"/>
          </a:p>
          <a:p>
            <a:r>
              <a:rPr lang="zh-CN" altLang="en-US" dirty="0" smtClean="0"/>
              <a:t>关闭过程：</a:t>
            </a:r>
            <a:endParaRPr lang="en-US" altLang="zh-CN" dirty="0" smtClean="0"/>
          </a:p>
          <a:p>
            <a:r>
              <a:rPr lang="en-US" altLang="zh-CN" dirty="0" smtClean="0"/>
              <a:t>RST</a:t>
            </a:r>
            <a:r>
              <a:rPr lang="zh-CN" altLang="en-US" dirty="0" smtClean="0"/>
              <a:t>低电平状态</a:t>
            </a:r>
            <a:r>
              <a:rPr lang="en-US" altLang="zh-CN" dirty="0" smtClean="0"/>
              <a:t>-&gt;CLK</a:t>
            </a:r>
            <a:r>
              <a:rPr lang="zh-CN" altLang="en-US" dirty="0" smtClean="0"/>
              <a:t>低电平状态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Vpp</a:t>
            </a:r>
            <a:r>
              <a:rPr lang="zh-CN" altLang="en-US" dirty="0" smtClean="0"/>
              <a:t>去电</a:t>
            </a:r>
            <a:r>
              <a:rPr lang="en-US" altLang="zh-CN" dirty="0" smtClean="0"/>
              <a:t>-&gt;I/O</a:t>
            </a:r>
            <a:r>
              <a:rPr lang="zh-CN" altLang="en-US" dirty="0" smtClean="0"/>
              <a:t>口低电平状态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Vcc</a:t>
            </a:r>
            <a:r>
              <a:rPr lang="zh-CN" altLang="en-US" dirty="0" smtClean="0"/>
              <a:t>去电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</a:t>
            </a:r>
            <a:r>
              <a:rPr lang="zh-CN" altLang="en-US" dirty="0" smtClean="0"/>
              <a:t>卡基础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7900"/>
            <a:ext cx="8382000" cy="312085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</a:t>
            </a:r>
            <a:r>
              <a:rPr lang="en-US" altLang="zh-CN" dirty="0" smtClean="0"/>
              <a:t>ICCID</a:t>
            </a:r>
            <a:r>
              <a:rPr lang="zh-CN" altLang="en-US" dirty="0" smtClean="0"/>
              <a:t>的含义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卡背面有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位数字组成的</a:t>
            </a:r>
            <a:r>
              <a:rPr lang="en-US" altLang="zh-CN" dirty="0" smtClean="0"/>
              <a:t>IC</a:t>
            </a:r>
            <a:r>
              <a:rPr lang="zh-CN" altLang="en-US" dirty="0" smtClean="0"/>
              <a:t>唯一标识号</a:t>
            </a:r>
            <a:r>
              <a:rPr lang="en-US" altLang="zh-CN" dirty="0" smtClean="0"/>
              <a:t>ICCID</a:t>
            </a:r>
            <a:r>
              <a:rPr lang="zh-CN" altLang="en-US" dirty="0" smtClean="0"/>
              <a:t>。以中国移动为例：前面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898600</a:t>
            </a:r>
            <a:r>
              <a:rPr lang="zh-CN" altLang="en-US" dirty="0" smtClean="0"/>
              <a:t>）是中国的代号；第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位是业务接入号，在</a:t>
            </a:r>
            <a:r>
              <a:rPr lang="en-US" altLang="zh-CN" dirty="0" smtClean="0"/>
              <a:t>135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139</a:t>
            </a:r>
            <a:r>
              <a:rPr lang="zh-CN" altLang="en-US" dirty="0" smtClean="0"/>
              <a:t>中分别为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；第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SIM </a:t>
            </a:r>
            <a:r>
              <a:rPr lang="zh-CN" altLang="en-US" dirty="0" smtClean="0"/>
              <a:t>卡的功能位，一般为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，现在的预付费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位是各省的编码；第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位是年号；第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位是供应商代码；第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19</a:t>
            </a:r>
            <a:r>
              <a:rPr lang="zh-CN" altLang="en-US" dirty="0" smtClean="0"/>
              <a:t>位则是用户识别码；第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位是校验位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390876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卡的密码：</a:t>
            </a:r>
            <a:endParaRPr lang="en-US" altLang="zh-CN" dirty="0" smtClean="0"/>
          </a:p>
          <a:p>
            <a:r>
              <a:rPr lang="zh-CN" altLang="en-US" sz="2000" dirty="0" smtClean="0"/>
              <a:t>一般用户能用到的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卡密码包括</a:t>
            </a:r>
            <a:r>
              <a:rPr lang="en-US" altLang="zh-CN" sz="2000" dirty="0" smtClean="0"/>
              <a:t>pin1</a:t>
            </a:r>
            <a:r>
              <a:rPr lang="zh-CN" altLang="en-US" sz="2000" dirty="0" smtClean="0"/>
              <a:t>码和</a:t>
            </a:r>
            <a:r>
              <a:rPr lang="en-US" altLang="zh-CN" sz="2000" dirty="0" smtClean="0"/>
              <a:t>pin2</a:t>
            </a:r>
            <a:r>
              <a:rPr lang="zh-CN" altLang="en-US" sz="2000" dirty="0" smtClean="0"/>
              <a:t>码，其中</a:t>
            </a:r>
            <a:r>
              <a:rPr lang="en-US" altLang="zh-CN" sz="2000" dirty="0" smtClean="0"/>
              <a:t>PIN1</a:t>
            </a:r>
            <a:r>
              <a:rPr lang="zh-CN" altLang="en-US" sz="2000" dirty="0" smtClean="0"/>
              <a:t>码是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卡的个人密码，可防止他人擅用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卡，但对</a:t>
            </a:r>
            <a:r>
              <a:rPr lang="en-US" altLang="zh-CN" sz="2000" dirty="0" smtClean="0"/>
              <a:t>PIN1</a:t>
            </a:r>
            <a:r>
              <a:rPr lang="zh-CN" altLang="en-US" sz="2000" dirty="0" smtClean="0"/>
              <a:t>的使用务必要慎重。如果开启了</a:t>
            </a:r>
            <a:r>
              <a:rPr lang="en-US" altLang="zh-CN" sz="2000" dirty="0" smtClean="0"/>
              <a:t>PIN</a:t>
            </a:r>
            <a:r>
              <a:rPr lang="zh-CN" altLang="en-US" sz="2000" dirty="0" smtClean="0"/>
              <a:t>密码保护功能，在开机时屏幕上会显示出要求用户输入</a:t>
            </a:r>
            <a:r>
              <a:rPr lang="en-US" altLang="zh-CN" sz="2000" dirty="0" smtClean="0"/>
              <a:t>4-8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PIN1</a:t>
            </a:r>
            <a:r>
              <a:rPr lang="zh-CN" altLang="en-US" sz="2000" dirty="0" smtClean="0"/>
              <a:t>码（初始</a:t>
            </a:r>
            <a:r>
              <a:rPr lang="en-US" altLang="zh-CN" sz="2000" dirty="0" smtClean="0"/>
              <a:t>PIN1</a:t>
            </a:r>
            <a:r>
              <a:rPr lang="zh-CN" altLang="en-US" sz="2000" dirty="0" smtClean="0"/>
              <a:t>码均为</a:t>
            </a:r>
            <a:r>
              <a:rPr lang="en-US" altLang="zh-CN" sz="2000" dirty="0" smtClean="0"/>
              <a:t>1234</a:t>
            </a:r>
            <a:r>
              <a:rPr lang="zh-CN" altLang="en-US" sz="2000" dirty="0" smtClean="0"/>
              <a:t>），如果连续三次输入错误的密码，手机将会显示“</a:t>
            </a:r>
            <a:r>
              <a:rPr lang="en-US" altLang="zh-CN" sz="2000" dirty="0" smtClean="0"/>
              <a:t>Enter PUK code”</a:t>
            </a:r>
            <a:r>
              <a:rPr lang="zh-CN" altLang="en-US" sz="2000" dirty="0" smtClean="0"/>
              <a:t>或“</a:t>
            </a:r>
            <a:r>
              <a:rPr lang="en-US" altLang="zh-CN" sz="2000" dirty="0" smtClean="0"/>
              <a:t>Blocked”</a:t>
            </a:r>
            <a:r>
              <a:rPr lang="zh-CN" altLang="en-US" sz="2000" dirty="0" smtClean="0"/>
              <a:t>字样，说明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卡已被锁上，因为如果连续三次输错</a:t>
            </a:r>
            <a:r>
              <a:rPr lang="en-US" altLang="zh-CN" sz="2000" dirty="0" smtClean="0"/>
              <a:t>PIN1</a:t>
            </a:r>
            <a:r>
              <a:rPr lang="zh-CN" altLang="en-US" sz="2000" dirty="0" smtClean="0"/>
              <a:t>就会提示你输入</a:t>
            </a:r>
            <a:r>
              <a:rPr lang="en-US" altLang="zh-CN" sz="2000" dirty="0" smtClean="0"/>
              <a:t>PUK</a:t>
            </a:r>
            <a:r>
              <a:rPr lang="zh-CN" altLang="en-US" sz="2000" dirty="0" smtClean="0"/>
              <a:t>码（后附费用户的</a:t>
            </a:r>
            <a:r>
              <a:rPr lang="en-US" altLang="zh-CN" sz="2000" dirty="0" smtClean="0"/>
              <a:t>PUK</a:t>
            </a:r>
            <a:r>
              <a:rPr lang="zh-CN" altLang="en-US" sz="2000" dirty="0" smtClean="0"/>
              <a:t>码由电信运营商保管，预付费用户的</a:t>
            </a:r>
            <a:r>
              <a:rPr lang="en-US" altLang="zh-CN" sz="2000" dirty="0" smtClean="0"/>
              <a:t>PUK</a:t>
            </a:r>
            <a:r>
              <a:rPr lang="zh-CN" altLang="en-US" sz="2000" dirty="0" smtClean="0"/>
              <a:t>码一般会印在随卡的密码纸上交给用户），如果</a:t>
            </a:r>
            <a:r>
              <a:rPr lang="en-US" altLang="zh-CN" sz="2000" dirty="0" smtClean="0"/>
              <a:t>PUK </a:t>
            </a:r>
            <a:r>
              <a:rPr lang="zh-CN" altLang="en-US" sz="2000" dirty="0" smtClean="0"/>
              <a:t>码连续输错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次，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卡将烧掉，那样就只能换张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卡了。所以若非必要，切勿贸然使用密码锁卡。万一不慎输错了</a:t>
            </a:r>
            <a:r>
              <a:rPr lang="en-US" altLang="zh-CN" sz="2000" dirty="0" smtClean="0"/>
              <a:t>pin1</a:t>
            </a:r>
            <a:r>
              <a:rPr lang="zh-CN" altLang="en-US" sz="2000" dirty="0" smtClean="0"/>
              <a:t>码导致提示输入</a:t>
            </a:r>
            <a:r>
              <a:rPr lang="en-US" altLang="zh-CN" sz="2000" dirty="0" smtClean="0"/>
              <a:t>PUK</a:t>
            </a:r>
            <a:r>
              <a:rPr lang="zh-CN" altLang="en-US" sz="2000" dirty="0" smtClean="0"/>
              <a:t>码。</a:t>
            </a:r>
            <a:r>
              <a:rPr lang="en-US" altLang="zh-CN" sz="2000" dirty="0" smtClean="0"/>
              <a:t>PIN2</a:t>
            </a:r>
            <a:r>
              <a:rPr lang="zh-CN" altLang="en-US" sz="2000" dirty="0" smtClean="0"/>
              <a:t>是用来进入</a:t>
            </a:r>
            <a:r>
              <a:rPr lang="en-US" altLang="zh-CN" sz="2000" dirty="0" smtClean="0"/>
              <a:t>SIM</a:t>
            </a:r>
            <a:r>
              <a:rPr lang="zh-CN" altLang="en-US" sz="2000" dirty="0" smtClean="0"/>
              <a:t>卡下附属功能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如通话计费功能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，一般由电信运营商掌握，对一般用户用处不大。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413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GSM</a:t>
            </a:r>
            <a:r>
              <a:rPr lang="zh-CN" altLang="en-US" dirty="0" smtClean="0"/>
              <a:t>网络注册过程中用到的对</a:t>
            </a:r>
            <a:r>
              <a:rPr lang="en-US" altLang="zh-CN" dirty="0" smtClean="0"/>
              <a:t>SIM</a:t>
            </a:r>
            <a:r>
              <a:rPr lang="zh-CN" altLang="en-US" smtClean="0"/>
              <a:t>卡的操作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手机开机后，从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卡中读取</a:t>
            </a:r>
            <a:r>
              <a:rPr lang="en-US" altLang="zh-CN" dirty="0" smtClean="0"/>
              <a:t>IMSI(15Digits)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TMSI(4byte)</a:t>
            </a:r>
            <a:r>
              <a:rPr lang="zh-CN" altLang="en-US" dirty="0" smtClean="0"/>
              <a:t>； 　　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手机把</a:t>
            </a:r>
            <a:r>
              <a:rPr lang="en-US" altLang="zh-CN" dirty="0" smtClean="0"/>
              <a:t>IMSI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TMSI</a:t>
            </a:r>
            <a:r>
              <a:rPr lang="zh-CN" altLang="en-US" dirty="0" smtClean="0"/>
              <a:t>发送给网络； 　　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网络检验</a:t>
            </a:r>
            <a:r>
              <a:rPr lang="en-US" altLang="zh-CN" dirty="0" smtClean="0"/>
              <a:t>IMSI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TMSI</a:t>
            </a:r>
            <a:r>
              <a:rPr lang="zh-CN" altLang="en-US" dirty="0" smtClean="0"/>
              <a:t>有效，生成一个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发送给手机。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手机收到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后，将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卡； 　　</a:t>
            </a:r>
            <a:endParaRPr lang="en-US" altLang="zh-CN" dirty="0" smtClean="0"/>
          </a:p>
          <a:p>
            <a:r>
              <a:rPr lang="en-US" altLang="zh-CN" dirty="0" smtClean="0"/>
              <a:t>5. SIM</a:t>
            </a:r>
            <a:r>
              <a:rPr lang="zh-CN" altLang="en-US" dirty="0" smtClean="0"/>
              <a:t>以里面的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为密钥对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A3 A8</a:t>
            </a:r>
            <a:r>
              <a:rPr lang="zh-CN" altLang="en-US" dirty="0" smtClean="0"/>
              <a:t>算法运算，生成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SRES+Kc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 　　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手机从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卡读取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SRES+Kc</a:t>
            </a:r>
            <a:r>
              <a:rPr lang="en-US" altLang="zh-CN" dirty="0" smtClean="0"/>
              <a:t>)(32bit+64bit)</a:t>
            </a:r>
            <a:r>
              <a:rPr lang="zh-CN" altLang="en-US" dirty="0" smtClean="0"/>
              <a:t>，并将</a:t>
            </a:r>
            <a:r>
              <a:rPr lang="en-US" altLang="zh-CN" dirty="0" smtClean="0"/>
              <a:t>SRES</a:t>
            </a:r>
            <a:r>
              <a:rPr lang="zh-CN" altLang="en-US" dirty="0" smtClean="0"/>
              <a:t>发给网络；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网络自己进行一次</a:t>
            </a:r>
            <a:r>
              <a:rPr lang="en-US" altLang="zh-CN" dirty="0" smtClean="0"/>
              <a:t>A3 A8</a:t>
            </a:r>
            <a:r>
              <a:rPr lang="zh-CN" altLang="en-US" dirty="0" smtClean="0"/>
              <a:t>运算，如果结果与手机返回的</a:t>
            </a:r>
            <a:r>
              <a:rPr lang="en-US" altLang="zh-CN" dirty="0" smtClean="0"/>
              <a:t>SRES</a:t>
            </a:r>
            <a:r>
              <a:rPr lang="zh-CN" altLang="en-US" dirty="0" smtClean="0"/>
              <a:t>相同，判定用户合法。 可以进行后续操作。　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7900"/>
            <a:ext cx="8382000" cy="267765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UICC</a:t>
            </a:r>
            <a:endParaRPr lang="en-US" dirty="0" smtClean="0"/>
          </a:p>
          <a:p>
            <a:r>
              <a:rPr lang="en-US" altLang="zh-CN" dirty="0" smtClean="0"/>
              <a:t>SIM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USIM</a:t>
            </a:r>
          </a:p>
          <a:p>
            <a:r>
              <a:rPr lang="en-US" altLang="zh-CN" dirty="0" smtClean="0"/>
              <a:t>USIM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SIM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r>
              <a:rPr lang="en-US" altLang="zh-CN" dirty="0" smtClean="0"/>
              <a:t>ISIM</a:t>
            </a:r>
          </a:p>
          <a:p>
            <a:r>
              <a:rPr lang="en-US" altLang="zh-CN" dirty="0" smtClean="0"/>
              <a:t>UIM</a:t>
            </a:r>
          </a:p>
          <a:p>
            <a:r>
              <a:rPr lang="en-US" altLang="zh-CN" dirty="0" smtClean="0"/>
              <a:t>SIM </a:t>
            </a:r>
            <a:r>
              <a:rPr lang="zh-CN" altLang="en-US" dirty="0" smtClean="0"/>
              <a:t>卡基础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9818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 　</a:t>
            </a:r>
            <a:r>
              <a:rPr lang="en-US" altLang="zh-CN" dirty="0" smtClean="0"/>
              <a:t>UICC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Universal Integrated Circuit Card</a:t>
            </a:r>
            <a:r>
              <a:rPr lang="zh-CN" altLang="en-US" dirty="0" smtClean="0"/>
              <a:t>）是定义了物理特性的智能卡的总称，</a:t>
            </a:r>
            <a:r>
              <a:rPr lang="en-US" altLang="zh-CN" dirty="0" smtClean="0"/>
              <a:t>UICC</a:t>
            </a:r>
            <a:r>
              <a:rPr lang="zh-CN" altLang="en-US" dirty="0" smtClean="0"/>
              <a:t>和终端的接口都是标准的。</a:t>
            </a:r>
            <a:r>
              <a:rPr lang="en-US" altLang="zh-CN" dirty="0" smtClean="0"/>
              <a:t>UICC</a:t>
            </a:r>
            <a:r>
              <a:rPr lang="zh-CN" altLang="en-US" dirty="0" smtClean="0"/>
              <a:t>卡是一种可移动智能卡，它用于存储用户信息、鉴权密钥、电话簿、短消息等信息，还可以包括多种逻辑应用，例如用户标识模块（</a:t>
            </a:r>
            <a:r>
              <a:rPr lang="en-US" dirty="0" err="1" smtClean="0"/>
              <a:t>SIM，Subscriber</a:t>
            </a:r>
            <a:r>
              <a:rPr lang="en-US" dirty="0" smtClean="0"/>
              <a:t> Identity Module）、</a:t>
            </a:r>
            <a:r>
              <a:rPr lang="zh-CN" altLang="en-US" dirty="0" smtClean="0"/>
              <a:t>通用用户标识模块（</a:t>
            </a:r>
            <a:r>
              <a:rPr lang="en-US" dirty="0" err="1" smtClean="0"/>
              <a:t>USIM，Universal</a:t>
            </a:r>
            <a:r>
              <a:rPr lang="en-US" dirty="0" smtClean="0"/>
              <a:t> Subscriber Identity Module）、IP</a:t>
            </a:r>
            <a:r>
              <a:rPr lang="zh-CN" altLang="en-US" dirty="0" smtClean="0"/>
              <a:t>多媒体业务标识模块（</a:t>
            </a:r>
            <a:r>
              <a:rPr lang="en-US" dirty="0" smtClean="0"/>
              <a:t>ISIM，IP Multimedia Service Identity Module）,</a:t>
            </a:r>
            <a:r>
              <a:rPr lang="zh-CN" altLang="en-US" dirty="0" smtClean="0"/>
              <a:t>还可以包括其它应用（电子钱包等）。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en-US" altLang="zh-CN" dirty="0" smtClean="0"/>
              <a:t>UICC</a:t>
            </a:r>
            <a:r>
              <a:rPr lang="zh-CN" altLang="en-US" dirty="0" smtClean="0"/>
              <a:t>卡一般同时包括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两个模块，此时称为复合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卡（它可以兼容</a:t>
            </a:r>
            <a:r>
              <a:rPr lang="en-US" altLang="zh-CN" dirty="0" smtClean="0"/>
              <a:t>GSM</a:t>
            </a:r>
            <a:r>
              <a:rPr lang="zh-CN" altLang="en-US" dirty="0" smtClean="0"/>
              <a:t>终端和</a:t>
            </a:r>
            <a:r>
              <a:rPr lang="en-US" altLang="zh-CN" dirty="0" smtClean="0"/>
              <a:t>WCDMA</a:t>
            </a:r>
            <a:r>
              <a:rPr lang="zh-CN" altLang="en-US" dirty="0" smtClean="0"/>
              <a:t>终端），如果</a:t>
            </a:r>
            <a:r>
              <a:rPr lang="en-US" altLang="zh-CN" dirty="0" smtClean="0"/>
              <a:t>UICC</a:t>
            </a:r>
            <a:r>
              <a:rPr lang="zh-CN" altLang="en-US" dirty="0" smtClean="0"/>
              <a:t>中只包括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模块，那么称为纯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卡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Subscriber Identity Module 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4135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卡是指</a:t>
            </a:r>
            <a:r>
              <a:rPr lang="en-US" altLang="zh-CN" dirty="0" smtClean="0"/>
              <a:t>UICC</a:t>
            </a:r>
            <a:r>
              <a:rPr lang="zh-CN" altLang="en-US" dirty="0" smtClean="0"/>
              <a:t>卡上存储</a:t>
            </a:r>
            <a:r>
              <a:rPr lang="en-US" altLang="zh-CN" dirty="0" smtClean="0"/>
              <a:t>GSM</a:t>
            </a:r>
            <a:r>
              <a:rPr lang="zh-CN" altLang="en-US" dirty="0" smtClean="0"/>
              <a:t>用户签约信息的一个应用。</a:t>
            </a:r>
            <a:endParaRPr lang="en-US" altLang="zh-CN" dirty="0" smtClean="0"/>
          </a:p>
          <a:p>
            <a:r>
              <a:rPr lang="en-US" altLang="zh-CN" dirty="0" smtClean="0"/>
              <a:t>SIM</a:t>
            </a:r>
            <a:r>
              <a:rPr lang="zh-CN" altLang="en-US" dirty="0" smtClean="0"/>
              <a:t>广泛应用于</a:t>
            </a:r>
            <a:r>
              <a:rPr lang="en-US" altLang="zh-CN" dirty="0" smtClean="0"/>
              <a:t>GSM</a:t>
            </a:r>
            <a:r>
              <a:rPr lang="zh-CN" altLang="en-US" dirty="0" smtClean="0"/>
              <a:t>系统中。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中包括下列信息：</a:t>
            </a:r>
          </a:p>
          <a:p>
            <a:r>
              <a:rPr lang="zh-CN" altLang="en-US" dirty="0" smtClean="0"/>
              <a:t>　　◆国际移动用户标识（</a:t>
            </a:r>
            <a:r>
              <a:rPr lang="en-US" altLang="zh-CN" dirty="0" smtClean="0"/>
              <a:t>IMSI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International Mobile Subscriber Identity</a:t>
            </a:r>
            <a:r>
              <a:rPr lang="zh-CN" altLang="en-US" dirty="0" smtClean="0"/>
              <a:t>）：用户身份标识，用于接入鉴权。</a:t>
            </a:r>
          </a:p>
          <a:p>
            <a:r>
              <a:rPr lang="zh-CN" altLang="en-US" dirty="0" smtClean="0"/>
              <a:t>　　◆移动用户</a:t>
            </a:r>
            <a:r>
              <a:rPr lang="en-US" altLang="zh-CN" dirty="0" smtClean="0"/>
              <a:t>ISDN</a:t>
            </a:r>
            <a:r>
              <a:rPr lang="zh-CN" altLang="en-US" dirty="0" smtClean="0"/>
              <a:t>号码（</a:t>
            </a:r>
            <a:r>
              <a:rPr lang="en-US" altLang="zh-CN" dirty="0" smtClean="0"/>
              <a:t>MSISDN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Mobile Subscriber ISDN Number</a:t>
            </a:r>
            <a:r>
              <a:rPr lang="zh-CN" altLang="en-US" dirty="0" smtClean="0"/>
              <a:t>）：移动用户的手机号码。</a:t>
            </a:r>
          </a:p>
          <a:p>
            <a:r>
              <a:rPr lang="zh-CN" altLang="en-US" dirty="0" smtClean="0"/>
              <a:t>　　◆密钥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、加密算法</a:t>
            </a:r>
            <a:r>
              <a:rPr lang="en-US" altLang="zh-CN" dirty="0" smtClean="0"/>
              <a:t>A3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A8</a:t>
            </a:r>
            <a:r>
              <a:rPr lang="zh-CN" altLang="en-US" dirty="0" smtClean="0"/>
              <a:t>：用于鉴权。</a:t>
            </a:r>
          </a:p>
          <a:p>
            <a:r>
              <a:rPr lang="zh-CN" altLang="en-US" dirty="0" smtClean="0"/>
              <a:t>　　◆移动国家码（</a:t>
            </a:r>
            <a:r>
              <a:rPr lang="en-US" altLang="zh-CN" dirty="0" smtClean="0"/>
              <a:t>MCC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Mobile Country Code</a:t>
            </a:r>
            <a:r>
              <a:rPr lang="zh-CN" altLang="en-US" dirty="0" smtClean="0"/>
              <a:t>）、归属</a:t>
            </a:r>
            <a:r>
              <a:rPr lang="en-US" altLang="zh-CN" dirty="0" smtClean="0"/>
              <a:t>PLMN</a:t>
            </a:r>
            <a:r>
              <a:rPr lang="zh-CN" altLang="en-US" dirty="0" smtClean="0"/>
              <a:t>的移动网络码（</a:t>
            </a:r>
            <a:r>
              <a:rPr lang="en-US" altLang="zh-CN" dirty="0" smtClean="0"/>
              <a:t>MNC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Mobile Network Code</a:t>
            </a:r>
            <a:r>
              <a:rPr lang="zh-CN" altLang="en-US" dirty="0" smtClean="0"/>
              <a:t>）：网络标识。</a:t>
            </a:r>
          </a:p>
          <a:p>
            <a:r>
              <a:rPr lang="zh-CN" altLang="en-US" sz="1400" dirty="0" smtClean="0"/>
              <a:t>　　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SIM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应用在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3GPP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中的规范（参阅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3GPP TS 11.11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和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3GPP TS 51.011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）。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USIM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Universal Subscriber Identity Module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804666"/>
          </a:xfrm>
        </p:spPr>
        <p:txBody>
          <a:bodyPr/>
          <a:lstStyle/>
          <a:p>
            <a:r>
              <a:rPr lang="en-US" altLang="zh-CN" sz="1600" dirty="0" smtClean="0"/>
              <a:t>USIM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UICC</a:t>
            </a:r>
            <a:r>
              <a:rPr lang="zh-CN" altLang="en-US" sz="1600" dirty="0" smtClean="0"/>
              <a:t>卡上的另外一种应用。它提供了不同于</a:t>
            </a:r>
            <a:r>
              <a:rPr lang="en-US" altLang="zh-CN" sz="1600" dirty="0" smtClean="0"/>
              <a:t>SIM</a:t>
            </a:r>
            <a:r>
              <a:rPr lang="zh-CN" altLang="en-US" sz="1600" dirty="0" smtClean="0"/>
              <a:t>的另外一组参数，它包括用户签约信息、鉴权信息、付费方式、用户短消息等，它用于通用移动通信系统（</a:t>
            </a:r>
            <a:r>
              <a:rPr lang="en-US" altLang="zh-CN" sz="1600" dirty="0" smtClean="0"/>
              <a:t>UMTS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Universal Mobile Telecommunication System</a:t>
            </a:r>
            <a:r>
              <a:rPr lang="zh-CN" altLang="en-US" sz="1600" dirty="0" smtClean="0"/>
              <a:t>）网络中。当终端（包括电路交换功能和分组交换功能）要使用</a:t>
            </a:r>
            <a:r>
              <a:rPr lang="en-US" altLang="zh-CN" sz="1600" dirty="0" smtClean="0"/>
              <a:t>WCDMA</a:t>
            </a:r>
            <a:r>
              <a:rPr lang="zh-CN" altLang="en-US" sz="1600" dirty="0" smtClean="0"/>
              <a:t>业务时，必须使用</a:t>
            </a:r>
            <a:r>
              <a:rPr lang="en-US" altLang="zh-CN" sz="1600" dirty="0" smtClean="0"/>
              <a:t>USIM</a:t>
            </a:r>
            <a:r>
              <a:rPr lang="zh-CN" altLang="en-US" sz="1600" dirty="0" smtClean="0"/>
              <a:t>。除了其它信息外，</a:t>
            </a:r>
            <a:r>
              <a:rPr lang="en-US" altLang="zh-CN" sz="1600" dirty="0" smtClean="0"/>
              <a:t>USIM</a:t>
            </a:r>
            <a:r>
              <a:rPr lang="zh-CN" altLang="en-US" sz="1600" dirty="0" smtClean="0"/>
              <a:t>包括下列信息：</a:t>
            </a:r>
          </a:p>
          <a:p>
            <a:r>
              <a:rPr lang="zh-CN" altLang="en-US" sz="1600" dirty="0" smtClean="0"/>
              <a:t>　　◆国际移动用户标识（</a:t>
            </a:r>
            <a:r>
              <a:rPr lang="en-US" altLang="zh-CN" sz="1600" dirty="0" smtClean="0"/>
              <a:t>IMSI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International Mobile Subscriber Identity</a:t>
            </a:r>
            <a:r>
              <a:rPr lang="zh-CN" altLang="en-US" sz="1600" dirty="0" smtClean="0"/>
              <a:t>）：</a:t>
            </a:r>
            <a:r>
              <a:rPr lang="en-US" altLang="zh-CN" sz="1600" dirty="0" smtClean="0"/>
              <a:t>IMSI</a:t>
            </a:r>
            <a:r>
              <a:rPr lang="zh-CN" altLang="en-US" sz="1600" dirty="0" smtClean="0"/>
              <a:t>是分配给每个用户的唯一标识，该标识对用户来说是不可见的，而对网络来说是可见的。</a:t>
            </a:r>
            <a:r>
              <a:rPr lang="en-US" altLang="zh-CN" sz="1600" dirty="0" smtClean="0"/>
              <a:t>IMSI</a:t>
            </a:r>
            <a:r>
              <a:rPr lang="zh-CN" altLang="en-US" sz="1600" dirty="0" smtClean="0"/>
              <a:t>作为用户标识用于鉴权目的。在 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多媒体子系统（</a:t>
            </a:r>
            <a:r>
              <a:rPr lang="en-US" altLang="zh-CN" sz="1600" dirty="0" smtClean="0"/>
              <a:t>IMS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IP Multimedia Subsystem</a:t>
            </a:r>
            <a:r>
              <a:rPr lang="zh-CN" altLang="en-US" sz="1600" dirty="0" smtClean="0"/>
              <a:t>）中其私有用户标识等价于</a:t>
            </a:r>
            <a:r>
              <a:rPr lang="en-US" altLang="zh-CN" sz="1600" dirty="0" smtClean="0"/>
              <a:t>IMSI</a:t>
            </a:r>
            <a:r>
              <a:rPr lang="zh-CN" altLang="en-US" sz="1600" dirty="0" smtClean="0"/>
              <a:t>。</a:t>
            </a:r>
          </a:p>
          <a:p>
            <a:r>
              <a:rPr lang="zh-CN" altLang="en-US" sz="1600" dirty="0" smtClean="0"/>
              <a:t>　　◆移动用户</a:t>
            </a:r>
            <a:r>
              <a:rPr lang="en-US" altLang="zh-CN" sz="1600" dirty="0" smtClean="0"/>
              <a:t>ISDN</a:t>
            </a:r>
            <a:r>
              <a:rPr lang="zh-CN" altLang="en-US" sz="1600" dirty="0" smtClean="0"/>
              <a:t>号码（</a:t>
            </a:r>
            <a:r>
              <a:rPr lang="en-US" altLang="zh-CN" sz="1600" dirty="0" smtClean="0"/>
              <a:t>MSISDN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Mobile Subscriber ISDN Number</a:t>
            </a:r>
            <a:r>
              <a:rPr lang="zh-CN" altLang="en-US" sz="1600" dirty="0" smtClean="0"/>
              <a:t>）：在该域中存储了分配给用户的一个或者多个电话号码。在</a:t>
            </a:r>
            <a:r>
              <a:rPr lang="en-US" altLang="zh-CN" sz="1600" dirty="0" smtClean="0"/>
              <a:t>IMS</a:t>
            </a:r>
            <a:r>
              <a:rPr lang="zh-CN" altLang="en-US" sz="1600" dirty="0" smtClean="0"/>
              <a:t>中其公共用户标识等价于</a:t>
            </a:r>
            <a:r>
              <a:rPr lang="en-US" altLang="zh-CN" sz="1600" dirty="0" smtClean="0"/>
              <a:t>MSISDN</a:t>
            </a:r>
            <a:r>
              <a:rPr lang="zh-CN" altLang="en-US" sz="1600" dirty="0" smtClean="0"/>
              <a:t>。</a:t>
            </a:r>
          </a:p>
          <a:p>
            <a:r>
              <a:rPr lang="zh-CN" altLang="en-US" sz="1600" dirty="0" smtClean="0"/>
              <a:t>　　◆加密密钥（</a:t>
            </a:r>
            <a:r>
              <a:rPr lang="en-US" altLang="zh-CN" sz="1600" dirty="0" smtClean="0"/>
              <a:t>CK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Cipher Key</a:t>
            </a:r>
            <a:r>
              <a:rPr lang="zh-CN" altLang="en-US" sz="1600" dirty="0" smtClean="0"/>
              <a:t>）和完整性密钥（</a:t>
            </a:r>
            <a:r>
              <a:rPr lang="en-US" altLang="zh-CN" sz="1600" dirty="0" smtClean="0"/>
              <a:t>IK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Integrity Key</a:t>
            </a:r>
            <a:r>
              <a:rPr lang="zh-CN" altLang="en-US" sz="1600" dirty="0" smtClean="0"/>
              <a:t>）：这些密钥用于空中接口中数据的加密和完整性保护。</a:t>
            </a:r>
            <a:r>
              <a:rPr lang="en-US" altLang="zh-CN" sz="1600" dirty="0" smtClean="0"/>
              <a:t>USIM</a:t>
            </a:r>
            <a:r>
              <a:rPr lang="zh-CN" altLang="en-US" sz="1600" dirty="0" smtClean="0"/>
              <a:t>单独存储在电路域和分组域使用的密钥。</a:t>
            </a:r>
          </a:p>
          <a:p>
            <a:r>
              <a:rPr lang="zh-CN" altLang="en-US" sz="1600" dirty="0" smtClean="0"/>
              <a:t>　　◆短消息（</a:t>
            </a:r>
            <a:r>
              <a:rPr lang="en-US" altLang="zh-CN" sz="1600" dirty="0" smtClean="0"/>
              <a:t>SMS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Short Message Service</a:t>
            </a:r>
            <a:r>
              <a:rPr lang="zh-CN" altLang="en-US" sz="1600" dirty="0" smtClean="0"/>
              <a:t>）：</a:t>
            </a:r>
            <a:r>
              <a:rPr lang="en-US" altLang="zh-CN" sz="1600" dirty="0" smtClean="0"/>
              <a:t>USIM</a:t>
            </a:r>
            <a:r>
              <a:rPr lang="zh-CN" altLang="en-US" sz="1600" dirty="0" smtClean="0"/>
              <a:t>可以存储短消息以及相关的数据，例如发送者、接收者、状态等。</a:t>
            </a:r>
          </a:p>
          <a:p>
            <a:r>
              <a:rPr lang="zh-CN" altLang="en-US" sz="1600" dirty="0" smtClean="0"/>
              <a:t>　　◆短消息参数：该域用于存储与</a:t>
            </a:r>
            <a:r>
              <a:rPr lang="en-US" altLang="zh-CN" sz="1600" dirty="0" smtClean="0"/>
              <a:t>SMS</a:t>
            </a:r>
            <a:r>
              <a:rPr lang="zh-CN" altLang="en-US" sz="1600" dirty="0" smtClean="0"/>
              <a:t>业务有关的配置数据，例如</a:t>
            </a:r>
            <a:r>
              <a:rPr lang="en-US" altLang="zh-CN" sz="1600" dirty="0" smtClean="0"/>
              <a:t>SMS</a:t>
            </a:r>
            <a:r>
              <a:rPr lang="zh-CN" altLang="en-US" sz="1600" dirty="0" smtClean="0"/>
              <a:t>中心地址、支持的协议等等。</a:t>
            </a:r>
          </a:p>
          <a:p>
            <a:r>
              <a:rPr lang="zh-CN" altLang="en-US" sz="1600" dirty="0" smtClean="0"/>
              <a:t>　　◆多媒体消息业务（</a:t>
            </a:r>
            <a:r>
              <a:rPr lang="en-US" altLang="zh-CN" sz="1600" dirty="0" smtClean="0"/>
              <a:t>MMS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Multimedia Message Service</a:t>
            </a:r>
            <a:r>
              <a:rPr lang="zh-CN" altLang="en-US" sz="1600" dirty="0" smtClean="0"/>
              <a:t>）用户连接性参数：该域用于存储与</a:t>
            </a:r>
            <a:r>
              <a:rPr lang="en-US" altLang="zh-CN" sz="1600" dirty="0" smtClean="0"/>
              <a:t>MMS</a:t>
            </a:r>
            <a:r>
              <a:rPr lang="zh-CN" altLang="en-US" sz="1600" dirty="0" smtClean="0"/>
              <a:t>业务相关的配置数据，例如</a:t>
            </a:r>
            <a:r>
              <a:rPr lang="en-US" altLang="zh-CN" sz="1600" dirty="0" smtClean="0"/>
              <a:t>MMS</a:t>
            </a:r>
            <a:r>
              <a:rPr lang="zh-CN" altLang="en-US" sz="1600" dirty="0" smtClean="0"/>
              <a:t>服务器地址、</a:t>
            </a:r>
            <a:r>
              <a:rPr lang="en-US" altLang="zh-CN" sz="1600" dirty="0" smtClean="0"/>
              <a:t>MMS</a:t>
            </a:r>
            <a:r>
              <a:rPr lang="zh-CN" altLang="en-US" sz="1600" dirty="0" smtClean="0"/>
              <a:t>网关地址。</a:t>
            </a:r>
          </a:p>
          <a:p>
            <a:r>
              <a:rPr lang="zh-CN" altLang="en-US" sz="1600" dirty="0" smtClean="0"/>
              <a:t>　　◆</a:t>
            </a:r>
            <a:r>
              <a:rPr lang="en-US" altLang="zh-CN" sz="1600" dirty="0" smtClean="0"/>
              <a:t>MMS</a:t>
            </a:r>
            <a:r>
              <a:rPr lang="zh-CN" altLang="en-US" sz="1600" dirty="0" smtClean="0"/>
              <a:t>用户优选信息：该域用于存储与</a:t>
            </a:r>
            <a:r>
              <a:rPr lang="en-US" altLang="zh-CN" sz="1600" dirty="0" smtClean="0"/>
              <a:t>MMS</a:t>
            </a:r>
            <a:r>
              <a:rPr lang="zh-CN" altLang="en-US" sz="1600" dirty="0" smtClean="0"/>
              <a:t>业务有关的用户优选信息，例如发送报告标志、优先级、到期信息等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USIM 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SIM</a:t>
            </a:r>
            <a:r>
              <a:rPr lang="zh-CN" altLang="en-US" dirty="0" smtClean="0"/>
              <a:t>的优点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452431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USIM</a:t>
            </a:r>
            <a:r>
              <a:rPr lang="zh-CN" altLang="en-US" dirty="0" smtClean="0"/>
              <a:t>卡和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卡相比有如下特点：</a:t>
            </a:r>
          </a:p>
          <a:p>
            <a:r>
              <a:rPr lang="zh-CN" altLang="en-US" dirty="0" smtClean="0"/>
              <a:t>　　◆相对于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卡的单向鉴权（网络鉴权用户），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卡鉴权机制采用双向鉴权（除了网络鉴权用户外，用户也鉴权网络），有很高的安全性。</a:t>
            </a:r>
          </a:p>
          <a:p>
            <a:r>
              <a:rPr lang="zh-CN" altLang="en-US" dirty="0" smtClean="0"/>
              <a:t>　　◆于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卡电话薄相比，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卡电话薄中每个联系人可以对应多个号码或者昵称。</a:t>
            </a:r>
          </a:p>
          <a:p>
            <a:r>
              <a:rPr lang="zh-CN" altLang="en-US" dirty="0" smtClean="0"/>
              <a:t>　　◆相对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卡机卡接口速率，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卡机卡接口速率大大提高（</a:t>
            </a:r>
            <a:r>
              <a:rPr lang="en-US" altLang="zh-CN" dirty="0" smtClean="0"/>
              <a:t>230kbps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　　◆相对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卡对逻辑应用的支持，</a:t>
            </a:r>
            <a:r>
              <a:rPr lang="en-US" altLang="zh-CN" dirty="0" smtClean="0"/>
              <a:t>USIM</a:t>
            </a:r>
            <a:r>
              <a:rPr lang="zh-CN" altLang="en-US" dirty="0" smtClean="0"/>
              <a:t>可以同时支持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个并发逻辑应用。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ISIM (IP Multimedia Subsystem SIM)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693319"/>
          </a:xfrm>
        </p:spPr>
        <p:txBody>
          <a:bodyPr/>
          <a:lstStyle/>
          <a:p>
            <a:r>
              <a:rPr lang="en-US" altLang="zh-CN" sz="1800" dirty="0" smtClean="0"/>
              <a:t>3GPP IMS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/>
              <a:t>ISIM</a:t>
            </a:r>
            <a:r>
              <a:rPr lang="zh-CN" altLang="en-US" sz="1800" dirty="0" smtClean="0"/>
              <a:t>可以跟</a:t>
            </a:r>
            <a:r>
              <a:rPr lang="en-US" altLang="zh-CN" sz="1800" dirty="0" smtClean="0"/>
              <a:t>SIM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USIM</a:t>
            </a:r>
            <a:r>
              <a:rPr lang="zh-CN" altLang="en-US" sz="1800" dirty="0" smtClean="0"/>
              <a:t>共存于一张</a:t>
            </a:r>
            <a:r>
              <a:rPr lang="en-US" altLang="zh-CN" sz="1800" dirty="0" smtClean="0"/>
              <a:t>UICC</a:t>
            </a:r>
            <a:r>
              <a:rPr lang="zh-CN" altLang="en-US" sz="1800" dirty="0" smtClean="0"/>
              <a:t>卡上。</a:t>
            </a:r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ISIM</a:t>
            </a:r>
            <a:r>
              <a:rPr lang="zh-CN" altLang="en-US" sz="1800" dirty="0" smtClean="0"/>
              <a:t>中包括的主要参数有：</a:t>
            </a:r>
          </a:p>
          <a:p>
            <a:r>
              <a:rPr lang="zh-CN" altLang="en-US" sz="1800" dirty="0" smtClean="0"/>
              <a:t>　　◆私有用户标识（</a:t>
            </a:r>
            <a:r>
              <a:rPr lang="en-US" altLang="zh-CN" sz="1800" dirty="0" smtClean="0"/>
              <a:t>Private User Identity</a:t>
            </a:r>
            <a:r>
              <a:rPr lang="zh-CN" altLang="en-US" sz="1800" dirty="0" smtClean="0"/>
              <a:t>）：在</a:t>
            </a:r>
            <a:r>
              <a:rPr lang="en-US" altLang="zh-CN" sz="1800" dirty="0" smtClean="0"/>
              <a:t>ISIM</a:t>
            </a:r>
            <a:r>
              <a:rPr lang="zh-CN" altLang="en-US" sz="1800" dirty="0" smtClean="0"/>
              <a:t>中只能有一个私有用户标</a:t>
            </a:r>
          </a:p>
          <a:p>
            <a:r>
              <a:rPr lang="zh-CN" altLang="en-US" sz="1800" dirty="0" smtClean="0"/>
              <a:t>　　◆公共用户标识（</a:t>
            </a:r>
            <a:r>
              <a:rPr lang="en-US" altLang="zh-CN" sz="1800" dirty="0" smtClean="0"/>
              <a:t>Public User Identity</a:t>
            </a:r>
            <a:r>
              <a:rPr lang="zh-CN" altLang="en-US" sz="1800" dirty="0" smtClean="0"/>
              <a:t>）：在</a:t>
            </a:r>
            <a:r>
              <a:rPr lang="en-US" altLang="zh-CN" sz="1800" dirty="0" smtClean="0"/>
              <a:t>ISIM</a:t>
            </a:r>
            <a:r>
              <a:rPr lang="zh-CN" altLang="en-US" sz="1800" dirty="0" smtClean="0"/>
              <a:t>中可以存储一个或者多个公共用户标识的</a:t>
            </a:r>
            <a:r>
              <a:rPr lang="en-US" altLang="zh-CN" sz="1800" dirty="0" smtClean="0"/>
              <a:t>SIP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Session Initiation Protocol</a:t>
            </a:r>
            <a:r>
              <a:rPr lang="zh-CN" altLang="en-US" sz="1800" dirty="0" smtClean="0"/>
              <a:t>） </a:t>
            </a:r>
            <a:r>
              <a:rPr lang="en-US" altLang="zh-CN" sz="1800" dirty="0" smtClean="0"/>
              <a:t>URI</a:t>
            </a:r>
            <a:r>
              <a:rPr lang="zh-CN" altLang="en-US" sz="1800" dirty="0" smtClean="0"/>
              <a:t>。</a:t>
            </a:r>
          </a:p>
          <a:p>
            <a:r>
              <a:rPr lang="zh-CN" altLang="en-US" sz="1800" dirty="0" smtClean="0"/>
              <a:t>　　◆归属网络域</a:t>
            </a:r>
            <a:r>
              <a:rPr lang="en-US" altLang="zh-CN" sz="1800" dirty="0" smtClean="0"/>
              <a:t>URI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ISIM</a:t>
            </a:r>
            <a:r>
              <a:rPr lang="zh-CN" altLang="en-US" sz="1800" dirty="0" smtClean="0"/>
              <a:t>中存储了包括归属网络域名的</a:t>
            </a:r>
            <a:r>
              <a:rPr lang="en-US" altLang="zh-CN" sz="1800" dirty="0" smtClean="0"/>
              <a:t>SIP URI</a:t>
            </a:r>
            <a:r>
              <a:rPr lang="zh-CN" altLang="en-US" sz="1800" dirty="0" smtClean="0"/>
              <a:t>，用于在注册过程中找到其归属网络的地址。在</a:t>
            </a:r>
            <a:r>
              <a:rPr lang="en-US" altLang="zh-CN" sz="1800" dirty="0" smtClean="0"/>
              <a:t>ISIM</a:t>
            </a:r>
            <a:r>
              <a:rPr lang="zh-CN" altLang="en-US" sz="1800" dirty="0" smtClean="0"/>
              <a:t>中只能存储一个归属网络域名</a:t>
            </a:r>
            <a:r>
              <a:rPr lang="en-US" altLang="zh-CN" sz="1800" dirty="0" smtClean="0"/>
              <a:t>URI</a:t>
            </a:r>
            <a:r>
              <a:rPr lang="zh-CN" altLang="en-US" sz="1800" dirty="0" smtClean="0"/>
              <a:t>。</a:t>
            </a:r>
          </a:p>
          <a:p>
            <a:r>
              <a:rPr lang="zh-CN" altLang="en-US" sz="1800" dirty="0" smtClean="0"/>
              <a:t>　　◆长期加密（</a:t>
            </a:r>
            <a:r>
              <a:rPr lang="en-US" altLang="zh-CN" sz="1800" dirty="0" smtClean="0"/>
              <a:t>Long Term Secret</a:t>
            </a:r>
            <a:r>
              <a:rPr lang="zh-CN" altLang="en-US" sz="1800" dirty="0" smtClean="0"/>
              <a:t>）：用于鉴权目的，用于计算终端和网络之间使用的完整性密钥和加密密钥。</a:t>
            </a:r>
            <a:r>
              <a:rPr lang="en-US" altLang="zh-CN" sz="1800" dirty="0" smtClean="0"/>
              <a:t>IMS</a:t>
            </a:r>
            <a:r>
              <a:rPr lang="zh-CN" altLang="en-US" sz="1800" dirty="0" smtClean="0"/>
              <a:t>终端利用完整性密钥来保护</a:t>
            </a:r>
            <a:r>
              <a:rPr lang="en-US" altLang="zh-CN" sz="1800" dirty="0" smtClean="0"/>
              <a:t>IMS</a:t>
            </a:r>
            <a:r>
              <a:rPr lang="zh-CN" altLang="en-US" sz="1800" dirty="0" smtClean="0"/>
              <a:t>终端和代理呼叫会话控制功能（</a:t>
            </a:r>
            <a:r>
              <a:rPr lang="en-US" altLang="zh-CN" sz="1800" dirty="0" smtClean="0"/>
              <a:t>P-CSCF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Proxy</a:t>
            </a:r>
            <a:r>
              <a:rPr lang="zh-CN" altLang="en-US" sz="1800" dirty="0" smtClean="0"/>
              <a:t>－</a:t>
            </a:r>
            <a:r>
              <a:rPr lang="en-US" altLang="zh-CN" sz="1800" dirty="0" smtClean="0"/>
              <a:t>Call Session Control Function</a:t>
            </a:r>
            <a:r>
              <a:rPr lang="zh-CN" altLang="en-US" sz="1800" dirty="0" smtClean="0"/>
              <a:t>）之间</a:t>
            </a:r>
            <a:r>
              <a:rPr lang="en-US" altLang="zh-CN" sz="1800" dirty="0" smtClean="0"/>
              <a:t>SIP</a:t>
            </a:r>
            <a:r>
              <a:rPr lang="zh-CN" altLang="en-US" sz="1800" dirty="0" smtClean="0"/>
              <a:t>信令的完整性。如果信令需要保密，那么</a:t>
            </a:r>
            <a:r>
              <a:rPr lang="en-US" altLang="zh-CN" sz="1800" dirty="0" smtClean="0"/>
              <a:t>IMS</a:t>
            </a:r>
            <a:r>
              <a:rPr lang="zh-CN" altLang="en-US" sz="1800" dirty="0" smtClean="0"/>
              <a:t>终端将利用加密密钥来对</a:t>
            </a:r>
            <a:r>
              <a:rPr lang="en-US" altLang="zh-CN" sz="1800" dirty="0" smtClean="0"/>
              <a:t>IMS</a:t>
            </a:r>
            <a:r>
              <a:rPr lang="zh-CN" altLang="en-US" sz="1800" dirty="0" smtClean="0"/>
              <a:t>终端和</a:t>
            </a:r>
            <a:r>
              <a:rPr lang="en-US" altLang="zh-CN" sz="1800" dirty="0" smtClean="0"/>
              <a:t>P-CSCF</a:t>
            </a:r>
            <a:r>
              <a:rPr lang="zh-CN" altLang="en-US" sz="1800" dirty="0" smtClean="0"/>
              <a:t>之间的</a:t>
            </a:r>
            <a:r>
              <a:rPr lang="en-US" altLang="zh-CN" sz="1800" dirty="0" smtClean="0"/>
              <a:t>SIP</a:t>
            </a:r>
            <a:r>
              <a:rPr lang="zh-CN" altLang="en-US" sz="1800" dirty="0" smtClean="0"/>
              <a:t>信令进行加密和解密。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5191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 Identity Model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687711"/>
          </a:xfrm>
        </p:spPr>
        <p:txBody>
          <a:bodyPr/>
          <a:lstStyle/>
          <a:p>
            <a:r>
              <a:rPr lang="en-US" altLang="zh-CN" sz="1800" dirty="0" smtClean="0"/>
              <a:t>UIM</a:t>
            </a:r>
            <a:r>
              <a:rPr lang="zh-CN" altLang="en-US" sz="1800" dirty="0" smtClean="0"/>
              <a:t>是由中国联通公司倡导并得到国际</a:t>
            </a:r>
            <a:r>
              <a:rPr lang="en-US" altLang="zh-CN" sz="1800" dirty="0" smtClean="0"/>
              <a:t>CDMA</a:t>
            </a:r>
            <a:r>
              <a:rPr lang="zh-CN" altLang="en-US" sz="1800" dirty="0" smtClean="0"/>
              <a:t>组织</a:t>
            </a:r>
            <a:r>
              <a:rPr lang="en-US" altLang="zh-CN" sz="1800" dirty="0" smtClean="0"/>
              <a:t>(CDG)</a:t>
            </a:r>
            <a:r>
              <a:rPr lang="zh-CN" altLang="en-US" sz="1800" dirty="0" smtClean="0"/>
              <a:t>支持</a:t>
            </a:r>
            <a:endParaRPr lang="en-US" altLang="zh-CN" sz="1800" dirty="0" smtClean="0"/>
          </a:p>
          <a:p>
            <a:r>
              <a:rPr lang="zh-CN" altLang="en-US" sz="1800" dirty="0" smtClean="0"/>
              <a:t>的移动通信终端用户识别及加密技术。它支持专用的鉴权加密</a:t>
            </a:r>
            <a:endParaRPr lang="en-US" altLang="zh-CN" sz="1800" dirty="0" smtClean="0"/>
          </a:p>
          <a:p>
            <a:r>
              <a:rPr lang="zh-CN" altLang="en-US" sz="1800" dirty="0" smtClean="0"/>
              <a:t>算法和</a:t>
            </a:r>
            <a:r>
              <a:rPr lang="en-US" altLang="zh-CN" sz="1800" dirty="0" smtClean="0"/>
              <a:t>OTA</a:t>
            </a:r>
            <a:r>
              <a:rPr lang="zh-CN" altLang="en-US" sz="1800" dirty="0" smtClean="0"/>
              <a:t>技术</a:t>
            </a:r>
            <a:r>
              <a:rPr lang="en-US" altLang="zh-CN" sz="1800" dirty="0" smtClean="0"/>
              <a:t>(Over The Air),</a:t>
            </a:r>
            <a:r>
              <a:rPr lang="zh-CN" altLang="en-US" sz="1800" dirty="0" smtClean="0"/>
              <a:t>可以通过无线空中借口方式对</a:t>
            </a:r>
            <a:endParaRPr lang="en-US" altLang="zh-CN" sz="1800" dirty="0" smtClean="0"/>
          </a:p>
          <a:p>
            <a:r>
              <a:rPr lang="zh-CN" altLang="en-US" sz="1800" dirty="0" smtClean="0"/>
              <a:t>卡上的数据进行更新和管理。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UIM</a:t>
            </a:r>
            <a:r>
              <a:rPr lang="zh-CN" altLang="en-US" sz="1800" dirty="0" smtClean="0"/>
              <a:t>卡可进行用户的身份识别及通信加密，还可以存储电话号</a:t>
            </a:r>
            <a:endParaRPr lang="en-US" altLang="zh-CN" sz="1800" dirty="0" smtClean="0"/>
          </a:p>
          <a:p>
            <a:r>
              <a:rPr lang="zh-CN" altLang="en-US" sz="1800" dirty="0" smtClean="0"/>
              <a:t>码、短信息等用户个人信息。同时</a:t>
            </a:r>
            <a:r>
              <a:rPr lang="en-US" altLang="zh-CN" sz="1800" dirty="0" smtClean="0"/>
              <a:t>UIM</a:t>
            </a:r>
            <a:r>
              <a:rPr lang="zh-CN" altLang="en-US" sz="1800" dirty="0" smtClean="0"/>
              <a:t>卡采用了</a:t>
            </a:r>
            <a:r>
              <a:rPr lang="en-US" altLang="zh-CN" sz="1800" dirty="0" smtClean="0"/>
              <a:t>SIM</a:t>
            </a:r>
            <a:r>
              <a:rPr lang="zh-CN" altLang="en-US" sz="1800" dirty="0" smtClean="0"/>
              <a:t>卡一卡一</a:t>
            </a:r>
            <a:endParaRPr lang="en-US" altLang="zh-CN" sz="1800" dirty="0" smtClean="0"/>
          </a:p>
          <a:p>
            <a:r>
              <a:rPr lang="zh-CN" altLang="en-US" sz="1800" dirty="0" smtClean="0"/>
              <a:t>号的便利使用方式，用户只需拥有一张属于个人的</a:t>
            </a:r>
            <a:r>
              <a:rPr lang="en-US" altLang="zh-CN" sz="1800" dirty="0" smtClean="0"/>
              <a:t>UIM</a:t>
            </a:r>
            <a:r>
              <a:rPr lang="zh-CN" altLang="en-US" sz="1800" dirty="0" smtClean="0"/>
              <a:t>卡，插</a:t>
            </a:r>
            <a:endParaRPr lang="en-US" altLang="zh-CN" sz="1800" dirty="0" smtClean="0"/>
          </a:p>
          <a:p>
            <a:r>
              <a:rPr lang="zh-CN" altLang="en-US" sz="1800" dirty="0" smtClean="0"/>
              <a:t>入任何一步配有</a:t>
            </a:r>
            <a:r>
              <a:rPr lang="en-US" altLang="zh-CN" sz="1800" dirty="0" smtClean="0"/>
              <a:t>UIM</a:t>
            </a:r>
            <a:r>
              <a:rPr lang="zh-CN" altLang="en-US" sz="1800" dirty="0" smtClean="0"/>
              <a:t>卡接口的手机即可应用。</a:t>
            </a:r>
            <a:endParaRPr lang="en-US" altLang="zh-CN" sz="1800" dirty="0" smtClean="0"/>
          </a:p>
          <a:p>
            <a:r>
              <a:rPr lang="zh-CN" altLang="en-US" sz="1800" dirty="0" smtClean="0"/>
              <a:t> </a:t>
            </a:r>
            <a:r>
              <a:rPr lang="en-US" altLang="zh-CN" sz="1800" dirty="0" smtClean="0"/>
              <a:t>CDMA</a:t>
            </a:r>
            <a:r>
              <a:rPr lang="zh-CN" altLang="en-US" sz="1800" dirty="0" smtClean="0"/>
              <a:t>系统的</a:t>
            </a:r>
            <a:r>
              <a:rPr lang="en-US" altLang="zh-CN" sz="1800" dirty="0" smtClean="0"/>
              <a:t>UIM</a:t>
            </a:r>
            <a:r>
              <a:rPr lang="zh-CN" altLang="en-US" sz="1800" dirty="0" smtClean="0"/>
              <a:t>卡将采用与</a:t>
            </a:r>
            <a:r>
              <a:rPr lang="en-US" altLang="zh-CN" sz="1800" dirty="0" smtClean="0"/>
              <a:t>GSM</a:t>
            </a:r>
            <a:r>
              <a:rPr lang="zh-CN" altLang="en-US" sz="1800" dirty="0" smtClean="0"/>
              <a:t>系统相同的物理结构、电</a:t>
            </a:r>
            <a:endParaRPr lang="en-US" altLang="zh-CN" sz="1800" dirty="0" smtClean="0"/>
          </a:p>
          <a:p>
            <a:r>
              <a:rPr lang="zh-CN" altLang="en-US" sz="1800" dirty="0" smtClean="0"/>
              <a:t>气性能和逻辑接口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并将在</a:t>
            </a:r>
            <a:r>
              <a:rPr lang="en-US" altLang="zh-CN" sz="1800" dirty="0" smtClean="0"/>
              <a:t>SIM</a:t>
            </a:r>
            <a:r>
              <a:rPr lang="zh-CN" altLang="en-US" sz="1800" dirty="0" smtClean="0"/>
              <a:t>卡的基础上，根据</a:t>
            </a:r>
            <a:r>
              <a:rPr lang="en-US" altLang="zh-CN" sz="1800" dirty="0" smtClean="0"/>
              <a:t>CDMA</a:t>
            </a:r>
            <a:r>
              <a:rPr lang="zh-CN" altLang="en-US" sz="1800" dirty="0" smtClean="0"/>
              <a:t>系统的</a:t>
            </a:r>
            <a:endParaRPr lang="en-US" altLang="zh-CN" sz="1800" dirty="0" smtClean="0"/>
          </a:p>
          <a:p>
            <a:r>
              <a:rPr lang="zh-CN" altLang="en-US" sz="1800" dirty="0" smtClean="0"/>
              <a:t>要求，增加相关的参数和命令，以实现</a:t>
            </a:r>
            <a:r>
              <a:rPr lang="en-US" altLang="zh-CN" sz="1800" dirty="0" smtClean="0"/>
              <a:t>CDMA</a:t>
            </a:r>
            <a:r>
              <a:rPr lang="zh-CN" altLang="en-US" sz="1800" dirty="0" smtClean="0"/>
              <a:t>系统的功能。换</a:t>
            </a:r>
            <a:endParaRPr lang="en-US" altLang="zh-CN" sz="1800" dirty="0" smtClean="0"/>
          </a:p>
          <a:p>
            <a:r>
              <a:rPr lang="zh-CN" altLang="en-US" sz="1800" dirty="0" smtClean="0"/>
              <a:t>句话说，</a:t>
            </a:r>
            <a:r>
              <a:rPr lang="en-US" altLang="zh-CN" sz="1800" dirty="0" smtClean="0"/>
              <a:t>UIM</a:t>
            </a:r>
            <a:r>
              <a:rPr lang="zh-CN" altLang="en-US" sz="1800" dirty="0" smtClean="0"/>
              <a:t>卡可以理解为是</a:t>
            </a:r>
            <a:r>
              <a:rPr lang="en-US" altLang="zh-CN" sz="1800" dirty="0" smtClean="0"/>
              <a:t>SIM</a:t>
            </a:r>
            <a:r>
              <a:rPr lang="zh-CN" altLang="en-US" sz="1800" dirty="0" smtClean="0"/>
              <a:t>卡针对</a:t>
            </a:r>
            <a:r>
              <a:rPr lang="en-US" altLang="zh-CN" sz="1800" dirty="0" smtClean="0"/>
              <a:t>CDMA</a:t>
            </a:r>
            <a:r>
              <a:rPr lang="zh-CN" altLang="en-US" sz="1800" dirty="0" smtClean="0"/>
              <a:t>系统的功能扩</a:t>
            </a:r>
            <a:endParaRPr lang="en-US" altLang="zh-CN" sz="1800" dirty="0" smtClean="0"/>
          </a:p>
          <a:p>
            <a:r>
              <a:rPr lang="zh-CN" altLang="en-US" sz="1800" dirty="0" smtClean="0"/>
              <a:t>展。换个角度来说，无论是</a:t>
            </a:r>
            <a:r>
              <a:rPr lang="en-US" altLang="zh-CN" sz="1800" dirty="0" smtClean="0"/>
              <a:t>SIM</a:t>
            </a:r>
            <a:r>
              <a:rPr lang="zh-CN" altLang="en-US" sz="1800" dirty="0" smtClean="0"/>
              <a:t>卡还是 </a:t>
            </a:r>
            <a:r>
              <a:rPr lang="en-US" altLang="zh-CN" sz="1800" dirty="0" smtClean="0"/>
              <a:t>UIM</a:t>
            </a:r>
            <a:r>
              <a:rPr lang="zh-CN" altLang="en-US" sz="1800" dirty="0" smtClean="0"/>
              <a:t>卡，都是基于</a:t>
            </a:r>
            <a:r>
              <a:rPr lang="en-US" altLang="zh-CN" sz="1800" dirty="0" smtClean="0"/>
              <a:t>IC</a:t>
            </a:r>
            <a:r>
              <a:rPr lang="zh-CN" altLang="en-US" sz="1800" dirty="0" smtClean="0"/>
              <a:t>卡</a:t>
            </a:r>
            <a:endParaRPr lang="en-US" altLang="zh-CN" sz="1800" dirty="0" smtClean="0"/>
          </a:p>
          <a:p>
            <a:r>
              <a:rPr lang="zh-CN" altLang="en-US" sz="1800" dirty="0" smtClean="0"/>
              <a:t>技术的，不同的蜂窝系统就是在</a:t>
            </a:r>
            <a:r>
              <a:rPr lang="en-US" altLang="zh-CN" sz="1800" dirty="0" smtClean="0"/>
              <a:t>IC</a:t>
            </a:r>
            <a:r>
              <a:rPr lang="zh-CN" altLang="en-US" sz="1800" dirty="0" smtClean="0"/>
              <a:t>卡中存储与自己系统有关的</a:t>
            </a:r>
            <a:endParaRPr lang="en-US" altLang="zh-CN" sz="1800" dirty="0" smtClean="0"/>
          </a:p>
          <a:p>
            <a:r>
              <a:rPr lang="zh-CN" altLang="en-US" sz="1800" dirty="0" smtClean="0"/>
              <a:t>信息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UIM</a:t>
            </a:r>
            <a:r>
              <a:rPr lang="zh-CN" altLang="en-US" dirty="0" smtClean="0"/>
              <a:t>卡存储数据类型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7900"/>
            <a:ext cx="8382000" cy="363791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UIM</a:t>
            </a:r>
            <a:r>
              <a:rPr lang="zh-CN" altLang="en-US" dirty="0" smtClean="0"/>
              <a:t>卡中存储的信息可以分为三类：</a:t>
            </a:r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、用户识别信息和鉴权信息，主要是</a:t>
            </a:r>
            <a:r>
              <a:rPr lang="en-US" altLang="zh-CN" dirty="0" smtClean="0"/>
              <a:t>IMSI</a:t>
            </a:r>
            <a:r>
              <a:rPr lang="zh-CN" altLang="en-US" dirty="0" smtClean="0"/>
              <a:t>号码和</a:t>
            </a:r>
            <a:r>
              <a:rPr lang="en-US" altLang="zh-CN" dirty="0" smtClean="0"/>
              <a:t>CDMA</a:t>
            </a:r>
            <a:r>
              <a:rPr lang="zh-CN" altLang="en-US" dirty="0" smtClean="0"/>
              <a:t>系统的专有的鉴权信息，其中包括</a:t>
            </a:r>
            <a:r>
              <a:rPr lang="en-US" altLang="zh-CN" dirty="0" smtClean="0"/>
              <a:t>A-Key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SSD-A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SSD-B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、业务信息， </a:t>
            </a:r>
            <a:r>
              <a:rPr lang="en-US" altLang="zh-CN" dirty="0" smtClean="0"/>
              <a:t>CDMA</a:t>
            </a:r>
            <a:r>
              <a:rPr lang="zh-CN" altLang="en-US" dirty="0" smtClean="0"/>
              <a:t>系统中与业务有关的信息存储在</a:t>
            </a:r>
            <a:r>
              <a:rPr lang="en-US" altLang="zh-CN" dirty="0" smtClean="0"/>
              <a:t>HLR</a:t>
            </a:r>
            <a:r>
              <a:rPr lang="zh-CN" altLang="en-US" dirty="0" smtClean="0"/>
              <a:t>中，这类信息在</a:t>
            </a:r>
            <a:r>
              <a:rPr lang="en-US" altLang="zh-CN" dirty="0" smtClean="0"/>
              <a:t>UIM</a:t>
            </a:r>
            <a:r>
              <a:rPr lang="zh-CN" altLang="en-US" dirty="0" smtClean="0"/>
              <a:t>卡中并不多，主要有短消息状态等信息。</a:t>
            </a:r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、与移动台工作有关的信息，包括优选的系统和频段，归属区标识（</a:t>
            </a:r>
            <a:r>
              <a:rPr lang="en-US" altLang="zh-CN" dirty="0" smtClean="0"/>
              <a:t>SID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NID</a:t>
            </a:r>
            <a:r>
              <a:rPr lang="zh-CN" altLang="en-US" dirty="0" smtClean="0"/>
              <a:t>组）等参数。除上述保证系统正常运行的信息以外，用户也可以在</a:t>
            </a:r>
            <a:r>
              <a:rPr lang="en-US" altLang="zh-CN" dirty="0" smtClean="0"/>
              <a:t>UIM</a:t>
            </a:r>
            <a:r>
              <a:rPr lang="zh-CN" altLang="en-US" dirty="0" smtClean="0"/>
              <a:t>卡中存储自己使用的信息，如电话号码本等。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On-screen Show (4:3)</PresentationFormat>
  <Paragraphs>107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UICC、SIM、USIM、UIM基础</vt:lpstr>
      <vt:lpstr>目录</vt:lpstr>
      <vt:lpstr>UICC</vt:lpstr>
      <vt:lpstr>SIM （ Subscriber Identity Module ）</vt:lpstr>
      <vt:lpstr>USIM （Universal Subscriber Identity Module）</vt:lpstr>
      <vt:lpstr>USIM 相比SIM的优点</vt:lpstr>
      <vt:lpstr>ISIM (IP Multimedia Subsystem SIM)</vt:lpstr>
      <vt:lpstr>UIM （User Identity Model）</vt:lpstr>
      <vt:lpstr>UIM卡存储数据类型</vt:lpstr>
      <vt:lpstr>SIM卡基础</vt:lpstr>
      <vt:lpstr>SIM卡基础</vt:lpstr>
      <vt:lpstr>SIM卡基础</vt:lpstr>
      <vt:lpstr>SIM卡基础</vt:lpstr>
      <vt:lpstr>SIM卡基础</vt:lpstr>
      <vt:lpstr>SIM卡基础</vt:lpstr>
      <vt:lpstr>SIM卡基础</vt:lpstr>
    </vt:vector>
  </TitlesOfParts>
  <Company>Sony Ericsson Mobile Communications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UICC、SIM、USIM、UIM基础</dc:title>
  <dc:creator>28848200</dc:creator>
  <cp:lastModifiedBy>28848200</cp:lastModifiedBy>
  <cp:revision>3</cp:revision>
  <dcterms:created xsi:type="dcterms:W3CDTF">2011-10-26T00:45:31Z</dcterms:created>
  <dcterms:modified xsi:type="dcterms:W3CDTF">2011-10-26T00:46:13Z</dcterms:modified>
</cp:coreProperties>
</file>