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media/image2.jpg" ContentType="image/jpg"/>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50" r:id="rId2"/>
    <p:sldMasterId id="2147483757" r:id="rId3"/>
  </p:sldMasterIdLst>
  <p:notesMasterIdLst>
    <p:notesMasterId r:id="rId31"/>
  </p:notesMasterIdLst>
  <p:sldIdLst>
    <p:sldId id="256" r:id="rId4"/>
    <p:sldId id="263" r:id="rId5"/>
    <p:sldId id="257" r:id="rId6"/>
    <p:sldId id="533" r:id="rId7"/>
    <p:sldId id="455" r:id="rId8"/>
    <p:sldId id="470" r:id="rId9"/>
    <p:sldId id="486" r:id="rId10"/>
    <p:sldId id="459" r:id="rId11"/>
    <p:sldId id="454" r:id="rId12"/>
    <p:sldId id="487" r:id="rId13"/>
    <p:sldId id="264" r:id="rId14"/>
    <p:sldId id="477" r:id="rId15"/>
    <p:sldId id="476" r:id="rId16"/>
    <p:sldId id="266" r:id="rId17"/>
    <p:sldId id="463" r:id="rId18"/>
    <p:sldId id="480" r:id="rId19"/>
    <p:sldId id="473" r:id="rId20"/>
    <p:sldId id="475" r:id="rId21"/>
    <p:sldId id="499" r:id="rId22"/>
    <p:sldId id="535" r:id="rId23"/>
    <p:sldId id="498" r:id="rId24"/>
    <p:sldId id="274" r:id="rId25"/>
    <p:sldId id="273" r:id="rId26"/>
    <p:sldId id="290" r:id="rId27"/>
    <p:sldId id="453" r:id="rId28"/>
    <p:sldId id="532" r:id="rId29"/>
    <p:sldId id="53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23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EDF63-BC4F-443F-955A-1D4C5A78CE7C}" v="29" dt="2025-10-01T22:38:22.3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125" autoAdjust="0"/>
    <p:restoredTop sz="94660"/>
  </p:normalViewPr>
  <p:slideViewPr>
    <p:cSldViewPr snapToGrid="0">
      <p:cViewPr varScale="1">
        <p:scale>
          <a:sx n="90" d="100"/>
          <a:sy n="90" d="100"/>
        </p:scale>
        <p:origin x="96" y="16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Eggman" userId="f21489ec02b9c6e5" providerId="LiveId" clId="{CFE6E9E2-4AEA-4882-8BDD-DFBB10311268}"/>
    <pc:docChg chg="undo custSel addSld delSld modSld">
      <pc:chgData name="Aaron Eggman" userId="f21489ec02b9c6e5" providerId="LiveId" clId="{CFE6E9E2-4AEA-4882-8BDD-DFBB10311268}" dt="2025-06-14T05:01:00.075" v="93" actId="478"/>
      <pc:docMkLst>
        <pc:docMk/>
      </pc:docMkLst>
      <pc:sldChg chg="del">
        <pc:chgData name="Aaron Eggman" userId="f21489ec02b9c6e5" providerId="LiveId" clId="{CFE6E9E2-4AEA-4882-8BDD-DFBB10311268}" dt="2025-06-14T04:50:58.521" v="37" actId="47"/>
        <pc:sldMkLst>
          <pc:docMk/>
          <pc:sldMk cId="2374874030" sldId="263"/>
        </pc:sldMkLst>
      </pc:sldChg>
      <pc:sldChg chg="delSp mod setBg">
        <pc:chgData name="Aaron Eggman" userId="f21489ec02b9c6e5" providerId="LiveId" clId="{CFE6E9E2-4AEA-4882-8BDD-DFBB10311268}" dt="2025-06-14T04:57:12.528" v="60"/>
        <pc:sldMkLst>
          <pc:docMk/>
          <pc:sldMk cId="3554386743" sldId="454"/>
        </pc:sldMkLst>
      </pc:sldChg>
      <pc:sldChg chg="addSp delSp modSp mod setClrOvrMap">
        <pc:chgData name="Aaron Eggman" userId="f21489ec02b9c6e5" providerId="LiveId" clId="{CFE6E9E2-4AEA-4882-8BDD-DFBB10311268}" dt="2025-06-14T04:56:42.810" v="58" actId="478"/>
        <pc:sldMkLst>
          <pc:docMk/>
          <pc:sldMk cId="3655178604" sldId="459"/>
        </pc:sldMkLst>
      </pc:sldChg>
      <pc:sldChg chg="modSp del mod">
        <pc:chgData name="Aaron Eggman" userId="f21489ec02b9c6e5" providerId="LiveId" clId="{CFE6E9E2-4AEA-4882-8BDD-DFBB10311268}" dt="2025-06-14T04:24:50.560" v="24" actId="47"/>
        <pc:sldMkLst>
          <pc:docMk/>
          <pc:sldMk cId="374914697" sldId="464"/>
        </pc:sldMkLst>
      </pc:sldChg>
      <pc:sldChg chg="del">
        <pc:chgData name="Aaron Eggman" userId="f21489ec02b9c6e5" providerId="LiveId" clId="{CFE6E9E2-4AEA-4882-8BDD-DFBB10311268}" dt="2025-06-03T18:27:43.102" v="1" actId="47"/>
        <pc:sldMkLst>
          <pc:docMk/>
          <pc:sldMk cId="630979066" sldId="469"/>
        </pc:sldMkLst>
      </pc:sldChg>
      <pc:sldChg chg="del">
        <pc:chgData name="Aaron Eggman" userId="f21489ec02b9c6e5" providerId="LiveId" clId="{CFE6E9E2-4AEA-4882-8BDD-DFBB10311268}" dt="2025-06-14T04:22:32.168" v="6" actId="47"/>
        <pc:sldMkLst>
          <pc:docMk/>
          <pc:sldMk cId="1411711348" sldId="472"/>
        </pc:sldMkLst>
      </pc:sldChg>
      <pc:sldChg chg="addSp delSp modSp mod setClrOvrMap">
        <pc:chgData name="Aaron Eggman" userId="f21489ec02b9c6e5" providerId="LiveId" clId="{CFE6E9E2-4AEA-4882-8BDD-DFBB10311268}" dt="2025-06-14T05:00:11.909" v="82" actId="403"/>
        <pc:sldMkLst>
          <pc:docMk/>
          <pc:sldMk cId="2535762765" sldId="473"/>
        </pc:sldMkLst>
      </pc:sldChg>
      <pc:sldChg chg="del">
        <pc:chgData name="Aaron Eggman" userId="f21489ec02b9c6e5" providerId="LiveId" clId="{CFE6E9E2-4AEA-4882-8BDD-DFBB10311268}" dt="2025-06-14T04:22:35.647" v="7" actId="47"/>
        <pc:sldMkLst>
          <pc:docMk/>
          <pc:sldMk cId="2846587782" sldId="474"/>
        </pc:sldMkLst>
      </pc:sldChg>
      <pc:sldChg chg="addSp delSp modSp mod setClrOvrMap">
        <pc:chgData name="Aaron Eggman" userId="f21489ec02b9c6e5" providerId="LiveId" clId="{CFE6E9E2-4AEA-4882-8BDD-DFBB10311268}" dt="2025-06-14T05:00:39.117" v="88" actId="478"/>
        <pc:sldMkLst>
          <pc:docMk/>
          <pc:sldMk cId="2667201107" sldId="475"/>
        </pc:sldMkLst>
      </pc:sldChg>
      <pc:sldChg chg="addSp delSp modSp mod setClrOvrMap">
        <pc:chgData name="Aaron Eggman" userId="f21489ec02b9c6e5" providerId="LiveId" clId="{CFE6E9E2-4AEA-4882-8BDD-DFBB10311268}" dt="2025-06-14T04:59:30.653" v="75"/>
        <pc:sldMkLst>
          <pc:docMk/>
          <pc:sldMk cId="2611193075" sldId="478"/>
        </pc:sldMkLst>
      </pc:sldChg>
      <pc:sldChg chg="addSp delSp modSp mod setClrOvrMap">
        <pc:chgData name="Aaron Eggman" userId="f21489ec02b9c6e5" providerId="LiveId" clId="{CFE6E9E2-4AEA-4882-8BDD-DFBB10311268}" dt="2025-06-14T04:59:59.225" v="79" actId="26606"/>
        <pc:sldMkLst>
          <pc:docMk/>
          <pc:sldMk cId="1721812747" sldId="480"/>
        </pc:sldMkLst>
      </pc:sldChg>
      <pc:sldChg chg="setBg">
        <pc:chgData name="Aaron Eggman" userId="f21489ec02b9c6e5" providerId="LiveId" clId="{CFE6E9E2-4AEA-4882-8BDD-DFBB10311268}" dt="2025-06-14T04:57:45.408" v="63"/>
        <pc:sldMkLst>
          <pc:docMk/>
          <pc:sldMk cId="3863161726" sldId="487"/>
        </pc:sldMkLst>
      </pc:sldChg>
      <pc:sldChg chg="addSp delSp modSp mod setClrOvrMap">
        <pc:chgData name="Aaron Eggman" userId="f21489ec02b9c6e5" providerId="LiveId" clId="{CFE6E9E2-4AEA-4882-8BDD-DFBB10311268}" dt="2025-06-14T05:01:00.075" v="93" actId="478"/>
        <pc:sldMkLst>
          <pc:docMk/>
          <pc:sldMk cId="3696925421" sldId="491"/>
        </pc:sldMkLst>
      </pc:sldChg>
      <pc:sldChg chg="addSp new mod">
        <pc:chgData name="Aaron Eggman" userId="f21489ec02b9c6e5" providerId="LiveId" clId="{CFE6E9E2-4AEA-4882-8BDD-DFBB10311268}" dt="2025-06-03T18:28:04.910" v="2" actId="22"/>
        <pc:sldMkLst>
          <pc:docMk/>
          <pc:sldMk cId="3337199127" sldId="492"/>
        </pc:sldMkLst>
      </pc:sldChg>
      <pc:sldChg chg="modSp add del">
        <pc:chgData name="Aaron Eggman" userId="f21489ec02b9c6e5" providerId="LiveId" clId="{CFE6E9E2-4AEA-4882-8BDD-DFBB10311268}" dt="2025-06-13T04:01:07.985" v="5"/>
        <pc:sldMkLst>
          <pc:docMk/>
          <pc:sldMk cId="463303346" sldId="532"/>
        </pc:sldMkLst>
      </pc:sldChg>
      <pc:sldChg chg="modSp add del">
        <pc:chgData name="Aaron Eggman" userId="f21489ec02b9c6e5" providerId="LiveId" clId="{CFE6E9E2-4AEA-4882-8BDD-DFBB10311268}" dt="2025-06-14T04:23:44.394" v="9"/>
        <pc:sldMkLst>
          <pc:docMk/>
          <pc:sldMk cId="662196403" sldId="533"/>
        </pc:sldMkLst>
      </pc:sldChg>
      <pc:sldChg chg="addSp delSp modSp add mod modClrScheme chgLayout">
        <pc:chgData name="Aaron Eggman" userId="f21489ec02b9c6e5" providerId="LiveId" clId="{CFE6E9E2-4AEA-4882-8BDD-DFBB10311268}" dt="2025-06-14T04:26:56.743" v="35" actId="478"/>
        <pc:sldMkLst>
          <pc:docMk/>
          <pc:sldMk cId="3154749431" sldId="533"/>
        </pc:sldMkLst>
      </pc:sldChg>
      <pc:sldChg chg="add">
        <pc:chgData name="Aaron Eggman" userId="f21489ec02b9c6e5" providerId="LiveId" clId="{CFE6E9E2-4AEA-4882-8BDD-DFBB10311268}" dt="2025-06-14T04:50:52.180" v="36"/>
        <pc:sldMkLst>
          <pc:docMk/>
          <pc:sldMk cId="3868618307" sldId="534"/>
        </pc:sldMkLst>
      </pc:sldChg>
    </pc:docChg>
  </pc:docChgLst>
  <pc:docChgLst>
    <pc:chgData name="Aaron Eggman" userId="f21489ec02b9c6e5" providerId="LiveId" clId="{9392146A-8BF2-4637-BBEB-068F717CC4E4}"/>
    <pc:docChg chg="undo custSel addSld delSld modSld sldOrd">
      <pc:chgData name="Aaron Eggman" userId="f21489ec02b9c6e5" providerId="LiveId" clId="{9392146A-8BF2-4637-BBEB-068F717CC4E4}" dt="2025-10-01T22:38:24.853" v="286" actId="47"/>
      <pc:docMkLst>
        <pc:docMk/>
      </pc:docMkLst>
      <pc:sldChg chg="add del setBg">
        <pc:chgData name="Aaron Eggman" userId="f21489ec02b9c6e5" providerId="LiveId" clId="{9392146A-8BF2-4637-BBEB-068F717CC4E4}" dt="2025-10-01T22:38:22.354" v="285"/>
        <pc:sldMkLst>
          <pc:docMk/>
          <pc:sldMk cId="0" sldId="256"/>
        </pc:sldMkLst>
      </pc:sldChg>
      <pc:sldChg chg="add">
        <pc:chgData name="Aaron Eggman" userId="f21489ec02b9c6e5" providerId="LiveId" clId="{9392146A-8BF2-4637-BBEB-068F717CC4E4}" dt="2025-10-01T19:39:46.944" v="187"/>
        <pc:sldMkLst>
          <pc:docMk/>
          <pc:sldMk cId="0" sldId="257"/>
        </pc:sldMkLst>
      </pc:sldChg>
      <pc:sldChg chg="add del">
        <pc:chgData name="Aaron Eggman" userId="f21489ec02b9c6e5" providerId="LiveId" clId="{9392146A-8BF2-4637-BBEB-068F717CC4E4}" dt="2025-10-01T19:40:17.535" v="189" actId="47"/>
        <pc:sldMkLst>
          <pc:docMk/>
          <pc:sldMk cId="0" sldId="259"/>
        </pc:sldMkLst>
      </pc:sldChg>
      <pc:sldChg chg="add del setBg">
        <pc:chgData name="Aaron Eggman" userId="f21489ec02b9c6e5" providerId="LiveId" clId="{9392146A-8BF2-4637-BBEB-068F717CC4E4}" dt="2025-10-01T22:38:22.354" v="285"/>
        <pc:sldMkLst>
          <pc:docMk/>
          <pc:sldMk cId="0" sldId="263"/>
        </pc:sldMkLst>
      </pc:sldChg>
      <pc:sldChg chg="modSp add mod">
        <pc:chgData name="Aaron Eggman" userId="f21489ec02b9c6e5" providerId="LiveId" clId="{9392146A-8BF2-4637-BBEB-068F717CC4E4}" dt="2025-10-01T19:41:16.713" v="223" actId="1035"/>
        <pc:sldMkLst>
          <pc:docMk/>
          <pc:sldMk cId="0" sldId="264"/>
        </pc:sldMkLst>
        <pc:spChg chg="mod">
          <ac:chgData name="Aaron Eggman" userId="f21489ec02b9c6e5" providerId="LiveId" clId="{9392146A-8BF2-4637-BBEB-068F717CC4E4}" dt="2025-10-01T19:41:16.713" v="223" actId="1035"/>
          <ac:spMkLst>
            <pc:docMk/>
            <pc:sldMk cId="0" sldId="264"/>
            <ac:spMk id="32" creationId="{00000000-0000-0000-0000-000000000000}"/>
          </ac:spMkLst>
        </pc:spChg>
      </pc:sldChg>
      <pc:sldChg chg="addSp delSp modSp add mod">
        <pc:chgData name="Aaron Eggman" userId="f21489ec02b9c6e5" providerId="LiveId" clId="{9392146A-8BF2-4637-BBEB-068F717CC4E4}" dt="2025-10-01T19:42:40.840" v="249" actId="1035"/>
        <pc:sldMkLst>
          <pc:docMk/>
          <pc:sldMk cId="0" sldId="266"/>
        </pc:sldMkLst>
        <pc:spChg chg="mod">
          <ac:chgData name="Aaron Eggman" userId="f21489ec02b9c6e5" providerId="LiveId" clId="{9392146A-8BF2-4637-BBEB-068F717CC4E4}" dt="2025-10-01T19:42:40.840" v="249" actId="1035"/>
          <ac:spMkLst>
            <pc:docMk/>
            <pc:sldMk cId="0" sldId="266"/>
            <ac:spMk id="17" creationId="{00000000-0000-0000-0000-000000000000}"/>
          </ac:spMkLst>
        </pc:spChg>
        <pc:picChg chg="add del mod">
          <ac:chgData name="Aaron Eggman" userId="f21489ec02b9c6e5" providerId="LiveId" clId="{9392146A-8BF2-4637-BBEB-068F717CC4E4}" dt="2025-10-01T19:42:24.688" v="231" actId="478"/>
          <ac:picMkLst>
            <pc:docMk/>
            <pc:sldMk cId="0" sldId="266"/>
            <ac:picMk id="20" creationId="{58282159-F1AF-3215-2010-20691E79F0ED}"/>
          </ac:picMkLst>
        </pc:picChg>
      </pc:sldChg>
      <pc:sldChg chg="addSp delSp modSp add del mod">
        <pc:chgData name="Aaron Eggman" userId="f21489ec02b9c6e5" providerId="LiveId" clId="{9392146A-8BF2-4637-BBEB-068F717CC4E4}" dt="2025-10-01T19:43:27.742" v="262" actId="47"/>
        <pc:sldMkLst>
          <pc:docMk/>
          <pc:sldMk cId="0" sldId="267"/>
        </pc:sldMkLst>
        <pc:spChg chg="add del">
          <ac:chgData name="Aaron Eggman" userId="f21489ec02b9c6e5" providerId="LiveId" clId="{9392146A-8BF2-4637-BBEB-068F717CC4E4}" dt="2025-10-01T19:43:24.327" v="260" actId="478"/>
          <ac:spMkLst>
            <pc:docMk/>
            <pc:sldMk cId="0" sldId="267"/>
            <ac:spMk id="3" creationId="{00000000-0000-0000-0000-000000000000}"/>
          </ac:spMkLst>
        </pc:spChg>
        <pc:spChg chg="mod">
          <ac:chgData name="Aaron Eggman" userId="f21489ec02b9c6e5" providerId="LiveId" clId="{9392146A-8BF2-4637-BBEB-068F717CC4E4}" dt="2025-10-01T19:43:24.107" v="259" actId="403"/>
          <ac:spMkLst>
            <pc:docMk/>
            <pc:sldMk cId="0" sldId="267"/>
            <ac:spMk id="4" creationId="{00000000-0000-0000-0000-000000000000}"/>
          </ac:spMkLst>
        </pc:spChg>
        <pc:spChg chg="mod">
          <ac:chgData name="Aaron Eggman" userId="f21489ec02b9c6e5" providerId="LiveId" clId="{9392146A-8BF2-4637-BBEB-068F717CC4E4}" dt="2025-10-01T19:43:24.107" v="259" actId="403"/>
          <ac:spMkLst>
            <pc:docMk/>
            <pc:sldMk cId="0" sldId="267"/>
            <ac:spMk id="5" creationId="{00000000-0000-0000-0000-000000000000}"/>
          </ac:spMkLst>
        </pc:spChg>
        <pc:spChg chg="mod">
          <ac:chgData name="Aaron Eggman" userId="f21489ec02b9c6e5" providerId="LiveId" clId="{9392146A-8BF2-4637-BBEB-068F717CC4E4}" dt="2025-10-01T19:43:24.107" v="259" actId="403"/>
          <ac:spMkLst>
            <pc:docMk/>
            <pc:sldMk cId="0" sldId="267"/>
            <ac:spMk id="6" creationId="{00000000-0000-0000-0000-000000000000}"/>
          </ac:spMkLst>
        </pc:spChg>
        <pc:spChg chg="mod">
          <ac:chgData name="Aaron Eggman" userId="f21489ec02b9c6e5" providerId="LiveId" clId="{9392146A-8BF2-4637-BBEB-068F717CC4E4}" dt="2025-10-01T19:43:24.107" v="259" actId="403"/>
          <ac:spMkLst>
            <pc:docMk/>
            <pc:sldMk cId="0" sldId="267"/>
            <ac:spMk id="7" creationId="{00000000-0000-0000-0000-000000000000}"/>
          </ac:spMkLst>
        </pc:spChg>
        <pc:spChg chg="mod">
          <ac:chgData name="Aaron Eggman" userId="f21489ec02b9c6e5" providerId="LiveId" clId="{9392146A-8BF2-4637-BBEB-068F717CC4E4}" dt="2025-10-01T19:43:24.107" v="259" actId="403"/>
          <ac:spMkLst>
            <pc:docMk/>
            <pc:sldMk cId="0" sldId="267"/>
            <ac:spMk id="8" creationId="{00000000-0000-0000-0000-000000000000}"/>
          </ac:spMkLst>
        </pc:spChg>
        <pc:spChg chg="mod">
          <ac:chgData name="Aaron Eggman" userId="f21489ec02b9c6e5" providerId="LiveId" clId="{9392146A-8BF2-4637-BBEB-068F717CC4E4}" dt="2025-10-01T19:43:24.107" v="259" actId="403"/>
          <ac:spMkLst>
            <pc:docMk/>
            <pc:sldMk cId="0" sldId="267"/>
            <ac:spMk id="9" creationId="{00000000-0000-0000-0000-000000000000}"/>
          </ac:spMkLst>
        </pc:spChg>
        <pc:spChg chg="mod">
          <ac:chgData name="Aaron Eggman" userId="f21489ec02b9c6e5" providerId="LiveId" clId="{9392146A-8BF2-4637-BBEB-068F717CC4E4}" dt="2025-10-01T19:43:24.107" v="259" actId="403"/>
          <ac:spMkLst>
            <pc:docMk/>
            <pc:sldMk cId="0" sldId="267"/>
            <ac:spMk id="10" creationId="{00000000-0000-0000-0000-000000000000}"/>
          </ac:spMkLst>
        </pc:spChg>
        <pc:spChg chg="mod">
          <ac:chgData name="Aaron Eggman" userId="f21489ec02b9c6e5" providerId="LiveId" clId="{9392146A-8BF2-4637-BBEB-068F717CC4E4}" dt="2025-10-01T19:43:24.107" v="259" actId="403"/>
          <ac:spMkLst>
            <pc:docMk/>
            <pc:sldMk cId="0" sldId="267"/>
            <ac:spMk id="11" creationId="{00000000-0000-0000-0000-000000000000}"/>
          </ac:spMkLst>
        </pc:spChg>
        <pc:spChg chg="add del">
          <ac:chgData name="Aaron Eggman" userId="f21489ec02b9c6e5" providerId="LiveId" clId="{9392146A-8BF2-4637-BBEB-068F717CC4E4}" dt="2025-10-01T19:43:24.574" v="261" actId="478"/>
          <ac:spMkLst>
            <pc:docMk/>
            <pc:sldMk cId="0" sldId="267"/>
            <ac:spMk id="12" creationId="{00000000-0000-0000-0000-000000000000}"/>
          </ac:spMkLst>
        </pc:spChg>
        <pc:spChg chg="mod">
          <ac:chgData name="Aaron Eggman" userId="f21489ec02b9c6e5" providerId="LiveId" clId="{9392146A-8BF2-4637-BBEB-068F717CC4E4}" dt="2025-10-01T19:43:24.107" v="259" actId="403"/>
          <ac:spMkLst>
            <pc:docMk/>
            <pc:sldMk cId="0" sldId="267"/>
            <ac:spMk id="13" creationId="{00000000-0000-0000-0000-000000000000}"/>
          </ac:spMkLst>
        </pc:spChg>
        <pc:picChg chg="add mod">
          <ac:chgData name="Aaron Eggman" userId="f21489ec02b9c6e5" providerId="LiveId" clId="{9392146A-8BF2-4637-BBEB-068F717CC4E4}" dt="2025-10-01T19:43:01.644" v="251"/>
          <ac:picMkLst>
            <pc:docMk/>
            <pc:sldMk cId="0" sldId="267"/>
            <ac:picMk id="15" creationId="{1C7FF297-DF35-4260-C348-C961E201A962}"/>
          </ac:picMkLst>
        </pc:picChg>
      </pc:sldChg>
      <pc:sldChg chg="modSp add del mod">
        <pc:chgData name="Aaron Eggman" userId="f21489ec02b9c6e5" providerId="LiveId" clId="{9392146A-8BF2-4637-BBEB-068F717CC4E4}" dt="2025-10-01T19:44:33.252" v="277" actId="47"/>
        <pc:sldMkLst>
          <pc:docMk/>
          <pc:sldMk cId="0" sldId="270"/>
        </pc:sldMkLst>
        <pc:spChg chg="mod">
          <ac:chgData name="Aaron Eggman" userId="f21489ec02b9c6e5" providerId="LiveId" clId="{9392146A-8BF2-4637-BBEB-068F717CC4E4}" dt="2025-10-01T19:44:30.243" v="275" actId="6549"/>
          <ac:spMkLst>
            <pc:docMk/>
            <pc:sldMk cId="0" sldId="270"/>
            <ac:spMk id="32" creationId="{00000000-0000-0000-0000-000000000000}"/>
          </ac:spMkLst>
        </pc:spChg>
      </pc:sldChg>
      <pc:sldChg chg="add">
        <pc:chgData name="Aaron Eggman" userId="f21489ec02b9c6e5" providerId="LiveId" clId="{9392146A-8BF2-4637-BBEB-068F717CC4E4}" dt="2025-10-01T19:45:52.979" v="278"/>
        <pc:sldMkLst>
          <pc:docMk/>
          <pc:sldMk cId="0" sldId="273"/>
        </pc:sldMkLst>
      </pc:sldChg>
      <pc:sldChg chg="add ord">
        <pc:chgData name="Aaron Eggman" userId="f21489ec02b9c6e5" providerId="LiveId" clId="{9392146A-8BF2-4637-BBEB-068F717CC4E4}" dt="2025-10-01T19:46:36.494" v="282"/>
        <pc:sldMkLst>
          <pc:docMk/>
          <pc:sldMk cId="0" sldId="274"/>
        </pc:sldMkLst>
      </pc:sldChg>
      <pc:sldChg chg="delSp modSp mod setBg">
        <pc:chgData name="Aaron Eggman" userId="f21489ec02b9c6e5" providerId="LiveId" clId="{9392146A-8BF2-4637-BBEB-068F717CC4E4}" dt="2025-10-01T18:40:38.399" v="117" actId="207"/>
        <pc:sldMkLst>
          <pc:docMk/>
          <pc:sldMk cId="3554386743" sldId="454"/>
        </pc:sldMkLst>
        <pc:spChg chg="mod">
          <ac:chgData name="Aaron Eggman" userId="f21489ec02b9c6e5" providerId="LiveId" clId="{9392146A-8BF2-4637-BBEB-068F717CC4E4}" dt="2025-10-01T18:40:38.399" v="117" actId="207"/>
          <ac:spMkLst>
            <pc:docMk/>
            <pc:sldMk cId="3554386743" sldId="454"/>
            <ac:spMk id="2" creationId="{B8667463-BCCA-498D-82E8-B2B20F837E1A}"/>
          </ac:spMkLst>
        </pc:spChg>
        <pc:graphicFrameChg chg="del">
          <ac:chgData name="Aaron Eggman" userId="f21489ec02b9c6e5" providerId="LiveId" clId="{9392146A-8BF2-4637-BBEB-068F717CC4E4}" dt="2025-10-01T18:39:27.933" v="106" actId="478"/>
          <ac:graphicFrameMkLst>
            <pc:docMk/>
            <pc:sldMk cId="3554386743" sldId="454"/>
            <ac:graphicFrameMk id="40" creationId="{F636C4E0-655C-4BA9-97FF-4841D81362A2}"/>
          </ac:graphicFrameMkLst>
        </pc:graphicFrameChg>
      </pc:sldChg>
      <pc:sldChg chg="addSp delSp modSp add del mod">
        <pc:chgData name="Aaron Eggman" userId="f21489ec02b9c6e5" providerId="LiveId" clId="{9392146A-8BF2-4637-BBEB-068F717CC4E4}" dt="2025-10-01T19:44:30.544" v="276" actId="47"/>
        <pc:sldMkLst>
          <pc:docMk/>
          <pc:sldMk cId="2667201107" sldId="475"/>
        </pc:sldMkLst>
        <pc:picChg chg="add del mod ord">
          <ac:chgData name="Aaron Eggman" userId="f21489ec02b9c6e5" providerId="LiveId" clId="{9392146A-8BF2-4637-BBEB-068F717CC4E4}" dt="2025-10-01T19:37:45.649" v="186" actId="22"/>
          <ac:picMkLst>
            <pc:docMk/>
            <pc:sldMk cId="2667201107" sldId="475"/>
            <ac:picMk id="5" creationId="{5D5B4262-C56F-9DE6-DAAE-ACABE7B12AA0}"/>
          </ac:picMkLst>
        </pc:picChg>
        <pc:picChg chg="add del">
          <ac:chgData name="Aaron Eggman" userId="f21489ec02b9c6e5" providerId="LiveId" clId="{9392146A-8BF2-4637-BBEB-068F717CC4E4}" dt="2025-10-01T19:37:45.284" v="185" actId="478"/>
          <ac:picMkLst>
            <pc:docMk/>
            <pc:sldMk cId="2667201107" sldId="475"/>
            <ac:picMk id="7" creationId="{75A72170-6ECD-4867-A6BA-3C472ABECDA7}"/>
          </ac:picMkLst>
        </pc:picChg>
      </pc:sldChg>
      <pc:sldChg chg="delSp del mod">
        <pc:chgData name="Aaron Eggman" userId="f21489ec02b9c6e5" providerId="LiveId" clId="{9392146A-8BF2-4637-BBEB-068F717CC4E4}" dt="2025-10-01T19:42:15.982" v="226" actId="47"/>
        <pc:sldMkLst>
          <pc:docMk/>
          <pc:sldMk cId="2611193075" sldId="478"/>
        </pc:sldMkLst>
        <pc:picChg chg="del">
          <ac:chgData name="Aaron Eggman" userId="f21489ec02b9c6e5" providerId="LiveId" clId="{9392146A-8BF2-4637-BBEB-068F717CC4E4}" dt="2025-10-01T19:42:12.143" v="225" actId="21"/>
          <ac:picMkLst>
            <pc:docMk/>
            <pc:sldMk cId="2611193075" sldId="478"/>
            <ac:picMk id="4" creationId="{58282159-F1AF-3215-2010-20691E79F0ED}"/>
          </ac:picMkLst>
        </pc:picChg>
      </pc:sldChg>
      <pc:sldChg chg="del ord">
        <pc:chgData name="Aaron Eggman" userId="f21489ec02b9c6e5" providerId="LiveId" clId="{9392146A-8BF2-4637-BBEB-068F717CC4E4}" dt="2025-10-01T19:23:53.492" v="165" actId="47"/>
        <pc:sldMkLst>
          <pc:docMk/>
          <pc:sldMk cId="3376129512" sldId="481"/>
        </pc:sldMkLst>
      </pc:sldChg>
      <pc:sldChg chg="del">
        <pc:chgData name="Aaron Eggman" userId="f21489ec02b9c6e5" providerId="LiveId" clId="{9392146A-8BF2-4637-BBEB-068F717CC4E4}" dt="2025-10-01T19:24:01.270" v="166" actId="47"/>
        <pc:sldMkLst>
          <pc:docMk/>
          <pc:sldMk cId="749765988" sldId="482"/>
        </pc:sldMkLst>
      </pc:sldChg>
      <pc:sldChg chg="del ord">
        <pc:chgData name="Aaron Eggman" userId="f21489ec02b9c6e5" providerId="LiveId" clId="{9392146A-8BF2-4637-BBEB-068F717CC4E4}" dt="2025-10-01T19:45:58.165" v="279" actId="47"/>
        <pc:sldMkLst>
          <pc:docMk/>
          <pc:sldMk cId="3451043806" sldId="484"/>
        </pc:sldMkLst>
      </pc:sldChg>
      <pc:sldChg chg="modSp mod">
        <pc:chgData name="Aaron Eggman" userId="f21489ec02b9c6e5" providerId="LiveId" clId="{9392146A-8BF2-4637-BBEB-068F717CC4E4}" dt="2025-10-01T18:41:33.321" v="157" actId="20577"/>
        <pc:sldMkLst>
          <pc:docMk/>
          <pc:sldMk cId="3863161726" sldId="487"/>
        </pc:sldMkLst>
        <pc:spChg chg="mod">
          <ac:chgData name="Aaron Eggman" userId="f21489ec02b9c6e5" providerId="LiveId" clId="{9392146A-8BF2-4637-BBEB-068F717CC4E4}" dt="2025-10-01T18:41:33.321" v="157" actId="20577"/>
          <ac:spMkLst>
            <pc:docMk/>
            <pc:sldMk cId="3863161726" sldId="487"/>
            <ac:spMk id="9" creationId="{B9170B6D-8FB4-42B9-8B0E-68FF86F43209}"/>
          </ac:spMkLst>
        </pc:spChg>
      </pc:sldChg>
      <pc:sldChg chg="del">
        <pc:chgData name="Aaron Eggman" userId="f21489ec02b9c6e5" providerId="LiveId" clId="{9392146A-8BF2-4637-BBEB-068F717CC4E4}" dt="2025-10-01T19:23:51.828" v="164" actId="47"/>
        <pc:sldMkLst>
          <pc:docMk/>
          <pc:sldMk cId="3082921171" sldId="488"/>
        </pc:sldMkLst>
      </pc:sldChg>
      <pc:sldChg chg="del">
        <pc:chgData name="Aaron Eggman" userId="f21489ec02b9c6e5" providerId="LiveId" clId="{9392146A-8BF2-4637-BBEB-068F717CC4E4}" dt="2025-10-01T18:38:20.026" v="105" actId="47"/>
        <pc:sldMkLst>
          <pc:docMk/>
          <pc:sldMk cId="1752171031" sldId="489"/>
        </pc:sldMkLst>
      </pc:sldChg>
      <pc:sldChg chg="del">
        <pc:chgData name="Aaron Eggman" userId="f21489ec02b9c6e5" providerId="LiveId" clId="{9392146A-8BF2-4637-BBEB-068F717CC4E4}" dt="2025-10-01T18:36:14.989" v="0" actId="47"/>
        <pc:sldMkLst>
          <pc:docMk/>
          <pc:sldMk cId="2734514683" sldId="490"/>
        </pc:sldMkLst>
      </pc:sldChg>
      <pc:sldChg chg="del">
        <pc:chgData name="Aaron Eggman" userId="f21489ec02b9c6e5" providerId="LiveId" clId="{9392146A-8BF2-4637-BBEB-068F717CC4E4}" dt="2025-10-01T18:36:14.989" v="0" actId="47"/>
        <pc:sldMkLst>
          <pc:docMk/>
          <pc:sldMk cId="3696925421" sldId="491"/>
        </pc:sldMkLst>
      </pc:sldChg>
      <pc:sldChg chg="del">
        <pc:chgData name="Aaron Eggman" userId="f21489ec02b9c6e5" providerId="LiveId" clId="{9392146A-8BF2-4637-BBEB-068F717CC4E4}" dt="2025-10-01T22:38:24.853" v="286" actId="47"/>
        <pc:sldMkLst>
          <pc:docMk/>
          <pc:sldMk cId="3337199127" sldId="492"/>
        </pc:sldMkLst>
      </pc:sldChg>
      <pc:sldChg chg="addSp delSp modSp add del mod setBg delDesignElem">
        <pc:chgData name="Aaron Eggman" userId="f21489ec02b9c6e5" providerId="LiveId" clId="{9392146A-8BF2-4637-BBEB-068F717CC4E4}" dt="2025-10-01T19:24:18.251" v="176" actId="20577"/>
        <pc:sldMkLst>
          <pc:docMk/>
          <pc:sldMk cId="1621016571" sldId="498"/>
        </pc:sldMkLst>
        <pc:spChg chg="mod">
          <ac:chgData name="Aaron Eggman" userId="f21489ec02b9c6e5" providerId="LiveId" clId="{9392146A-8BF2-4637-BBEB-068F717CC4E4}" dt="2025-10-01T19:24:18.251" v="176" actId="20577"/>
          <ac:spMkLst>
            <pc:docMk/>
            <pc:sldMk cId="1621016571" sldId="498"/>
            <ac:spMk id="9" creationId="{B9170B6D-8FB4-42B9-8B0E-68FF86F43209}"/>
          </ac:spMkLst>
        </pc:spChg>
        <pc:spChg chg="add del">
          <ac:chgData name="Aaron Eggman" userId="f21489ec02b9c6e5" providerId="LiveId" clId="{9392146A-8BF2-4637-BBEB-068F717CC4E4}" dt="2025-10-01T18:36:23.488" v="4"/>
          <ac:spMkLst>
            <pc:docMk/>
            <pc:sldMk cId="1621016571" sldId="498"/>
            <ac:spMk id="10258" creationId="{3FCFB1DE-0B7E-48CC-BA90-B2AB0889F9D6}"/>
          </ac:spMkLst>
        </pc:spChg>
        <pc:spChg chg="add del">
          <ac:chgData name="Aaron Eggman" userId="f21489ec02b9c6e5" providerId="LiveId" clId="{9392146A-8BF2-4637-BBEB-068F717CC4E4}" dt="2025-10-01T18:36:23.488" v="4"/>
          <ac:spMkLst>
            <pc:docMk/>
            <pc:sldMk cId="1621016571" sldId="498"/>
            <ac:spMk id="10259" creationId="{B72DE4C0-EE12-4CAC-98CF-A89349319A3F}"/>
          </ac:spMkLst>
        </pc:spChg>
        <pc:spChg chg="add del">
          <ac:chgData name="Aaron Eggman" userId="f21489ec02b9c6e5" providerId="LiveId" clId="{9392146A-8BF2-4637-BBEB-068F717CC4E4}" dt="2025-10-01T18:36:23.488" v="4"/>
          <ac:spMkLst>
            <pc:docMk/>
            <pc:sldMk cId="1621016571" sldId="498"/>
            <ac:spMk id="10260" creationId="{029CF03F-5E6E-4B23-89A5-81548BA4C635}"/>
          </ac:spMkLst>
        </pc:spChg>
      </pc:sldChg>
      <pc:sldChg chg="addSp delSp modSp add del mod setBg delDesignElem">
        <pc:chgData name="Aaron Eggman" userId="f21489ec02b9c6e5" providerId="LiveId" clId="{9392146A-8BF2-4637-BBEB-068F717CC4E4}" dt="2025-10-01T18:37:11.999" v="76" actId="20577"/>
        <pc:sldMkLst>
          <pc:docMk/>
          <pc:sldMk cId="3444597768" sldId="499"/>
        </pc:sldMkLst>
        <pc:spChg chg="mod">
          <ac:chgData name="Aaron Eggman" userId="f21489ec02b9c6e5" providerId="LiveId" clId="{9392146A-8BF2-4637-BBEB-068F717CC4E4}" dt="2025-10-01T18:37:11.999" v="76" actId="20577"/>
          <ac:spMkLst>
            <pc:docMk/>
            <pc:sldMk cId="3444597768" sldId="499"/>
            <ac:spMk id="9" creationId="{B9170B6D-8FB4-42B9-8B0E-68FF86F43209}"/>
          </ac:spMkLst>
        </pc:spChg>
        <pc:spChg chg="add del">
          <ac:chgData name="Aaron Eggman" userId="f21489ec02b9c6e5" providerId="LiveId" clId="{9392146A-8BF2-4637-BBEB-068F717CC4E4}" dt="2025-10-01T18:36:23.488" v="4"/>
          <ac:spMkLst>
            <pc:docMk/>
            <pc:sldMk cId="3444597768" sldId="499"/>
            <ac:spMk id="10258" creationId="{3FCFB1DE-0B7E-48CC-BA90-B2AB0889F9D6}"/>
          </ac:spMkLst>
        </pc:spChg>
        <pc:spChg chg="add del">
          <ac:chgData name="Aaron Eggman" userId="f21489ec02b9c6e5" providerId="LiveId" clId="{9392146A-8BF2-4637-BBEB-068F717CC4E4}" dt="2025-10-01T18:36:23.488" v="4"/>
          <ac:spMkLst>
            <pc:docMk/>
            <pc:sldMk cId="3444597768" sldId="499"/>
            <ac:spMk id="10259" creationId="{B72DE4C0-EE12-4CAC-98CF-A89349319A3F}"/>
          </ac:spMkLst>
        </pc:spChg>
        <pc:spChg chg="add del">
          <ac:chgData name="Aaron Eggman" userId="f21489ec02b9c6e5" providerId="LiveId" clId="{9392146A-8BF2-4637-BBEB-068F717CC4E4}" dt="2025-10-01T18:36:23.488" v="4"/>
          <ac:spMkLst>
            <pc:docMk/>
            <pc:sldMk cId="3444597768" sldId="499"/>
            <ac:spMk id="10260" creationId="{029CF03F-5E6E-4B23-89A5-81548BA4C635}"/>
          </ac:spMkLst>
        </pc:spChg>
      </pc:sldChg>
      <pc:sldChg chg="add del">
        <pc:chgData name="Aaron Eggman" userId="f21489ec02b9c6e5" providerId="LiveId" clId="{9392146A-8BF2-4637-BBEB-068F717CC4E4}" dt="2025-10-01T18:36:23.501" v="5"/>
        <pc:sldMkLst>
          <pc:docMk/>
          <pc:sldMk cId="1569318294" sldId="535"/>
        </pc:sldMkLst>
      </pc:sldChg>
      <pc:sldChg chg="addSp delSp add del setBg delDesignElem">
        <pc:chgData name="Aaron Eggman" userId="f21489ec02b9c6e5" providerId="LiveId" clId="{9392146A-8BF2-4637-BBEB-068F717CC4E4}" dt="2025-10-01T19:44:03.643" v="265"/>
        <pc:sldMkLst>
          <pc:docMk/>
          <pc:sldMk cId="2579717302" sldId="536"/>
        </pc:sldMkLst>
        <pc:spChg chg="add del">
          <ac:chgData name="Aaron Eggman" userId="f21489ec02b9c6e5" providerId="LiveId" clId="{9392146A-8BF2-4637-BBEB-068F717CC4E4}" dt="2025-10-01T19:44:03.643" v="265"/>
          <ac:spMkLst>
            <pc:docMk/>
            <pc:sldMk cId="2579717302" sldId="536"/>
            <ac:spMk id="41" creationId="{E915BE5D-EF78-7198-3B45-049445E0DCA2}"/>
          </ac:spMkLst>
        </pc:spChg>
        <pc:spChg chg="add del">
          <ac:chgData name="Aaron Eggman" userId="f21489ec02b9c6e5" providerId="LiveId" clId="{9392146A-8BF2-4637-BBEB-068F717CC4E4}" dt="2025-10-01T19:44:03.643" v="265"/>
          <ac:spMkLst>
            <pc:docMk/>
            <pc:sldMk cId="2579717302" sldId="536"/>
            <ac:spMk id="43" creationId="{314A1713-56F2-52BC-6215-C7C17BFEABBD}"/>
          </ac:spMkLst>
        </pc:spChg>
        <pc:spChg chg="add del">
          <ac:chgData name="Aaron Eggman" userId="f21489ec02b9c6e5" providerId="LiveId" clId="{9392146A-8BF2-4637-BBEB-068F717CC4E4}" dt="2025-10-01T19:44:03.643" v="265"/>
          <ac:spMkLst>
            <pc:docMk/>
            <pc:sldMk cId="2579717302" sldId="536"/>
            <ac:spMk id="45" creationId="{F936CA34-4A62-2E6D-5324-866E121D0507}"/>
          </ac:spMkLst>
        </pc:spChg>
        <pc:inkChg chg="add del">
          <ac:chgData name="Aaron Eggman" userId="f21489ec02b9c6e5" providerId="LiveId" clId="{9392146A-8BF2-4637-BBEB-068F717CC4E4}" dt="2025-10-01T19:44:03.643" v="265"/>
          <ac:inkMkLst>
            <pc:docMk/>
            <pc:sldMk cId="2579717302" sldId="536"/>
            <ac:inkMk id="47" creationId="{E7421468-CF9A-1986-3D6C-C7DB878D7EB9}"/>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4T04:56:10.876"/>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4T04:59:56.898"/>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E8D70-EC8C-4A34-9486-5CDB09E8B99B}" type="datetimeFigureOut">
              <a:rPr lang="en-US" smtClean="0"/>
              <a:t>10/1/2025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CD7292-C591-4CFA-8B68-B7C2FF4FC658}" type="slidenum">
              <a:rPr lang="en-US" smtClean="0"/>
              <a:t>‹#›</a:t>
            </a:fld>
            <a:endParaRPr lang="en-US"/>
          </a:p>
        </p:txBody>
      </p:sp>
    </p:spTree>
    <p:extLst>
      <p:ext uri="{BB962C8B-B14F-4D97-AF65-F5344CB8AC3E}">
        <p14:creationId xmlns:p14="http://schemas.microsoft.com/office/powerpoint/2010/main" val="1264036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Internal anger, externally people pleasing. </a:t>
            </a:r>
          </a:p>
          <a:p>
            <a:endParaRPr lang="en-US" dirty="0"/>
          </a:p>
          <a:p>
            <a:r>
              <a:rPr lang="en-US" dirty="0"/>
              <a:t>Age 2 – developmental task, learn to say “no.” But if we had a parental figure who didn’t like our “no” or didn’t hear our “no” we grow up with an inability to say “no.” We seek to please people, but on the inside we hate doing it. It’s “unspiritual” to say “no.” Thus, we are disconnected from the emotion anger and its related body sensations. Now, when we feel anger, we direct the anger inwards and we speak to ourselves in “</a:t>
            </a:r>
            <a:r>
              <a:rPr lang="en-US" dirty="0" err="1"/>
              <a:t>should”s</a:t>
            </a:r>
            <a:r>
              <a:rPr lang="en-US" dirty="0"/>
              <a:t>. You “Should” serve. The anger, the part of us that says “no” is now alone. The developmental task of learning to say “no” is now on pause. We can never say “yes” wholeheartedly if we can’t first learn to say “no.” </a:t>
            </a:r>
          </a:p>
          <a:p>
            <a:endParaRPr lang="en-US" dirty="0"/>
          </a:p>
          <a:p>
            <a:r>
              <a:rPr lang="en-US" dirty="0"/>
              <a:t> This situation might look like…For example: Someone asks you to help them out with something at church. They ask you to come early to help serve donuts and coffee for the church breakfast gathering. Inside, you are thinking, “I am already helping out with some things, and I was hoping to just have a quiet morning before church… I don’t really want to do this, but how can I say no to serving God in this way?” You agree to do it, but inside, you are seething. You begin to cut off your relationship with the person who asked you for help because you don’t want them to ask you to do anything else.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D7292-C591-4CFA-8B68-B7C2FF4FC6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876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10/1/2025</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5624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7860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59275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9292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6472"/>
            <a:ext cx="10363200" cy="661720"/>
          </a:xfrm>
          <a:prstGeom prst="rect">
            <a:avLst/>
          </a:prstGeom>
        </p:spPr>
        <p:txBody>
          <a:bodyPr wrap="square" lIns="0" tIns="0" rIns="0" bIns="0">
            <a:spAutoFit/>
          </a:bodyPr>
          <a:lstStyle>
            <a:lvl1pPr>
              <a:defRPr sz="4300" b="1" i="0">
                <a:solidFill>
                  <a:srgbClr val="9A2140"/>
                </a:solidFill>
                <a:latin typeface="Tahoma"/>
                <a:cs typeface="Tahoma"/>
              </a:defRPr>
            </a:lvl1pPr>
          </a:lstStyle>
          <a:p>
            <a:endParaRPr/>
          </a:p>
        </p:txBody>
      </p:sp>
      <p:sp>
        <p:nvSpPr>
          <p:cNvPr id="3" name="Holder 3"/>
          <p:cNvSpPr>
            <a:spLocks noGrp="1"/>
          </p:cNvSpPr>
          <p:nvPr>
            <p:ph type="subTitle" idx="4"/>
          </p:nvPr>
        </p:nvSpPr>
        <p:spPr>
          <a:xfrm>
            <a:off x="1828800" y="3841369"/>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30823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9A214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62597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9A2140"/>
                </a:solidFill>
                <a:latin typeface="Tahoma"/>
                <a:cs typeface="Tahoma"/>
              </a:defRPr>
            </a:lvl1pPr>
          </a:lstStyle>
          <a:p>
            <a:endParaRPr/>
          </a:p>
        </p:txBody>
      </p:sp>
      <p:sp>
        <p:nvSpPr>
          <p:cNvPr id="3" name="Holder 3"/>
          <p:cNvSpPr>
            <a:spLocks noGrp="1"/>
          </p:cNvSpPr>
          <p:nvPr>
            <p:ph sz="half" idx="2"/>
          </p:nvPr>
        </p:nvSpPr>
        <p:spPr>
          <a:xfrm>
            <a:off x="609600" y="1577705"/>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705"/>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235304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9A214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0765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70018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80420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7029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8458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40247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104914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28220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93810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6678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66268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99445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143591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87239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49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7338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673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7783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7815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36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91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2.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10/1/2025</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2454886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 id="2147483756" r:id="rId12"/>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9587"/>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7F5F1"/>
          </a:solidFill>
        </p:spPr>
        <p:txBody>
          <a:bodyPr wrap="square" lIns="0" tIns="0" rIns="0" bIns="0" rtlCol="0"/>
          <a:lstStyle/>
          <a:p>
            <a:endParaRPr sz="1800"/>
          </a:p>
        </p:txBody>
      </p:sp>
      <p:sp>
        <p:nvSpPr>
          <p:cNvPr id="2" name="Holder 2"/>
          <p:cNvSpPr>
            <a:spLocks noGrp="1"/>
          </p:cNvSpPr>
          <p:nvPr>
            <p:ph type="title"/>
          </p:nvPr>
        </p:nvSpPr>
        <p:spPr>
          <a:xfrm>
            <a:off x="749300" y="419569"/>
            <a:ext cx="5262245" cy="661720"/>
          </a:xfrm>
          <a:prstGeom prst="rect">
            <a:avLst/>
          </a:prstGeom>
        </p:spPr>
        <p:txBody>
          <a:bodyPr wrap="square" lIns="0" tIns="0" rIns="0" bIns="0">
            <a:spAutoFit/>
          </a:bodyPr>
          <a:lstStyle>
            <a:lvl1pPr>
              <a:defRPr sz="4300" b="1" i="0">
                <a:solidFill>
                  <a:srgbClr val="9A2140"/>
                </a:solidFill>
                <a:latin typeface="Tahoma"/>
                <a:cs typeface="Tahoma"/>
              </a:defRPr>
            </a:lvl1pPr>
          </a:lstStyle>
          <a:p>
            <a:endParaRPr/>
          </a:p>
        </p:txBody>
      </p:sp>
      <p:sp>
        <p:nvSpPr>
          <p:cNvPr id="3" name="Holder 3"/>
          <p:cNvSpPr>
            <a:spLocks noGrp="1"/>
          </p:cNvSpPr>
          <p:nvPr>
            <p:ph type="body" idx="1"/>
          </p:nvPr>
        </p:nvSpPr>
        <p:spPr>
          <a:xfrm>
            <a:off x="609600" y="1577705"/>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840032" y="6398724"/>
            <a:ext cx="1193800" cy="243712"/>
          </a:xfrm>
          <a:prstGeom prst="rect">
            <a:avLst/>
          </a:prstGeom>
        </p:spPr>
        <p:txBody>
          <a:bodyPr wrap="square" lIns="0" tIns="0" rIns="0" bIns="0">
            <a:spAutoFit/>
          </a:bodyPr>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5" name="Holder 5"/>
          <p:cNvSpPr>
            <a:spLocks noGrp="1"/>
          </p:cNvSpPr>
          <p:nvPr>
            <p:ph type="dt" sz="half" idx="6"/>
          </p:nvPr>
        </p:nvSpPr>
        <p:spPr>
          <a:xfrm>
            <a:off x="609600" y="6379416"/>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6" name="Holder 6"/>
          <p:cNvSpPr>
            <a:spLocks noGrp="1"/>
          </p:cNvSpPr>
          <p:nvPr>
            <p:ph type="sldNum" sz="quarter" idx="7"/>
          </p:nvPr>
        </p:nvSpPr>
        <p:spPr>
          <a:xfrm>
            <a:off x="8778240" y="6379416"/>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28392896"/>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10/1/2025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9992841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7.xml"/><Relationship Id="rId1" Type="http://schemas.openxmlformats.org/officeDocument/2006/relationships/video" Target="https://www.youtube.com/embed/6sdBTZU9PLw?start=132&amp;feature=oembed"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slideLayout" Target="../slideLayouts/slideLayout7.xml"/><Relationship Id="rId1" Type="http://schemas.openxmlformats.org/officeDocument/2006/relationships/video" Target="https://www.youtube.com/embed/tQwVKr8rCYw?feature=oembe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1E8"/>
        </a:solidFill>
        <a:effectLst/>
      </p:bgPr>
    </p:bg>
    <p:spTree>
      <p:nvGrpSpPr>
        <p:cNvPr id="1" name=""/>
        <p:cNvGrpSpPr/>
        <p:nvPr/>
      </p:nvGrpSpPr>
      <p:grpSpPr>
        <a:xfrm>
          <a:off x="0" y="0"/>
          <a:ext cx="0" cy="0"/>
          <a:chOff x="0" y="0"/>
          <a:chExt cx="0" cy="0"/>
        </a:xfrm>
      </p:grpSpPr>
      <p:sp>
        <p:nvSpPr>
          <p:cNvPr id="2" name="Rectangle 1"/>
          <p:cNvSpPr/>
          <p:nvPr/>
        </p:nvSpPr>
        <p:spPr>
          <a:xfrm>
            <a:off x="1524000" y="0"/>
            <a:ext cx="9144000" cy="137160"/>
          </a:xfrm>
          <a:prstGeom prst="rect">
            <a:avLst/>
          </a:prstGeom>
          <a:solidFill>
            <a:srgbClr val="A9444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pic>
        <p:nvPicPr>
          <p:cNvPr id="3" name="Picture 2" descr="Forge Logo.jpg"/>
          <p:cNvPicPr>
            <a:picLocks noChangeAspect="1"/>
          </p:cNvPicPr>
          <p:nvPr/>
        </p:nvPicPr>
        <p:blipFill>
          <a:blip r:embed="rId2"/>
          <a:stretch>
            <a:fillRect/>
          </a:stretch>
        </p:blipFill>
        <p:spPr>
          <a:xfrm>
            <a:off x="3727645" y="377130"/>
            <a:ext cx="4736710" cy="4736710"/>
          </a:xfrm>
          <a:prstGeom prst="rect">
            <a:avLst/>
          </a:prstGeom>
        </p:spPr>
      </p:pic>
      <p:sp>
        <p:nvSpPr>
          <p:cNvPr id="6" name="TextBox 5"/>
          <p:cNvSpPr txBox="1"/>
          <p:nvPr/>
        </p:nvSpPr>
        <p:spPr>
          <a:xfrm>
            <a:off x="3120154" y="5029200"/>
            <a:ext cx="5951693" cy="400110"/>
          </a:xfrm>
          <a:prstGeom prst="rect">
            <a:avLst/>
          </a:prstGeom>
          <a:noFill/>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sz="2000">
                <a:solidFill>
                  <a:srgbClr val="5A5A5A"/>
                </a:solidFill>
              </a:defRPr>
            </a:pPr>
            <a:r>
              <a:rPr kumimoji="0" sz="2000" b="0" i="0" u="none" strike="noStrike" kern="1200" cap="none" spc="0" normalizeH="0" baseline="0" noProof="0">
                <a:ln>
                  <a:noFill/>
                </a:ln>
                <a:solidFill>
                  <a:srgbClr val="5A5A5A"/>
                </a:solidFill>
                <a:effectLst/>
                <a:uLnTx/>
                <a:uFillTx/>
                <a:latin typeface="Calibri"/>
                <a:ea typeface="+mn-ea"/>
                <a:cs typeface="+mn-cs"/>
              </a:rPr>
              <a:t>A Christ-Centered SEL &amp; Leadership Formation Program</a:t>
            </a:r>
          </a:p>
        </p:txBody>
      </p:sp>
      <p:sp>
        <p:nvSpPr>
          <p:cNvPr id="7" name="TextBox 6"/>
          <p:cNvSpPr txBox="1"/>
          <p:nvPr/>
        </p:nvSpPr>
        <p:spPr>
          <a:xfrm>
            <a:off x="4345778" y="5669280"/>
            <a:ext cx="3500445" cy="338554"/>
          </a:xfrm>
          <a:prstGeom prst="rect">
            <a:avLst/>
          </a:prstGeom>
          <a:noFill/>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sz="1600">
                <a:solidFill>
                  <a:srgbClr val="888888"/>
                </a:solidFill>
              </a:defRPr>
            </a:pPr>
            <a:r>
              <a:rPr kumimoji="0" sz="1600" b="0" i="0" u="none" strike="noStrike" kern="1200" cap="none" spc="0" normalizeH="0" baseline="0" noProof="0">
                <a:ln>
                  <a:noFill/>
                </a:ln>
                <a:solidFill>
                  <a:srgbClr val="888888"/>
                </a:solidFill>
                <a:effectLst/>
                <a:uLnTx/>
                <a:uFillTx/>
                <a:latin typeface="Calibri"/>
                <a:ea typeface="+mn-ea"/>
                <a:cs typeface="+mn-cs"/>
              </a:rPr>
              <a:t>Bishop Diego High School • Grades 9-12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F2326"/>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21BFFB-D3FA-4EE2-9E87-F2E4CEDA9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7F80AEB-67E2-48CB-B8AF-AD0F7787A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BA54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640080" y="329184"/>
            <a:ext cx="6894576" cy="1783080"/>
          </a:xfrm>
        </p:spPr>
        <p:txBody>
          <a:bodyPr anchor="b">
            <a:normAutofit/>
          </a:bodyPr>
          <a:lstStyle/>
          <a:p>
            <a:pPr>
              <a:lnSpc>
                <a:spcPct val="90000"/>
              </a:lnSpc>
            </a:pPr>
            <a:r>
              <a:rPr lang="en-US" sz="6100" dirty="0">
                <a:solidFill>
                  <a:schemeClr val="bg1"/>
                </a:solidFill>
                <a:latin typeface="Sylfaen" panose="010A0502050306030303" pitchFamily="18" charset="0"/>
              </a:rPr>
              <a:t>Defining Boundaries</a:t>
            </a:r>
          </a:p>
        </p:txBody>
      </p:sp>
      <p:sp>
        <p:nvSpPr>
          <p:cNvPr id="2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640080" y="2706624"/>
            <a:ext cx="6894576" cy="3483864"/>
          </a:xfrm>
        </p:spPr>
        <p:txBody>
          <a:bodyPr>
            <a:normAutofit fontScale="70000" lnSpcReduction="20000"/>
          </a:bodyPr>
          <a:lstStyle/>
          <a:p>
            <a:pPr marL="0" indent="0">
              <a:buNone/>
            </a:pP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The ability to be 100% responsible over what is yours to own.</a:t>
            </a:r>
          </a:p>
          <a:p>
            <a:pPr marL="0" indent="0">
              <a:buNone/>
            </a:pPr>
            <a:endPar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What is yours to take 100% responsibility over?</a:t>
            </a:r>
          </a:p>
          <a:p>
            <a:pPr marL="0" indent="0">
              <a:buNone/>
            </a:pP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Your emotions, attitudes, thoughts, beliefs, behaviors, choices, values, desires, resources, limits, giftings, love.</a:t>
            </a:r>
          </a:p>
        </p:txBody>
      </p:sp>
      <p:pic>
        <p:nvPicPr>
          <p:cNvPr id="16" name="Picture 15" descr="A group of multi coloured wooden stick figures">
            <a:extLst>
              <a:ext uri="{FF2B5EF4-FFF2-40B4-BE49-F238E27FC236}">
                <a16:creationId xmlns:a16="http://schemas.microsoft.com/office/drawing/2014/main" id="{3446AD59-A400-B219-B01B-79FD5ED2AC7D}"/>
              </a:ext>
            </a:extLst>
          </p:cNvPr>
          <p:cNvPicPr>
            <a:picLocks noChangeAspect="1"/>
          </p:cNvPicPr>
          <p:nvPr/>
        </p:nvPicPr>
        <p:blipFill rotWithShape="1">
          <a:blip r:embed="rId2"/>
          <a:srcRect l="22474" r="36605"/>
          <a:stretch/>
        </p:blipFill>
        <p:spPr>
          <a:xfrm>
            <a:off x="8139452" y="10"/>
            <a:ext cx="4052548" cy="6857990"/>
          </a:xfrm>
          <a:custGeom>
            <a:avLst/>
            <a:gdLst/>
            <a:ahLst/>
            <a:cxnLst/>
            <a:rect l="l" t="t" r="r" b="b"/>
            <a:pathLst>
              <a:path w="4052548" h="6858000">
                <a:moveTo>
                  <a:pt x="25721" y="0"/>
                </a:moveTo>
                <a:lnTo>
                  <a:pt x="4052548" y="0"/>
                </a:lnTo>
                <a:lnTo>
                  <a:pt x="4052548" y="6858000"/>
                </a:lnTo>
                <a:lnTo>
                  <a:pt x="28716" y="6858000"/>
                </a:lnTo>
                <a:lnTo>
                  <a:pt x="28782" y="6856911"/>
                </a:lnTo>
                <a:cubicBezTo>
                  <a:pt x="31911" y="6736505"/>
                  <a:pt x="35027" y="6616061"/>
                  <a:pt x="38157" y="6495580"/>
                </a:cubicBezTo>
                <a:cubicBezTo>
                  <a:pt x="38284" y="6490503"/>
                  <a:pt x="39171" y="6485553"/>
                  <a:pt x="39171" y="6480476"/>
                </a:cubicBezTo>
                <a:cubicBezTo>
                  <a:pt x="48166" y="6366632"/>
                  <a:pt x="53107" y="6252788"/>
                  <a:pt x="18899" y="6141609"/>
                </a:cubicBezTo>
                <a:cubicBezTo>
                  <a:pt x="15871" y="6131163"/>
                  <a:pt x="14262" y="6120363"/>
                  <a:pt x="14084" y="6109499"/>
                </a:cubicBezTo>
                <a:cubicBezTo>
                  <a:pt x="12413" y="6012573"/>
                  <a:pt x="16644" y="5915646"/>
                  <a:pt x="26754" y="5819240"/>
                </a:cubicBezTo>
                <a:cubicBezTo>
                  <a:pt x="31949" y="5760097"/>
                  <a:pt x="26754" y="5700065"/>
                  <a:pt x="43478" y="5641557"/>
                </a:cubicBezTo>
                <a:cubicBezTo>
                  <a:pt x="50864" y="5612480"/>
                  <a:pt x="55109" y="5582693"/>
                  <a:pt x="56147" y="5552715"/>
                </a:cubicBezTo>
                <a:cubicBezTo>
                  <a:pt x="59948" y="5480119"/>
                  <a:pt x="38537" y="5411838"/>
                  <a:pt x="18139" y="5343303"/>
                </a:cubicBezTo>
                <a:cubicBezTo>
                  <a:pt x="7370" y="5307004"/>
                  <a:pt x="-5426" y="5269945"/>
                  <a:pt x="2429" y="5231870"/>
                </a:cubicBezTo>
                <a:cubicBezTo>
                  <a:pt x="16707" y="5173310"/>
                  <a:pt x="24854" y="5113418"/>
                  <a:pt x="26754" y="5053171"/>
                </a:cubicBezTo>
                <a:cubicBezTo>
                  <a:pt x="26754" y="5010527"/>
                  <a:pt x="16365" y="4968771"/>
                  <a:pt x="20039" y="4926254"/>
                </a:cubicBezTo>
                <a:cubicBezTo>
                  <a:pt x="28211" y="4843771"/>
                  <a:pt x="30238" y="4760793"/>
                  <a:pt x="26121" y="4678005"/>
                </a:cubicBezTo>
                <a:cubicBezTo>
                  <a:pt x="26095" y="4644905"/>
                  <a:pt x="29846" y="4611907"/>
                  <a:pt x="37270" y="4579644"/>
                </a:cubicBezTo>
                <a:cubicBezTo>
                  <a:pt x="46506" y="4522710"/>
                  <a:pt x="48419" y="4464836"/>
                  <a:pt x="42971" y="4407419"/>
                </a:cubicBezTo>
                <a:cubicBezTo>
                  <a:pt x="37016" y="4340914"/>
                  <a:pt x="19279" y="4275425"/>
                  <a:pt x="14845" y="4208921"/>
                </a:cubicBezTo>
                <a:cubicBezTo>
                  <a:pt x="7876" y="4098757"/>
                  <a:pt x="17759" y="3988593"/>
                  <a:pt x="27514" y="3878937"/>
                </a:cubicBezTo>
                <a:cubicBezTo>
                  <a:pt x="35116" y="3808600"/>
                  <a:pt x="37143" y="3737768"/>
                  <a:pt x="33596" y="3667113"/>
                </a:cubicBezTo>
                <a:cubicBezTo>
                  <a:pt x="29161" y="3611016"/>
                  <a:pt x="22193" y="3554919"/>
                  <a:pt x="20926" y="3498822"/>
                </a:cubicBezTo>
                <a:cubicBezTo>
                  <a:pt x="18646" y="3398557"/>
                  <a:pt x="19532" y="3298293"/>
                  <a:pt x="25360" y="3198029"/>
                </a:cubicBezTo>
                <a:cubicBezTo>
                  <a:pt x="28274" y="3147770"/>
                  <a:pt x="32962" y="3098019"/>
                  <a:pt x="34989" y="3047379"/>
                </a:cubicBezTo>
                <a:cubicBezTo>
                  <a:pt x="37016" y="2996739"/>
                  <a:pt x="41071" y="2945592"/>
                  <a:pt x="29542" y="2895967"/>
                </a:cubicBezTo>
                <a:cubicBezTo>
                  <a:pt x="10030" y="2811568"/>
                  <a:pt x="24347" y="2727549"/>
                  <a:pt x="28528" y="2643403"/>
                </a:cubicBezTo>
                <a:cubicBezTo>
                  <a:pt x="31062" y="2591113"/>
                  <a:pt x="46266" y="2537554"/>
                  <a:pt x="32836" y="2486788"/>
                </a:cubicBezTo>
                <a:cubicBezTo>
                  <a:pt x="11677" y="2407211"/>
                  <a:pt x="25487" y="2329284"/>
                  <a:pt x="32836" y="2250976"/>
                </a:cubicBezTo>
                <a:cubicBezTo>
                  <a:pt x="41311" y="2176870"/>
                  <a:pt x="39816" y="2101951"/>
                  <a:pt x="28401" y="2028238"/>
                </a:cubicBezTo>
                <a:cubicBezTo>
                  <a:pt x="14084" y="1955108"/>
                  <a:pt x="14084" y="1879897"/>
                  <a:pt x="28401" y="1806768"/>
                </a:cubicBezTo>
                <a:cubicBezTo>
                  <a:pt x="40260" y="1746406"/>
                  <a:pt x="41628" y="1684458"/>
                  <a:pt x="32455" y="1623627"/>
                </a:cubicBezTo>
                <a:cubicBezTo>
                  <a:pt x="26247" y="1580095"/>
                  <a:pt x="15098" y="1536816"/>
                  <a:pt x="13578" y="1493284"/>
                </a:cubicBezTo>
                <a:cubicBezTo>
                  <a:pt x="10436" y="1402246"/>
                  <a:pt x="12298" y="1311107"/>
                  <a:pt x="19153" y="1220286"/>
                </a:cubicBezTo>
                <a:cubicBezTo>
                  <a:pt x="27134" y="1116849"/>
                  <a:pt x="42464" y="1013792"/>
                  <a:pt x="31822" y="909594"/>
                </a:cubicBezTo>
                <a:cubicBezTo>
                  <a:pt x="28148" y="873803"/>
                  <a:pt x="20673" y="838139"/>
                  <a:pt x="19913" y="802222"/>
                </a:cubicBezTo>
                <a:cubicBezTo>
                  <a:pt x="18266" y="734956"/>
                  <a:pt x="17505" y="668579"/>
                  <a:pt x="21306" y="599155"/>
                </a:cubicBezTo>
                <a:cubicBezTo>
                  <a:pt x="25107" y="529732"/>
                  <a:pt x="39550" y="459293"/>
                  <a:pt x="29795" y="391139"/>
                </a:cubicBezTo>
                <a:cubicBezTo>
                  <a:pt x="20039" y="322984"/>
                  <a:pt x="26374" y="255972"/>
                  <a:pt x="32709" y="189087"/>
                </a:cubicBezTo>
                <a:cubicBezTo>
                  <a:pt x="38790" y="125502"/>
                  <a:pt x="40944" y="63313"/>
                  <a:pt x="26121" y="743"/>
                </a:cubicBezTo>
                <a:close/>
              </a:path>
            </a:pathLst>
          </a:custGeom>
        </p:spPr>
      </p:pic>
      <p:sp>
        <p:nvSpPr>
          <p:cNvPr id="3" name="TextBox 2">
            <a:extLst>
              <a:ext uri="{FF2B5EF4-FFF2-40B4-BE49-F238E27FC236}">
                <a16:creationId xmlns:a16="http://schemas.microsoft.com/office/drawing/2014/main" id="{D9D64E0D-4A4D-4C41-AF2D-022205FC06D5}"/>
              </a:ext>
            </a:extLst>
          </p:cNvPr>
          <p:cNvSpPr txBox="1"/>
          <p:nvPr/>
        </p:nvSpPr>
        <p:spPr>
          <a:xfrm>
            <a:off x="5639585" y="3099062"/>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6316172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1695" cy="7848295"/>
          </a:xfrm>
          <a:prstGeom prst="rect">
            <a:avLst/>
          </a:prstGeom>
          <a:solidFill>
            <a:srgbClr val="FAFAFA"/>
          </a:solidFill>
          <a:ln/>
        </p:spPr>
        <p:txBody>
          <a:bodyPr/>
          <a:lstStyle/>
          <a:p>
            <a:endParaRPr lang="en-US"/>
          </a:p>
        </p:txBody>
      </p:sp>
      <p:sp>
        <p:nvSpPr>
          <p:cNvPr id="3" name="Shape 1"/>
          <p:cNvSpPr/>
          <p:nvPr/>
        </p:nvSpPr>
        <p:spPr>
          <a:xfrm>
            <a:off x="0" y="0"/>
            <a:ext cx="12191695" cy="724205"/>
          </a:xfrm>
          <a:prstGeom prst="rect">
            <a:avLst/>
          </a:prstGeom>
          <a:solidFill>
            <a:srgbClr val="800000"/>
          </a:solidFill>
          <a:ln/>
        </p:spPr>
        <p:txBody>
          <a:bodyPr/>
          <a:lstStyle/>
          <a:p>
            <a:endParaRPr lang="en-US"/>
          </a:p>
        </p:txBody>
      </p:sp>
      <p:sp>
        <p:nvSpPr>
          <p:cNvPr id="4" name="Text 2"/>
          <p:cNvSpPr txBox="1"/>
          <p:nvPr/>
        </p:nvSpPr>
        <p:spPr>
          <a:xfrm>
            <a:off x="457200" y="181051"/>
            <a:ext cx="3310128" cy="352958"/>
          </a:xfrm>
          <a:prstGeom prst="rect">
            <a:avLst/>
          </a:prstGeom>
          <a:noFill/>
          <a:ln/>
        </p:spPr>
        <p:txBody>
          <a:bodyPr wrap="square" lIns="0" tIns="0" rIns="0" bIns="0" rtlCol="0" anchor="ctr"/>
          <a:lstStyle/>
          <a:p>
            <a:pPr marL="0" indent="0" algn="l">
              <a:buNone/>
            </a:pPr>
            <a:r>
              <a:rPr lang="en-US" sz="2200" b="1" dirty="0">
                <a:solidFill>
                  <a:srgbClr val="FFFFFF"/>
                </a:solidFill>
                <a:latin typeface="Montserrat" pitchFamily="34" charset="0"/>
                <a:ea typeface="Montserrat" pitchFamily="34" charset="-122"/>
                <a:cs typeface="Montserrat" pitchFamily="34" charset="-120"/>
              </a:rPr>
              <a:t>Defining Boundaries</a:t>
            </a:r>
            <a:endParaRPr lang="en-US" sz="2200" dirty="0"/>
          </a:p>
        </p:txBody>
      </p:sp>
      <p:sp>
        <p:nvSpPr>
          <p:cNvPr id="5" name="Shape 3"/>
          <p:cNvSpPr/>
          <p:nvPr/>
        </p:nvSpPr>
        <p:spPr>
          <a:xfrm>
            <a:off x="457200" y="1561795"/>
            <a:ext cx="38405" cy="4839005"/>
          </a:xfrm>
          <a:prstGeom prst="rect">
            <a:avLst/>
          </a:prstGeom>
          <a:solidFill>
            <a:srgbClr val="FFD700"/>
          </a:solidFill>
          <a:ln/>
        </p:spPr>
        <p:txBody>
          <a:bodyPr/>
          <a:lstStyle/>
          <a:p>
            <a:endParaRPr lang="en-US"/>
          </a:p>
        </p:txBody>
      </p:sp>
      <p:sp>
        <p:nvSpPr>
          <p:cNvPr id="6" name="Text 4"/>
          <p:cNvSpPr txBox="1"/>
          <p:nvPr/>
        </p:nvSpPr>
        <p:spPr>
          <a:xfrm>
            <a:off x="685800" y="1571854"/>
            <a:ext cx="7267651" cy="277063"/>
          </a:xfrm>
          <a:prstGeom prst="rect">
            <a:avLst/>
          </a:prstGeom>
          <a:noFill/>
          <a:ln/>
        </p:spPr>
        <p:txBody>
          <a:bodyPr wrap="square" lIns="0" tIns="0" rIns="0" bIns="0" rtlCol="0" anchor="ctr"/>
          <a:lstStyle/>
          <a:p>
            <a:pPr marL="0" indent="0" algn="l">
              <a:buNone/>
            </a:pPr>
            <a:r>
              <a:rPr lang="en-US" sz="1800" b="1" dirty="0">
                <a:solidFill>
                  <a:srgbClr val="333333"/>
                </a:solidFill>
                <a:latin typeface="Montserrat" pitchFamily="34" charset="0"/>
                <a:ea typeface="Montserrat" pitchFamily="34" charset="-122"/>
                <a:cs typeface="Montserrat" pitchFamily="34" charset="-120"/>
              </a:rPr>
              <a:t>The ability to be 100% responsible over what is yours to own.</a:t>
            </a:r>
            <a:endParaRPr lang="en-US" sz="1800" dirty="0"/>
          </a:p>
        </p:txBody>
      </p:sp>
      <p:sp>
        <p:nvSpPr>
          <p:cNvPr id="7" name="Text 5"/>
          <p:cNvSpPr txBox="1"/>
          <p:nvPr/>
        </p:nvSpPr>
        <p:spPr>
          <a:xfrm>
            <a:off x="685800" y="2190902"/>
            <a:ext cx="4629607"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What is yours to take 100% responsibility over?</a:t>
            </a:r>
            <a:endParaRPr lang="en-US" sz="1500" dirty="0"/>
          </a:p>
        </p:txBody>
      </p:sp>
      <p:sp>
        <p:nvSpPr>
          <p:cNvPr id="8" name="Shape 6"/>
          <p:cNvSpPr/>
          <p:nvPr/>
        </p:nvSpPr>
        <p:spPr>
          <a:xfrm>
            <a:off x="685800" y="2743200"/>
            <a:ext cx="114300" cy="114300"/>
          </a:xfrm>
          <a:prstGeom prst="ellipse">
            <a:avLst/>
          </a:prstGeom>
          <a:solidFill>
            <a:srgbClr val="800000"/>
          </a:solidFill>
          <a:ln/>
        </p:spPr>
        <p:txBody>
          <a:bodyPr/>
          <a:lstStyle/>
          <a:p>
            <a:endParaRPr lang="en-US"/>
          </a:p>
        </p:txBody>
      </p:sp>
      <p:sp>
        <p:nvSpPr>
          <p:cNvPr id="9" name="Shape 7"/>
          <p:cNvSpPr/>
          <p:nvPr/>
        </p:nvSpPr>
        <p:spPr>
          <a:xfrm>
            <a:off x="6286500" y="2743200"/>
            <a:ext cx="114300" cy="114300"/>
          </a:xfrm>
          <a:prstGeom prst="ellipse">
            <a:avLst/>
          </a:prstGeom>
          <a:solidFill>
            <a:srgbClr val="800000"/>
          </a:solidFill>
          <a:ln/>
        </p:spPr>
        <p:txBody>
          <a:bodyPr/>
          <a:lstStyle/>
          <a:p>
            <a:endParaRPr lang="en-US"/>
          </a:p>
        </p:txBody>
      </p:sp>
      <p:sp>
        <p:nvSpPr>
          <p:cNvPr id="10" name="Shape 8"/>
          <p:cNvSpPr/>
          <p:nvPr/>
        </p:nvSpPr>
        <p:spPr>
          <a:xfrm>
            <a:off x="685800" y="3390595"/>
            <a:ext cx="114300" cy="114300"/>
          </a:xfrm>
          <a:prstGeom prst="ellipse">
            <a:avLst/>
          </a:prstGeom>
          <a:solidFill>
            <a:srgbClr val="800000"/>
          </a:solidFill>
          <a:ln/>
        </p:spPr>
        <p:txBody>
          <a:bodyPr/>
          <a:lstStyle/>
          <a:p>
            <a:endParaRPr lang="en-US"/>
          </a:p>
        </p:txBody>
      </p:sp>
      <p:sp>
        <p:nvSpPr>
          <p:cNvPr id="11" name="Shape 9"/>
          <p:cNvSpPr/>
          <p:nvPr/>
        </p:nvSpPr>
        <p:spPr>
          <a:xfrm>
            <a:off x="6286500" y="3390595"/>
            <a:ext cx="114300" cy="114300"/>
          </a:xfrm>
          <a:prstGeom prst="ellipse">
            <a:avLst/>
          </a:prstGeom>
          <a:solidFill>
            <a:srgbClr val="800000"/>
          </a:solidFill>
          <a:ln/>
        </p:spPr>
        <p:txBody>
          <a:bodyPr/>
          <a:lstStyle/>
          <a:p>
            <a:endParaRPr lang="en-US"/>
          </a:p>
        </p:txBody>
      </p:sp>
      <p:sp>
        <p:nvSpPr>
          <p:cNvPr id="12" name="Shape 10"/>
          <p:cNvSpPr/>
          <p:nvPr/>
        </p:nvSpPr>
        <p:spPr>
          <a:xfrm>
            <a:off x="685800" y="4038905"/>
            <a:ext cx="114300" cy="114300"/>
          </a:xfrm>
          <a:prstGeom prst="ellipse">
            <a:avLst/>
          </a:prstGeom>
          <a:solidFill>
            <a:srgbClr val="800000"/>
          </a:solidFill>
          <a:ln/>
        </p:spPr>
        <p:txBody>
          <a:bodyPr/>
          <a:lstStyle/>
          <a:p>
            <a:endParaRPr lang="en-US"/>
          </a:p>
        </p:txBody>
      </p:sp>
      <p:sp>
        <p:nvSpPr>
          <p:cNvPr id="13" name="Shape 11"/>
          <p:cNvSpPr/>
          <p:nvPr/>
        </p:nvSpPr>
        <p:spPr>
          <a:xfrm>
            <a:off x="6286500" y="4038905"/>
            <a:ext cx="114300" cy="114300"/>
          </a:xfrm>
          <a:prstGeom prst="ellipse">
            <a:avLst/>
          </a:prstGeom>
          <a:solidFill>
            <a:srgbClr val="800000"/>
          </a:solidFill>
          <a:ln/>
        </p:spPr>
        <p:txBody>
          <a:bodyPr/>
          <a:lstStyle/>
          <a:p>
            <a:endParaRPr lang="en-US"/>
          </a:p>
        </p:txBody>
      </p:sp>
      <p:sp>
        <p:nvSpPr>
          <p:cNvPr id="14" name="Shape 12"/>
          <p:cNvSpPr/>
          <p:nvPr/>
        </p:nvSpPr>
        <p:spPr>
          <a:xfrm>
            <a:off x="685800" y="4686300"/>
            <a:ext cx="114300" cy="114300"/>
          </a:xfrm>
          <a:prstGeom prst="ellipse">
            <a:avLst/>
          </a:prstGeom>
          <a:solidFill>
            <a:srgbClr val="800000"/>
          </a:solidFill>
          <a:ln/>
        </p:spPr>
        <p:txBody>
          <a:bodyPr/>
          <a:lstStyle/>
          <a:p>
            <a:endParaRPr lang="en-US"/>
          </a:p>
        </p:txBody>
      </p:sp>
      <p:sp>
        <p:nvSpPr>
          <p:cNvPr id="15" name="Shape 13"/>
          <p:cNvSpPr/>
          <p:nvPr/>
        </p:nvSpPr>
        <p:spPr>
          <a:xfrm>
            <a:off x="6286500" y="4686300"/>
            <a:ext cx="114300" cy="114300"/>
          </a:xfrm>
          <a:prstGeom prst="ellipse">
            <a:avLst/>
          </a:prstGeom>
          <a:solidFill>
            <a:srgbClr val="800000"/>
          </a:solidFill>
          <a:ln/>
        </p:spPr>
        <p:txBody>
          <a:bodyPr/>
          <a:lstStyle/>
          <a:p>
            <a:endParaRPr lang="en-US"/>
          </a:p>
        </p:txBody>
      </p:sp>
      <p:sp>
        <p:nvSpPr>
          <p:cNvPr id="16" name="Shape 14"/>
          <p:cNvSpPr/>
          <p:nvPr/>
        </p:nvSpPr>
        <p:spPr>
          <a:xfrm>
            <a:off x="685800" y="5333695"/>
            <a:ext cx="114300" cy="114300"/>
          </a:xfrm>
          <a:prstGeom prst="ellipse">
            <a:avLst/>
          </a:prstGeom>
          <a:solidFill>
            <a:srgbClr val="800000"/>
          </a:solidFill>
          <a:ln/>
        </p:spPr>
        <p:txBody>
          <a:bodyPr/>
          <a:lstStyle/>
          <a:p>
            <a:endParaRPr lang="en-US"/>
          </a:p>
        </p:txBody>
      </p:sp>
      <p:sp>
        <p:nvSpPr>
          <p:cNvPr id="17" name="Shape 15"/>
          <p:cNvSpPr/>
          <p:nvPr/>
        </p:nvSpPr>
        <p:spPr>
          <a:xfrm>
            <a:off x="6286500" y="5333695"/>
            <a:ext cx="114300" cy="114300"/>
          </a:xfrm>
          <a:prstGeom prst="ellipse">
            <a:avLst/>
          </a:prstGeom>
          <a:solidFill>
            <a:srgbClr val="800000"/>
          </a:solidFill>
          <a:ln/>
        </p:spPr>
        <p:txBody>
          <a:bodyPr/>
          <a:lstStyle/>
          <a:p>
            <a:endParaRPr lang="en-US"/>
          </a:p>
        </p:txBody>
      </p:sp>
      <p:sp>
        <p:nvSpPr>
          <p:cNvPr id="18" name="Shape 16"/>
          <p:cNvSpPr/>
          <p:nvPr/>
        </p:nvSpPr>
        <p:spPr>
          <a:xfrm>
            <a:off x="685800" y="5982005"/>
            <a:ext cx="114300" cy="114300"/>
          </a:xfrm>
          <a:prstGeom prst="ellipse">
            <a:avLst/>
          </a:prstGeom>
          <a:solidFill>
            <a:srgbClr val="800000"/>
          </a:solidFill>
          <a:ln/>
        </p:spPr>
        <p:txBody>
          <a:bodyPr/>
          <a:lstStyle/>
          <a:p>
            <a:endParaRPr lang="en-US"/>
          </a:p>
        </p:txBody>
      </p:sp>
      <p:sp>
        <p:nvSpPr>
          <p:cNvPr id="19" name="Shape 17"/>
          <p:cNvSpPr/>
          <p:nvPr/>
        </p:nvSpPr>
        <p:spPr>
          <a:xfrm>
            <a:off x="6286500" y="5982005"/>
            <a:ext cx="114300" cy="114300"/>
          </a:xfrm>
          <a:prstGeom prst="ellipse">
            <a:avLst/>
          </a:prstGeom>
          <a:solidFill>
            <a:srgbClr val="800000"/>
          </a:solidFill>
          <a:ln/>
        </p:spPr>
        <p:txBody>
          <a:bodyPr/>
          <a:lstStyle/>
          <a:p>
            <a:endParaRPr lang="en-US"/>
          </a:p>
        </p:txBody>
      </p:sp>
      <p:sp>
        <p:nvSpPr>
          <p:cNvPr id="20" name="Text 18"/>
          <p:cNvSpPr txBox="1"/>
          <p:nvPr/>
        </p:nvSpPr>
        <p:spPr>
          <a:xfrm>
            <a:off x="952805" y="2686507"/>
            <a:ext cx="1534363"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Your emotions</a:t>
            </a:r>
            <a:endParaRPr lang="en-US" sz="1500" dirty="0"/>
          </a:p>
        </p:txBody>
      </p:sp>
      <p:sp>
        <p:nvSpPr>
          <p:cNvPr id="21" name="Text 19"/>
          <p:cNvSpPr txBox="1"/>
          <p:nvPr/>
        </p:nvSpPr>
        <p:spPr>
          <a:xfrm>
            <a:off x="6553505" y="2686507"/>
            <a:ext cx="1485900"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Your attitudes</a:t>
            </a:r>
            <a:endParaRPr lang="en-US" sz="1500" dirty="0"/>
          </a:p>
        </p:txBody>
      </p:sp>
      <p:sp>
        <p:nvSpPr>
          <p:cNvPr id="22" name="Text 20"/>
          <p:cNvSpPr txBox="1"/>
          <p:nvPr/>
        </p:nvSpPr>
        <p:spPr>
          <a:xfrm>
            <a:off x="952805" y="3333902"/>
            <a:ext cx="1515161"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Your thoughts</a:t>
            </a:r>
            <a:endParaRPr lang="en-US" sz="1500" dirty="0"/>
          </a:p>
        </p:txBody>
      </p:sp>
      <p:sp>
        <p:nvSpPr>
          <p:cNvPr id="23" name="Text 21"/>
          <p:cNvSpPr txBox="1"/>
          <p:nvPr/>
        </p:nvSpPr>
        <p:spPr>
          <a:xfrm>
            <a:off x="6553505" y="3333902"/>
            <a:ext cx="1248156"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Your beliefs</a:t>
            </a:r>
            <a:endParaRPr lang="en-US" sz="1500" dirty="0"/>
          </a:p>
        </p:txBody>
      </p:sp>
      <p:sp>
        <p:nvSpPr>
          <p:cNvPr id="24" name="Text 22"/>
          <p:cNvSpPr txBox="1"/>
          <p:nvPr/>
        </p:nvSpPr>
        <p:spPr>
          <a:xfrm>
            <a:off x="952805" y="3981298"/>
            <a:ext cx="1552651"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Your behaviors</a:t>
            </a:r>
            <a:endParaRPr lang="en-US" sz="1500" dirty="0"/>
          </a:p>
        </p:txBody>
      </p:sp>
      <p:sp>
        <p:nvSpPr>
          <p:cNvPr id="25" name="Text 23"/>
          <p:cNvSpPr txBox="1"/>
          <p:nvPr/>
        </p:nvSpPr>
        <p:spPr>
          <a:xfrm>
            <a:off x="6553505" y="3981298"/>
            <a:ext cx="1353312"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Your choices</a:t>
            </a:r>
            <a:endParaRPr lang="en-US" sz="1500" dirty="0"/>
          </a:p>
        </p:txBody>
      </p:sp>
      <p:sp>
        <p:nvSpPr>
          <p:cNvPr id="26" name="Text 24"/>
          <p:cNvSpPr txBox="1"/>
          <p:nvPr/>
        </p:nvSpPr>
        <p:spPr>
          <a:xfrm>
            <a:off x="952805" y="4629607"/>
            <a:ext cx="1228954"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Your values</a:t>
            </a:r>
            <a:endParaRPr lang="en-US" sz="1500" dirty="0"/>
          </a:p>
        </p:txBody>
      </p:sp>
      <p:sp>
        <p:nvSpPr>
          <p:cNvPr id="27" name="Text 25"/>
          <p:cNvSpPr txBox="1"/>
          <p:nvPr/>
        </p:nvSpPr>
        <p:spPr>
          <a:xfrm>
            <a:off x="6553505" y="4629607"/>
            <a:ext cx="1305763"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Your desires</a:t>
            </a:r>
            <a:endParaRPr lang="en-US" sz="1500" dirty="0"/>
          </a:p>
        </p:txBody>
      </p:sp>
      <p:sp>
        <p:nvSpPr>
          <p:cNvPr id="28" name="Text 26"/>
          <p:cNvSpPr txBox="1"/>
          <p:nvPr/>
        </p:nvSpPr>
        <p:spPr>
          <a:xfrm>
            <a:off x="952805" y="5277002"/>
            <a:ext cx="1552651"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Your resources</a:t>
            </a:r>
            <a:endParaRPr lang="en-US" sz="1500" dirty="0"/>
          </a:p>
        </p:txBody>
      </p:sp>
      <p:sp>
        <p:nvSpPr>
          <p:cNvPr id="29" name="Text 27"/>
          <p:cNvSpPr txBox="1"/>
          <p:nvPr/>
        </p:nvSpPr>
        <p:spPr>
          <a:xfrm>
            <a:off x="6553505" y="5277002"/>
            <a:ext cx="1153058"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Your limits</a:t>
            </a:r>
            <a:endParaRPr lang="en-US" sz="1500" dirty="0"/>
          </a:p>
        </p:txBody>
      </p:sp>
      <p:sp>
        <p:nvSpPr>
          <p:cNvPr id="30" name="Text 28"/>
          <p:cNvSpPr txBox="1"/>
          <p:nvPr/>
        </p:nvSpPr>
        <p:spPr>
          <a:xfrm>
            <a:off x="952805" y="5924398"/>
            <a:ext cx="1362456"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Your giftings</a:t>
            </a:r>
            <a:endParaRPr lang="en-US" sz="1500" dirty="0"/>
          </a:p>
        </p:txBody>
      </p:sp>
      <p:sp>
        <p:nvSpPr>
          <p:cNvPr id="31" name="Text 29"/>
          <p:cNvSpPr txBox="1"/>
          <p:nvPr/>
        </p:nvSpPr>
        <p:spPr>
          <a:xfrm>
            <a:off x="6553505" y="5924398"/>
            <a:ext cx="1010412"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Your love</a:t>
            </a:r>
            <a:endParaRPr lang="en-US" sz="1500" dirty="0"/>
          </a:p>
        </p:txBody>
      </p:sp>
      <p:sp>
        <p:nvSpPr>
          <p:cNvPr id="32" name="Shape 30"/>
          <p:cNvSpPr/>
          <p:nvPr/>
        </p:nvSpPr>
        <p:spPr>
          <a:xfrm>
            <a:off x="0" y="6463121"/>
            <a:ext cx="12191695" cy="609905"/>
          </a:xfrm>
          <a:prstGeom prst="rect">
            <a:avLst/>
          </a:prstGeom>
          <a:solidFill>
            <a:srgbClr val="800000"/>
          </a:solidFill>
          <a:ln/>
        </p:spPr>
        <p:txBody>
          <a:bodyPr/>
          <a:lstStyle/>
          <a:p>
            <a:endParaRPr lang="en-US"/>
          </a:p>
        </p:txBody>
      </p:sp>
      <p:sp>
        <p:nvSpPr>
          <p:cNvPr id="33" name="Text 31"/>
          <p:cNvSpPr txBox="1"/>
          <p:nvPr/>
        </p:nvSpPr>
        <p:spPr>
          <a:xfrm>
            <a:off x="457200" y="7457846"/>
            <a:ext cx="1252728" cy="171907"/>
          </a:xfrm>
          <a:prstGeom prst="rect">
            <a:avLst/>
          </a:prstGeom>
          <a:noFill/>
          <a:ln/>
        </p:spPr>
        <p:txBody>
          <a:bodyPr wrap="square" lIns="0" tIns="0" rIns="0" bIns="0" rtlCol="0" anchor="ctr"/>
          <a:lstStyle/>
          <a:p>
            <a:pPr marL="0" indent="0" algn="l">
              <a:buNone/>
            </a:pPr>
            <a:r>
              <a:rPr lang="en-US" sz="1000" dirty="0">
                <a:solidFill>
                  <a:srgbClr val="FFFFFF"/>
                </a:solidFill>
                <a:latin typeface="Montserrat" pitchFamily="34" charset="0"/>
                <a:ea typeface="Montserrat" pitchFamily="34" charset="-122"/>
                <a:cs typeface="Montserrat" pitchFamily="34" charset="-120"/>
              </a:rPr>
              <a:t>Grade 12 | FORGE</a:t>
            </a:r>
            <a:endParaRPr lang="en-US" sz="1000" dirty="0"/>
          </a:p>
        </p:txBody>
      </p:sp>
      <p:sp>
        <p:nvSpPr>
          <p:cNvPr id="34" name="Text 32"/>
          <p:cNvSpPr txBox="1"/>
          <p:nvPr/>
        </p:nvSpPr>
        <p:spPr>
          <a:xfrm>
            <a:off x="11038637" y="7429500"/>
            <a:ext cx="848563"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Montserrat" pitchFamily="34" charset="0"/>
                <a:ea typeface="Montserrat" pitchFamily="34" charset="-122"/>
                <a:cs typeface="Montserrat" pitchFamily="34" charset="-120"/>
              </a:rPr>
              <a:t>FORGE</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BOUNDARIES Session 1">
            <a:hlinkClick r:id="" action="ppaction://media"/>
            <a:extLst>
              <a:ext uri="{FF2B5EF4-FFF2-40B4-BE49-F238E27FC236}">
                <a16:creationId xmlns:a16="http://schemas.microsoft.com/office/drawing/2014/main" id="{EC7C5ACA-1D2E-1314-123D-30673BBACE46}"/>
              </a:ext>
            </a:extLst>
          </p:cNvPr>
          <p:cNvPicPr>
            <a:picLocks noRot="1" noChangeAspect="1"/>
          </p:cNvPicPr>
          <p:nvPr>
            <a:videoFile r:link="rId1"/>
          </p:nvPr>
        </p:nvPicPr>
        <p:blipFill>
          <a:blip r:embed="rId3"/>
          <a:stretch>
            <a:fillRect/>
          </a:stretch>
        </p:blipFill>
        <p:spPr>
          <a:xfrm>
            <a:off x="0" y="4713"/>
            <a:ext cx="12192000" cy="6888480"/>
          </a:xfrm>
          <a:prstGeom prst="rect">
            <a:avLst/>
          </a:prstGeom>
        </p:spPr>
      </p:pic>
    </p:spTree>
    <p:extLst>
      <p:ext uri="{BB962C8B-B14F-4D97-AF65-F5344CB8AC3E}">
        <p14:creationId xmlns:p14="http://schemas.microsoft.com/office/powerpoint/2010/main" val="415923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640080" y="325369"/>
            <a:ext cx="4368602" cy="1956841"/>
          </a:xfrm>
        </p:spPr>
        <p:txBody>
          <a:bodyPr anchor="b">
            <a:normAutofit/>
          </a:bodyPr>
          <a:lstStyle/>
          <a:p>
            <a:pPr>
              <a:lnSpc>
                <a:spcPct val="90000"/>
              </a:lnSpc>
            </a:pPr>
            <a:r>
              <a:rPr lang="en-US" sz="6600">
                <a:latin typeface="Sylfaen" panose="010A0502050306030303" pitchFamily="18" charset="0"/>
              </a:rPr>
              <a:t>Discussion Questions</a:t>
            </a:r>
          </a:p>
        </p:txBody>
      </p:sp>
      <p:sp>
        <p:nvSpPr>
          <p:cNvPr id="36"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89D5D8"/>
          </a:solidFill>
          <a:ln w="38100" cap="rnd">
            <a:solidFill>
              <a:srgbClr val="89D5D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640080" y="2872899"/>
            <a:ext cx="4243589" cy="3320668"/>
          </a:xfrm>
        </p:spPr>
        <p:txBody>
          <a:bodyPr>
            <a:normAutofit/>
          </a:bodyPr>
          <a:lstStyle/>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1.) Why does Dr. Cloud say that the son doesn’t have any problems, but that the father has a lot of problems?</a:t>
            </a:r>
          </a:p>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2.) What boundary problems does the father have?</a:t>
            </a:r>
          </a:p>
        </p:txBody>
      </p:sp>
      <p:pic>
        <p:nvPicPr>
          <p:cNvPr id="29" name="Picture 28" descr="Question mark on green pastel background">
            <a:extLst>
              <a:ext uri="{FF2B5EF4-FFF2-40B4-BE49-F238E27FC236}">
                <a16:creationId xmlns:a16="http://schemas.microsoft.com/office/drawing/2014/main" id="{FBE54593-D48C-F15D-8EDE-C324D22345B3}"/>
              </a:ext>
            </a:extLst>
          </p:cNvPr>
          <p:cNvPicPr>
            <a:picLocks noChangeAspect="1"/>
          </p:cNvPicPr>
          <p:nvPr/>
        </p:nvPicPr>
        <p:blipFill rotWithShape="1">
          <a:blip r:embed="rId2"/>
          <a:srcRect l="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TextBox 2">
            <a:extLst>
              <a:ext uri="{FF2B5EF4-FFF2-40B4-BE49-F238E27FC236}">
                <a16:creationId xmlns:a16="http://schemas.microsoft.com/office/drawing/2014/main" id="{D9D64E0D-4A4D-4C41-AF2D-022205FC06D5}"/>
              </a:ext>
            </a:extLst>
          </p:cNvPr>
          <p:cNvSpPr txBox="1"/>
          <p:nvPr/>
        </p:nvSpPr>
        <p:spPr>
          <a:xfrm>
            <a:off x="5639585" y="3099062"/>
            <a:ext cx="914400" cy="914400"/>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79034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1695" cy="7258507"/>
          </a:xfrm>
          <a:prstGeom prst="rect">
            <a:avLst/>
          </a:prstGeom>
          <a:solidFill>
            <a:srgbClr val="FAFAFA"/>
          </a:solidFill>
          <a:ln/>
        </p:spPr>
        <p:txBody>
          <a:bodyPr/>
          <a:lstStyle/>
          <a:p>
            <a:endParaRPr lang="en-US"/>
          </a:p>
        </p:txBody>
      </p:sp>
      <p:sp>
        <p:nvSpPr>
          <p:cNvPr id="3" name="Shape 1"/>
          <p:cNvSpPr/>
          <p:nvPr/>
        </p:nvSpPr>
        <p:spPr>
          <a:xfrm>
            <a:off x="0" y="0"/>
            <a:ext cx="12191695" cy="724205"/>
          </a:xfrm>
          <a:prstGeom prst="rect">
            <a:avLst/>
          </a:prstGeom>
          <a:solidFill>
            <a:srgbClr val="800000"/>
          </a:solidFill>
          <a:ln/>
        </p:spPr>
        <p:txBody>
          <a:bodyPr/>
          <a:lstStyle/>
          <a:p>
            <a:endParaRPr lang="en-US"/>
          </a:p>
        </p:txBody>
      </p:sp>
      <p:sp>
        <p:nvSpPr>
          <p:cNvPr id="4" name="Text 2"/>
          <p:cNvSpPr txBox="1"/>
          <p:nvPr/>
        </p:nvSpPr>
        <p:spPr>
          <a:xfrm>
            <a:off x="457200" y="181051"/>
            <a:ext cx="1548079" cy="352958"/>
          </a:xfrm>
          <a:prstGeom prst="rect">
            <a:avLst/>
          </a:prstGeom>
          <a:noFill/>
          <a:ln/>
        </p:spPr>
        <p:txBody>
          <a:bodyPr wrap="square" lIns="0" tIns="0" rIns="0" bIns="0" rtlCol="0" anchor="ctr"/>
          <a:lstStyle/>
          <a:p>
            <a:pPr marL="0" indent="0" algn="l">
              <a:buNone/>
            </a:pPr>
            <a:r>
              <a:rPr lang="en-US" sz="2200" b="1" dirty="0">
                <a:solidFill>
                  <a:srgbClr val="FFFFFF"/>
                </a:solidFill>
                <a:latin typeface="Montserrat" pitchFamily="34" charset="0"/>
                <a:ea typeface="Montserrat" pitchFamily="34" charset="-122"/>
                <a:cs typeface="Montserrat" pitchFamily="34" charset="-120"/>
              </a:rPr>
              <a:t>Enabling</a:t>
            </a:r>
            <a:endParaRPr lang="en-US" sz="2200" dirty="0"/>
          </a:p>
        </p:txBody>
      </p:sp>
      <p:sp>
        <p:nvSpPr>
          <p:cNvPr id="5" name="Shape 3"/>
          <p:cNvSpPr/>
          <p:nvPr/>
        </p:nvSpPr>
        <p:spPr>
          <a:xfrm>
            <a:off x="920801" y="1333195"/>
            <a:ext cx="952805" cy="952805"/>
          </a:xfrm>
          <a:prstGeom prst="ellipse">
            <a:avLst/>
          </a:prstGeom>
          <a:solidFill>
            <a:srgbClr val="800000"/>
          </a:solidFill>
          <a:ln/>
        </p:spPr>
        <p:txBody>
          <a:bodyPr/>
          <a:lstStyle/>
          <a:p>
            <a:endParaRPr lang="en-US"/>
          </a:p>
        </p:txBody>
      </p:sp>
      <p:sp>
        <p:nvSpPr>
          <p:cNvPr id="6" name="Text 4"/>
          <p:cNvSpPr txBox="1"/>
          <p:nvPr/>
        </p:nvSpPr>
        <p:spPr>
          <a:xfrm>
            <a:off x="1054303" y="1466698"/>
            <a:ext cx="1028700" cy="685800"/>
          </a:xfrm>
          <a:prstGeom prst="rect">
            <a:avLst/>
          </a:prstGeom>
          <a:noFill/>
          <a:ln/>
        </p:spPr>
        <p:txBody>
          <a:bodyPr wrap="square" lIns="0" tIns="0" rIns="0" bIns="0" rtlCol="0" anchor="ctr"/>
          <a:lstStyle/>
          <a:p>
            <a:pPr marL="0" indent="0" algn="l">
              <a:buNone/>
            </a:pPr>
            <a:r>
              <a:rPr lang="en-US" sz="3600" dirty="0">
                <a:solidFill>
                  <a:srgbClr val="FFFFFF"/>
                </a:solidFill>
                <a:latin typeface="Montserrat" pitchFamily="34" charset="0"/>
                <a:ea typeface="Montserrat" pitchFamily="34" charset="-122"/>
                <a:cs typeface="Montserrat" pitchFamily="34" charset="-120"/>
              </a:rPr>
              <a:t>F/S</a:t>
            </a:r>
            <a:endParaRPr lang="en-US" sz="3600" dirty="0"/>
          </a:p>
        </p:txBody>
      </p:sp>
      <p:sp>
        <p:nvSpPr>
          <p:cNvPr id="7" name="Shape 5"/>
          <p:cNvSpPr/>
          <p:nvPr/>
        </p:nvSpPr>
        <p:spPr>
          <a:xfrm>
            <a:off x="2337206" y="1410005"/>
            <a:ext cx="9400946" cy="2971800"/>
          </a:xfrm>
          <a:prstGeom prst="rect">
            <a:avLst/>
          </a:prstGeom>
          <a:solidFill>
            <a:srgbClr val="800000">
              <a:alpha val="5000"/>
            </a:srgbClr>
          </a:solidFill>
          <a:ln/>
        </p:spPr>
        <p:txBody>
          <a:bodyPr/>
          <a:lstStyle/>
          <a:p>
            <a:endParaRPr lang="en-US"/>
          </a:p>
        </p:txBody>
      </p:sp>
      <p:sp>
        <p:nvSpPr>
          <p:cNvPr id="8" name="Shape 6"/>
          <p:cNvSpPr/>
          <p:nvPr/>
        </p:nvSpPr>
        <p:spPr>
          <a:xfrm>
            <a:off x="2337206" y="1410005"/>
            <a:ext cx="38405" cy="2971800"/>
          </a:xfrm>
          <a:prstGeom prst="rect">
            <a:avLst/>
          </a:prstGeom>
          <a:solidFill>
            <a:srgbClr val="FFD700"/>
          </a:solidFill>
          <a:ln/>
        </p:spPr>
        <p:txBody>
          <a:bodyPr/>
          <a:lstStyle/>
          <a:p>
            <a:endParaRPr lang="en-US"/>
          </a:p>
        </p:txBody>
      </p:sp>
      <p:sp>
        <p:nvSpPr>
          <p:cNvPr id="9" name="Text 7"/>
          <p:cNvSpPr txBox="1"/>
          <p:nvPr/>
        </p:nvSpPr>
        <p:spPr>
          <a:xfrm>
            <a:off x="2660904" y="1609344"/>
            <a:ext cx="2809951" cy="277063"/>
          </a:xfrm>
          <a:prstGeom prst="rect">
            <a:avLst/>
          </a:prstGeom>
          <a:noFill/>
          <a:ln/>
        </p:spPr>
        <p:txBody>
          <a:bodyPr wrap="square" lIns="0" tIns="0" rIns="0" bIns="0" rtlCol="0" anchor="ctr"/>
          <a:lstStyle/>
          <a:p>
            <a:pPr marL="0" indent="0" algn="l">
              <a:buNone/>
            </a:pPr>
            <a:r>
              <a:rPr lang="en-US" sz="1800" b="1" dirty="0">
                <a:solidFill>
                  <a:srgbClr val="333333"/>
                </a:solidFill>
                <a:latin typeface="Montserrat" pitchFamily="34" charset="0"/>
                <a:ea typeface="Montserrat" pitchFamily="34" charset="-122"/>
                <a:cs typeface="Montserrat" pitchFamily="34" charset="-120"/>
              </a:rPr>
              <a:t>Father &amp; Son Example</a:t>
            </a:r>
            <a:endParaRPr lang="en-US" sz="1800" dirty="0"/>
          </a:p>
        </p:txBody>
      </p:sp>
      <p:sp>
        <p:nvSpPr>
          <p:cNvPr id="10" name="Text 8"/>
          <p:cNvSpPr txBox="1"/>
          <p:nvPr/>
        </p:nvSpPr>
        <p:spPr>
          <a:xfrm>
            <a:off x="2660904" y="2085746"/>
            <a:ext cx="8634679" cy="495605"/>
          </a:xfrm>
          <a:prstGeom prst="rect">
            <a:avLst/>
          </a:prstGeom>
          <a:noFill/>
          <a:ln/>
        </p:spPr>
        <p:txBody>
          <a:bodyPr wrap="square" lIns="0" tIns="0" rIns="0" bIns="0" rtlCol="0" anchor="ctr"/>
          <a:lstStyle/>
          <a:p>
            <a:pPr marL="0" indent="0" algn="l">
              <a:buNone/>
            </a:pPr>
            <a:r>
              <a:rPr lang="en-US" sz="1300" dirty="0">
                <a:solidFill>
                  <a:srgbClr val="333333"/>
                </a:solidFill>
                <a:latin typeface="Montserrat" pitchFamily="34" charset="0"/>
                <a:ea typeface="Montserrat" pitchFamily="34" charset="-122"/>
                <a:cs typeface="Montserrat" pitchFamily="34" charset="-120"/>
              </a:rPr>
              <a:t>The father is being over responsible and thus the son doesn't need to take responsibility in different aspects of his life.</a:t>
            </a:r>
            <a:endParaRPr lang="en-US" sz="1300" dirty="0"/>
          </a:p>
        </p:txBody>
      </p:sp>
      <p:sp>
        <p:nvSpPr>
          <p:cNvPr id="11" name="Text 9"/>
          <p:cNvSpPr txBox="1"/>
          <p:nvPr/>
        </p:nvSpPr>
        <p:spPr>
          <a:xfrm>
            <a:off x="2660904" y="2795321"/>
            <a:ext cx="9044330" cy="495605"/>
          </a:xfrm>
          <a:prstGeom prst="rect">
            <a:avLst/>
          </a:prstGeom>
          <a:noFill/>
          <a:ln/>
        </p:spPr>
        <p:txBody>
          <a:bodyPr wrap="square" lIns="0" tIns="0" rIns="0" bIns="0" rtlCol="0" anchor="ctr"/>
          <a:lstStyle/>
          <a:p>
            <a:pPr marL="0" indent="0" algn="l">
              <a:buNone/>
            </a:pPr>
            <a:r>
              <a:rPr lang="en-US" sz="1300" dirty="0">
                <a:solidFill>
                  <a:srgbClr val="333333"/>
                </a:solidFill>
                <a:latin typeface="Montserrat" pitchFamily="34" charset="0"/>
                <a:ea typeface="Montserrat" pitchFamily="34" charset="-122"/>
                <a:cs typeface="Montserrat" pitchFamily="34" charset="-120"/>
              </a:rPr>
              <a:t>The father enables his son's lifestyle, by continuing to give him access to money and resources when the son is taking no responsibility for his actions.</a:t>
            </a:r>
            <a:endParaRPr lang="en-US" sz="1300" dirty="0"/>
          </a:p>
        </p:txBody>
      </p:sp>
      <p:sp>
        <p:nvSpPr>
          <p:cNvPr id="12" name="Text 10"/>
          <p:cNvSpPr txBox="1"/>
          <p:nvPr/>
        </p:nvSpPr>
        <p:spPr>
          <a:xfrm>
            <a:off x="2660904" y="3504895"/>
            <a:ext cx="6939382" cy="210312"/>
          </a:xfrm>
          <a:prstGeom prst="rect">
            <a:avLst/>
          </a:prstGeom>
          <a:noFill/>
          <a:ln/>
        </p:spPr>
        <p:txBody>
          <a:bodyPr wrap="square" lIns="0" tIns="0" rIns="0" bIns="0" rtlCol="0" anchor="ctr"/>
          <a:lstStyle/>
          <a:p>
            <a:pPr marL="0" indent="0" algn="l">
              <a:buNone/>
            </a:pPr>
            <a:r>
              <a:rPr lang="en-US" sz="1300" dirty="0">
                <a:solidFill>
                  <a:srgbClr val="333333"/>
                </a:solidFill>
                <a:latin typeface="Montserrat" pitchFamily="34" charset="0"/>
                <a:ea typeface="Montserrat" pitchFamily="34" charset="-122"/>
                <a:cs typeface="Montserrat" pitchFamily="34" charset="-120"/>
              </a:rPr>
              <a:t>The father keeps rescuing the son from the consequences of his irresponsibility.</a:t>
            </a:r>
            <a:endParaRPr lang="en-US" sz="1300" dirty="0"/>
          </a:p>
        </p:txBody>
      </p:sp>
      <p:sp>
        <p:nvSpPr>
          <p:cNvPr id="13" name="Text 11"/>
          <p:cNvSpPr txBox="1"/>
          <p:nvPr/>
        </p:nvSpPr>
        <p:spPr>
          <a:xfrm>
            <a:off x="2660904" y="3936492"/>
            <a:ext cx="4977079" cy="210312"/>
          </a:xfrm>
          <a:prstGeom prst="rect">
            <a:avLst/>
          </a:prstGeom>
          <a:noFill/>
          <a:ln/>
        </p:spPr>
        <p:txBody>
          <a:bodyPr wrap="square" lIns="0" tIns="0" rIns="0" bIns="0" rtlCol="0" anchor="ctr"/>
          <a:lstStyle/>
          <a:p>
            <a:pPr marL="0" indent="0" algn="l">
              <a:buNone/>
            </a:pPr>
            <a:r>
              <a:rPr lang="en-US" sz="1300" dirty="0">
                <a:solidFill>
                  <a:srgbClr val="333333"/>
                </a:solidFill>
                <a:latin typeface="Montserrat" pitchFamily="34" charset="0"/>
                <a:ea typeface="Montserrat" pitchFamily="34" charset="-122"/>
                <a:cs typeface="Montserrat" pitchFamily="34" charset="-120"/>
              </a:rPr>
              <a:t>The son has no incentive to change as he has a great life.</a:t>
            </a:r>
            <a:endParaRPr lang="en-US" sz="1300" dirty="0"/>
          </a:p>
        </p:txBody>
      </p:sp>
      <p:sp>
        <p:nvSpPr>
          <p:cNvPr id="14" name="Shape 12"/>
          <p:cNvSpPr/>
          <p:nvPr/>
        </p:nvSpPr>
        <p:spPr>
          <a:xfrm>
            <a:off x="2337206" y="4833518"/>
            <a:ext cx="9400946" cy="1352398"/>
          </a:xfrm>
          <a:prstGeom prst="roundRect">
            <a:avLst>
              <a:gd name="adj" fmla="val 3809"/>
            </a:avLst>
          </a:prstGeom>
          <a:solidFill>
            <a:srgbClr val="FFD700">
              <a:alpha val="10000"/>
            </a:srgbClr>
          </a:solidFill>
          <a:ln w="12700">
            <a:solidFill>
              <a:srgbClr val="FFD700"/>
            </a:solidFill>
            <a:prstDash val="solid"/>
          </a:ln>
        </p:spPr>
        <p:txBody>
          <a:bodyPr/>
          <a:lstStyle/>
          <a:p>
            <a:endParaRPr lang="en-US"/>
          </a:p>
        </p:txBody>
      </p:sp>
      <p:sp>
        <p:nvSpPr>
          <p:cNvPr id="15" name="Text 13"/>
          <p:cNvSpPr txBox="1"/>
          <p:nvPr/>
        </p:nvSpPr>
        <p:spPr>
          <a:xfrm>
            <a:off x="2536546" y="5052974"/>
            <a:ext cx="1276502" cy="228600"/>
          </a:xfrm>
          <a:prstGeom prst="rect">
            <a:avLst/>
          </a:prstGeom>
          <a:noFill/>
          <a:ln/>
        </p:spPr>
        <p:txBody>
          <a:bodyPr wrap="square" lIns="0" tIns="0" rIns="0" bIns="0" rtlCol="0" anchor="ctr"/>
          <a:lstStyle/>
          <a:p>
            <a:pPr marL="0" indent="0" algn="l">
              <a:buNone/>
            </a:pPr>
            <a:r>
              <a:rPr lang="en-US" sz="1500" b="1" dirty="0">
                <a:solidFill>
                  <a:srgbClr val="FFD700"/>
                </a:solidFill>
                <a:latin typeface="Montserrat" pitchFamily="34" charset="0"/>
                <a:ea typeface="Montserrat" pitchFamily="34" charset="-122"/>
                <a:cs typeface="Montserrat" pitchFamily="34" charset="-120"/>
              </a:rPr>
              <a:t>Key Insight</a:t>
            </a:r>
            <a:endParaRPr lang="en-US" sz="1500" dirty="0"/>
          </a:p>
        </p:txBody>
      </p:sp>
      <p:sp>
        <p:nvSpPr>
          <p:cNvPr id="16" name="Text 14"/>
          <p:cNvSpPr txBox="1"/>
          <p:nvPr/>
        </p:nvSpPr>
        <p:spPr>
          <a:xfrm>
            <a:off x="2536546" y="5471770"/>
            <a:ext cx="8496605" cy="495605"/>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When we take responsibility for others' actions and shield them from consequences, we prevent them from developing their own character structure and boundaries.</a:t>
            </a:r>
            <a:endParaRPr lang="en-US" sz="1500" dirty="0"/>
          </a:p>
        </p:txBody>
      </p:sp>
      <p:sp>
        <p:nvSpPr>
          <p:cNvPr id="17" name="Shape 15"/>
          <p:cNvSpPr/>
          <p:nvPr/>
        </p:nvSpPr>
        <p:spPr>
          <a:xfrm>
            <a:off x="0" y="6452636"/>
            <a:ext cx="12191695" cy="609905"/>
          </a:xfrm>
          <a:prstGeom prst="rect">
            <a:avLst/>
          </a:prstGeom>
          <a:solidFill>
            <a:srgbClr val="800000"/>
          </a:solidFill>
          <a:ln/>
        </p:spPr>
        <p:txBody>
          <a:bodyPr/>
          <a:lstStyle/>
          <a:p>
            <a:endParaRPr lang="en-US"/>
          </a:p>
        </p:txBody>
      </p:sp>
      <p:sp>
        <p:nvSpPr>
          <p:cNvPr id="18" name="Text 16"/>
          <p:cNvSpPr txBox="1"/>
          <p:nvPr/>
        </p:nvSpPr>
        <p:spPr>
          <a:xfrm>
            <a:off x="457200" y="6862572"/>
            <a:ext cx="1252728" cy="171907"/>
          </a:xfrm>
          <a:prstGeom prst="rect">
            <a:avLst/>
          </a:prstGeom>
          <a:noFill/>
          <a:ln/>
        </p:spPr>
        <p:txBody>
          <a:bodyPr wrap="square" lIns="0" tIns="0" rIns="0" bIns="0" rtlCol="0" anchor="ctr"/>
          <a:lstStyle/>
          <a:p>
            <a:pPr marL="0" indent="0" algn="l">
              <a:buNone/>
            </a:pPr>
            <a:r>
              <a:rPr lang="en-US" sz="1000" dirty="0">
                <a:solidFill>
                  <a:srgbClr val="FFFFFF"/>
                </a:solidFill>
                <a:latin typeface="Montserrat" pitchFamily="34" charset="0"/>
                <a:ea typeface="Montserrat" pitchFamily="34" charset="-122"/>
                <a:cs typeface="Montserrat" pitchFamily="34" charset="-120"/>
              </a:rPr>
              <a:t>Grade 12 | FORGE</a:t>
            </a:r>
            <a:endParaRPr lang="en-US" sz="1000" dirty="0"/>
          </a:p>
        </p:txBody>
      </p:sp>
      <p:sp>
        <p:nvSpPr>
          <p:cNvPr id="19" name="Text 17"/>
          <p:cNvSpPr txBox="1"/>
          <p:nvPr/>
        </p:nvSpPr>
        <p:spPr>
          <a:xfrm>
            <a:off x="11038637" y="6834226"/>
            <a:ext cx="848563"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Montserrat" pitchFamily="34" charset="0"/>
                <a:ea typeface="Montserrat" pitchFamily="34" charset="-122"/>
                <a:cs typeface="Montserrat" pitchFamily="34" charset="-120"/>
              </a:rPr>
              <a:t>FORGE</a:t>
            </a:r>
            <a:endParaRPr lang="en-US" sz="1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921BFFB-D3FA-4EE2-9E87-F2E4CEDA9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7F80AEB-67E2-48CB-B8AF-AD0F7787A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9E5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640080" y="329184"/>
            <a:ext cx="6894576" cy="1783080"/>
          </a:xfrm>
        </p:spPr>
        <p:txBody>
          <a:bodyPr anchor="b">
            <a:normAutofit/>
          </a:bodyPr>
          <a:lstStyle/>
          <a:p>
            <a:pPr>
              <a:lnSpc>
                <a:spcPct val="90000"/>
              </a:lnSpc>
            </a:pPr>
            <a:r>
              <a:rPr lang="en-US" sz="6100">
                <a:solidFill>
                  <a:schemeClr val="bg1"/>
                </a:solidFill>
                <a:latin typeface="Sylfaen" panose="010A0502050306030303" pitchFamily="18" charset="0"/>
              </a:rPr>
              <a:t>Examples of Boundaries</a:t>
            </a:r>
          </a:p>
        </p:txBody>
      </p:sp>
      <p:sp>
        <p:nvSpPr>
          <p:cNvPr id="3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640080" y="2706624"/>
            <a:ext cx="6894576" cy="3483864"/>
          </a:xfrm>
        </p:spPr>
        <p:txBody>
          <a:bodyPr>
            <a:norm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Touch “Do you want a hug?” “I don’t want a hug right now”</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Words “I like…” “I don’t like…”</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Geographical distance “If you speak to me in that tone again, I am going to leave the room.”</a:t>
            </a:r>
          </a:p>
        </p:txBody>
      </p:sp>
      <p:pic>
        <p:nvPicPr>
          <p:cNvPr id="16" name="Picture 15" descr="Two people holding hands while sitting on a bench">
            <a:extLst>
              <a:ext uri="{FF2B5EF4-FFF2-40B4-BE49-F238E27FC236}">
                <a16:creationId xmlns:a16="http://schemas.microsoft.com/office/drawing/2014/main" id="{35375C92-47E0-457B-A719-92785AD38B3E}"/>
              </a:ext>
            </a:extLst>
          </p:cNvPr>
          <p:cNvPicPr>
            <a:picLocks noChangeAspect="1"/>
          </p:cNvPicPr>
          <p:nvPr/>
        </p:nvPicPr>
        <p:blipFill rotWithShape="1">
          <a:blip r:embed="rId2"/>
          <a:srcRect l="26912" r="33792"/>
          <a:stretch/>
        </p:blipFill>
        <p:spPr>
          <a:xfrm>
            <a:off x="8139452" y="10"/>
            <a:ext cx="4052548" cy="6857990"/>
          </a:xfrm>
          <a:custGeom>
            <a:avLst/>
            <a:gdLst/>
            <a:ahLst/>
            <a:cxnLst/>
            <a:rect l="l" t="t" r="r" b="b"/>
            <a:pathLst>
              <a:path w="4052548" h="6858000">
                <a:moveTo>
                  <a:pt x="25721" y="0"/>
                </a:moveTo>
                <a:lnTo>
                  <a:pt x="4052548" y="0"/>
                </a:lnTo>
                <a:lnTo>
                  <a:pt x="4052548" y="6858000"/>
                </a:lnTo>
                <a:lnTo>
                  <a:pt x="28716" y="6858000"/>
                </a:lnTo>
                <a:lnTo>
                  <a:pt x="28782" y="6856911"/>
                </a:lnTo>
                <a:cubicBezTo>
                  <a:pt x="31911" y="6736505"/>
                  <a:pt x="35027" y="6616061"/>
                  <a:pt x="38157" y="6495580"/>
                </a:cubicBezTo>
                <a:cubicBezTo>
                  <a:pt x="38284" y="6490503"/>
                  <a:pt x="39171" y="6485553"/>
                  <a:pt x="39171" y="6480476"/>
                </a:cubicBezTo>
                <a:cubicBezTo>
                  <a:pt x="48166" y="6366632"/>
                  <a:pt x="53107" y="6252788"/>
                  <a:pt x="18899" y="6141609"/>
                </a:cubicBezTo>
                <a:cubicBezTo>
                  <a:pt x="15871" y="6131163"/>
                  <a:pt x="14262" y="6120363"/>
                  <a:pt x="14084" y="6109499"/>
                </a:cubicBezTo>
                <a:cubicBezTo>
                  <a:pt x="12413" y="6012573"/>
                  <a:pt x="16644" y="5915646"/>
                  <a:pt x="26754" y="5819240"/>
                </a:cubicBezTo>
                <a:cubicBezTo>
                  <a:pt x="31949" y="5760097"/>
                  <a:pt x="26754" y="5700065"/>
                  <a:pt x="43478" y="5641557"/>
                </a:cubicBezTo>
                <a:cubicBezTo>
                  <a:pt x="50864" y="5612480"/>
                  <a:pt x="55109" y="5582693"/>
                  <a:pt x="56147" y="5552715"/>
                </a:cubicBezTo>
                <a:cubicBezTo>
                  <a:pt x="59948" y="5480119"/>
                  <a:pt x="38537" y="5411838"/>
                  <a:pt x="18139" y="5343303"/>
                </a:cubicBezTo>
                <a:cubicBezTo>
                  <a:pt x="7370" y="5307004"/>
                  <a:pt x="-5426" y="5269945"/>
                  <a:pt x="2429" y="5231870"/>
                </a:cubicBezTo>
                <a:cubicBezTo>
                  <a:pt x="16707" y="5173310"/>
                  <a:pt x="24854" y="5113418"/>
                  <a:pt x="26754" y="5053171"/>
                </a:cubicBezTo>
                <a:cubicBezTo>
                  <a:pt x="26754" y="5010527"/>
                  <a:pt x="16365" y="4968771"/>
                  <a:pt x="20039" y="4926254"/>
                </a:cubicBezTo>
                <a:cubicBezTo>
                  <a:pt x="28211" y="4843771"/>
                  <a:pt x="30238" y="4760793"/>
                  <a:pt x="26121" y="4678005"/>
                </a:cubicBezTo>
                <a:cubicBezTo>
                  <a:pt x="26095" y="4644905"/>
                  <a:pt x="29846" y="4611907"/>
                  <a:pt x="37270" y="4579644"/>
                </a:cubicBezTo>
                <a:cubicBezTo>
                  <a:pt x="46506" y="4522710"/>
                  <a:pt x="48419" y="4464836"/>
                  <a:pt x="42971" y="4407419"/>
                </a:cubicBezTo>
                <a:cubicBezTo>
                  <a:pt x="37016" y="4340914"/>
                  <a:pt x="19279" y="4275425"/>
                  <a:pt x="14845" y="4208921"/>
                </a:cubicBezTo>
                <a:cubicBezTo>
                  <a:pt x="7876" y="4098757"/>
                  <a:pt x="17759" y="3988593"/>
                  <a:pt x="27514" y="3878937"/>
                </a:cubicBezTo>
                <a:cubicBezTo>
                  <a:pt x="35116" y="3808600"/>
                  <a:pt x="37143" y="3737768"/>
                  <a:pt x="33596" y="3667113"/>
                </a:cubicBezTo>
                <a:cubicBezTo>
                  <a:pt x="29161" y="3611016"/>
                  <a:pt x="22193" y="3554919"/>
                  <a:pt x="20926" y="3498822"/>
                </a:cubicBezTo>
                <a:cubicBezTo>
                  <a:pt x="18646" y="3398557"/>
                  <a:pt x="19532" y="3298293"/>
                  <a:pt x="25360" y="3198029"/>
                </a:cubicBezTo>
                <a:cubicBezTo>
                  <a:pt x="28274" y="3147770"/>
                  <a:pt x="32962" y="3098019"/>
                  <a:pt x="34989" y="3047379"/>
                </a:cubicBezTo>
                <a:cubicBezTo>
                  <a:pt x="37016" y="2996739"/>
                  <a:pt x="41071" y="2945592"/>
                  <a:pt x="29542" y="2895967"/>
                </a:cubicBezTo>
                <a:cubicBezTo>
                  <a:pt x="10030" y="2811568"/>
                  <a:pt x="24347" y="2727549"/>
                  <a:pt x="28528" y="2643403"/>
                </a:cubicBezTo>
                <a:cubicBezTo>
                  <a:pt x="31062" y="2591113"/>
                  <a:pt x="46266" y="2537554"/>
                  <a:pt x="32836" y="2486788"/>
                </a:cubicBezTo>
                <a:cubicBezTo>
                  <a:pt x="11677" y="2407211"/>
                  <a:pt x="25487" y="2329284"/>
                  <a:pt x="32836" y="2250976"/>
                </a:cubicBezTo>
                <a:cubicBezTo>
                  <a:pt x="41311" y="2176870"/>
                  <a:pt x="39816" y="2101951"/>
                  <a:pt x="28401" y="2028238"/>
                </a:cubicBezTo>
                <a:cubicBezTo>
                  <a:pt x="14084" y="1955108"/>
                  <a:pt x="14084" y="1879897"/>
                  <a:pt x="28401" y="1806768"/>
                </a:cubicBezTo>
                <a:cubicBezTo>
                  <a:pt x="40260" y="1746406"/>
                  <a:pt x="41628" y="1684458"/>
                  <a:pt x="32455" y="1623627"/>
                </a:cubicBezTo>
                <a:cubicBezTo>
                  <a:pt x="26247" y="1580095"/>
                  <a:pt x="15098" y="1536816"/>
                  <a:pt x="13578" y="1493284"/>
                </a:cubicBezTo>
                <a:cubicBezTo>
                  <a:pt x="10436" y="1402246"/>
                  <a:pt x="12298" y="1311107"/>
                  <a:pt x="19153" y="1220286"/>
                </a:cubicBezTo>
                <a:cubicBezTo>
                  <a:pt x="27134" y="1116849"/>
                  <a:pt x="42464" y="1013792"/>
                  <a:pt x="31822" y="909594"/>
                </a:cubicBezTo>
                <a:cubicBezTo>
                  <a:pt x="28148" y="873803"/>
                  <a:pt x="20673" y="838139"/>
                  <a:pt x="19913" y="802222"/>
                </a:cubicBezTo>
                <a:cubicBezTo>
                  <a:pt x="18266" y="734956"/>
                  <a:pt x="17505" y="668579"/>
                  <a:pt x="21306" y="599155"/>
                </a:cubicBezTo>
                <a:cubicBezTo>
                  <a:pt x="25107" y="529732"/>
                  <a:pt x="39550" y="459293"/>
                  <a:pt x="29795" y="391139"/>
                </a:cubicBezTo>
                <a:cubicBezTo>
                  <a:pt x="20039" y="322984"/>
                  <a:pt x="26374" y="255972"/>
                  <a:pt x="32709" y="189087"/>
                </a:cubicBezTo>
                <a:cubicBezTo>
                  <a:pt x="38790" y="125502"/>
                  <a:pt x="40944" y="63313"/>
                  <a:pt x="26121" y="743"/>
                </a:cubicBezTo>
                <a:close/>
              </a:path>
            </a:pathLst>
          </a:custGeom>
        </p:spPr>
      </p:pic>
    </p:spTree>
    <p:extLst>
      <p:ext uri="{BB962C8B-B14F-4D97-AF65-F5344CB8AC3E}">
        <p14:creationId xmlns:p14="http://schemas.microsoft.com/office/powerpoint/2010/main" val="53527925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Warning with solid fill">
            <a:extLst>
              <a:ext uri="{FF2B5EF4-FFF2-40B4-BE49-F238E27FC236}">
                <a16:creationId xmlns:a16="http://schemas.microsoft.com/office/drawing/2014/main" id="{F7149CFE-AE23-F39B-FEA2-4F4DBC7E71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43" name="Freeform: Shape 42">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5759354" y="638089"/>
            <a:ext cx="5337270" cy="1476801"/>
          </a:xfrm>
        </p:spPr>
        <p:txBody>
          <a:bodyPr anchor="b">
            <a:normAutofit/>
          </a:bodyPr>
          <a:lstStyle/>
          <a:p>
            <a:pPr>
              <a:lnSpc>
                <a:spcPct val="90000"/>
              </a:lnSpc>
            </a:pPr>
            <a:r>
              <a:rPr lang="en-US">
                <a:solidFill>
                  <a:srgbClr val="FFFFFF"/>
                </a:solidFill>
                <a:latin typeface="Sylfaen" panose="010A0502050306030303" pitchFamily="18" charset="0"/>
              </a:rPr>
              <a:t>Examples of Boundaries</a:t>
            </a:r>
          </a:p>
        </p:txBody>
      </p:sp>
      <p:sp>
        <p:nvSpPr>
          <p:cNvPr id="4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5759354" y="2664886"/>
            <a:ext cx="5461095" cy="3550789"/>
          </a:xfrm>
        </p:spPr>
        <p:txBody>
          <a:bodyPr anchor="t">
            <a:normAutofit/>
          </a:bodyPr>
          <a:lstStyle/>
          <a:p>
            <a:pPr marL="285750">
              <a:lnSpc>
                <a:spcPct val="100000"/>
              </a:lnSpc>
            </a:pPr>
            <a:r>
              <a:rPr lang="en-US">
                <a:solidFill>
                  <a:srgbClr val="FFFFFF"/>
                </a:solidFill>
                <a:latin typeface="Calibri" panose="020F0502020204030204" pitchFamily="34" charset="0"/>
                <a:ea typeface="Calibri" panose="020F0502020204030204" pitchFamily="34" charset="0"/>
                <a:cs typeface="Calibri" panose="020F0502020204030204" pitchFamily="34" charset="0"/>
              </a:rPr>
              <a:t>Time “I don’t want to talk about that now, let’s talk about it tomorrow.”</a:t>
            </a:r>
          </a:p>
          <a:p>
            <a:pPr marL="285750">
              <a:lnSpc>
                <a:spcPct val="100000"/>
              </a:lnSpc>
              <a:spcBef>
                <a:spcPts val="1000"/>
              </a:spcBef>
              <a:buFont typeface="Arial" panose="020B0604020202020204" pitchFamily="34" charset="0"/>
              <a:buChar char="•"/>
            </a:pPr>
            <a:r>
              <a:rPr lang="en-US">
                <a:solidFill>
                  <a:srgbClr val="FFFFFF"/>
                </a:solidFill>
                <a:latin typeface="Calibri" panose="020F0502020204030204" pitchFamily="34" charset="0"/>
                <a:ea typeface="Calibri" panose="020F0502020204030204" pitchFamily="34" charset="0"/>
                <a:cs typeface="Calibri" panose="020F0502020204030204" pitchFamily="34" charset="0"/>
              </a:rPr>
              <a:t>Relationships “I want to hang out.” “I don’t want to hang out.”</a:t>
            </a:r>
          </a:p>
          <a:p>
            <a:pPr marL="285750">
              <a:lnSpc>
                <a:spcPct val="100000"/>
              </a:lnSpc>
              <a:spcBef>
                <a:spcPts val="1000"/>
              </a:spcBef>
              <a:buFont typeface="Arial" panose="020B0604020202020204" pitchFamily="34" charset="0"/>
              <a:buChar char="•"/>
            </a:pPr>
            <a:r>
              <a:rPr lang="en-US">
                <a:solidFill>
                  <a:srgbClr val="FFFFFF"/>
                </a:solidFill>
                <a:latin typeface="Calibri" panose="020F0502020204030204" pitchFamily="34" charset="0"/>
                <a:ea typeface="Calibri" panose="020F0502020204030204" pitchFamily="34" charset="0"/>
                <a:cs typeface="Calibri" panose="020F0502020204030204" pitchFamily="34" charset="0"/>
              </a:rPr>
              <a:t>Consequences “If you do ______, I will______”</a:t>
            </a:r>
          </a:p>
          <a:p>
            <a:pPr>
              <a:lnSpc>
                <a:spcPct val="100000"/>
              </a:lnSpc>
            </a:pPr>
            <a:endParaRPr lang="en-US" b="1">
              <a:solidFill>
                <a:srgbClr val="FFFFFF"/>
              </a:solidFill>
            </a:endParaRPr>
          </a:p>
        </p:txBody>
      </p:sp>
      <mc:AlternateContent xmlns:mc="http://schemas.openxmlformats.org/markup-compatibility/2006" xmlns:p14="http://schemas.microsoft.com/office/powerpoint/2010/main">
        <mc:Choice Requires="p14">
          <p:contentPart p14:bwMode="auto" r:id="rId4">
            <p14:nvContentPartPr>
              <p14:cNvPr id="47" name="Ink 4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47" name="Ink 4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1721812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1151467" y="887973"/>
            <a:ext cx="9889067" cy="1325563"/>
          </a:xfrm>
        </p:spPr>
        <p:txBody>
          <a:bodyPr>
            <a:normAutofit/>
          </a:bodyPr>
          <a:lstStyle/>
          <a:p>
            <a:r>
              <a:rPr lang="en-US" sz="6600">
                <a:solidFill>
                  <a:schemeClr val="bg1"/>
                </a:solidFill>
                <a:latin typeface="Sylfaen" panose="010A0502050306030303" pitchFamily="18" charset="0"/>
              </a:rPr>
              <a:t>Case Study: Tami</a:t>
            </a:r>
          </a:p>
        </p:txBody>
      </p:sp>
      <p:sp>
        <p:nvSpPr>
          <p:cNvPr id="23" name="Rectangle 22">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1151467" y="2607733"/>
            <a:ext cx="9889067" cy="3285067"/>
          </a:xfrm>
        </p:spPr>
        <p:txBody>
          <a:bodyPr>
            <a:normAutofit/>
          </a:bodyPr>
          <a:lstStyle/>
          <a:p>
            <a:pPr marL="0" indent="0">
              <a:buNone/>
            </a:pPr>
            <a:r>
              <a:rPr lang="en-US" sz="3200" b="1" dirty="0">
                <a:solidFill>
                  <a:schemeClr val="bg1"/>
                </a:solidFill>
              </a:rPr>
              <a:t>As Tami and I worked together, we discovered her boundary confusion.  She didn’t know what she needed to take responsibility for and what she needed to allow others to take responsibility for. She learned that she is only responsible for her own emotional responses, and I helped her to learn to be okay when others disapproved of her choices or behaviors. I helped Tami to learn to say “no” or “I don’t want to” and not feel “bad” doing so.  As a result of our working together, the panic attacks stopped.</a:t>
            </a:r>
          </a:p>
        </p:txBody>
      </p:sp>
    </p:spTree>
    <p:extLst>
      <p:ext uri="{BB962C8B-B14F-4D97-AF65-F5344CB8AC3E}">
        <p14:creationId xmlns:p14="http://schemas.microsoft.com/office/powerpoint/2010/main" val="2535762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pic>
        <p:nvPicPr>
          <p:cNvPr id="7" name="Content Placeholder 4" descr="A picture containing outdoor object, honeycomb, orange, colorful&#10;&#10;Description automatically generated">
            <a:extLst>
              <a:ext uri="{FF2B5EF4-FFF2-40B4-BE49-F238E27FC236}">
                <a16:creationId xmlns:a16="http://schemas.microsoft.com/office/drawing/2014/main" id="{75A72170-6ECD-4867-A6BA-3C472ABECDA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l="29764" t="22247" r="22869" b="23298"/>
          <a:stretch/>
        </p:blipFill>
        <p:spPr>
          <a:xfrm>
            <a:off x="3305091" y="676657"/>
            <a:ext cx="5774901" cy="5759399"/>
          </a:xfrm>
          <a:prstGeom prst="rect">
            <a:avLst/>
          </a:prstGeom>
          <a:scene3d>
            <a:camera prst="orthographicFront">
              <a:rot lat="0" lon="0" rev="9000000"/>
            </a:camera>
            <a:lightRig rig="threePt" dir="t"/>
          </a:scene3d>
        </p:spPr>
      </p:pic>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838200" y="365125"/>
            <a:ext cx="10515600" cy="1325563"/>
          </a:xfrm>
        </p:spPr>
        <p:txBody>
          <a:bodyPr>
            <a:noAutofit/>
          </a:bodyPr>
          <a:lstStyle/>
          <a:p>
            <a:r>
              <a:rPr lang="en-US" sz="4400">
                <a:latin typeface="Sylfaen" panose="010A0502050306030303" pitchFamily="18" charset="0"/>
              </a:rPr>
              <a:t>Summary of Boundary Problems</a:t>
            </a:r>
            <a:endParaRPr lang="en-US" sz="4400" dirty="0">
              <a:latin typeface="Sylfaen" panose="010A0502050306030303" pitchFamily="18" charset="0"/>
            </a:endParaRP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3" name="TextBox 2">
            <a:extLst>
              <a:ext uri="{FF2B5EF4-FFF2-40B4-BE49-F238E27FC236}">
                <a16:creationId xmlns:a16="http://schemas.microsoft.com/office/drawing/2014/main" id="{D9D64E0D-4A4D-4C41-AF2D-022205FC06D5}"/>
              </a:ext>
            </a:extLst>
          </p:cNvPr>
          <p:cNvSpPr txBox="1"/>
          <p:nvPr/>
        </p:nvSpPr>
        <p:spPr>
          <a:xfrm>
            <a:off x="5639585" y="3099062"/>
            <a:ext cx="914400" cy="914400"/>
          </a:xfrm>
          <a:prstGeom prst="rect">
            <a:avLst/>
          </a:prstGeom>
          <a:noFill/>
        </p:spPr>
        <p:txBody>
          <a:bodyPr wrap="square" rtlCol="0">
            <a:spAutoFit/>
          </a:bodyPr>
          <a:lstStyle/>
          <a:p>
            <a:endParaRPr lang="en-US" dirty="0"/>
          </a:p>
        </p:txBody>
      </p:sp>
      <p:graphicFrame>
        <p:nvGraphicFramePr>
          <p:cNvPr id="6" name="Table 7">
            <a:extLst>
              <a:ext uri="{FF2B5EF4-FFF2-40B4-BE49-F238E27FC236}">
                <a16:creationId xmlns:a16="http://schemas.microsoft.com/office/drawing/2014/main" id="{3773B3B4-B6F4-3B3B-D7F0-2151BCB63A4C}"/>
              </a:ext>
            </a:extLst>
          </p:cNvPr>
          <p:cNvGraphicFramePr>
            <a:graphicFrameLocks noGrp="1"/>
          </p:cNvGraphicFramePr>
          <p:nvPr>
            <p:ph idx="1"/>
            <p:extLst>
              <p:ext uri="{D42A27DB-BD31-4B8C-83A1-F6EECF244321}">
                <p14:modId xmlns:p14="http://schemas.microsoft.com/office/powerpoint/2010/main" val="3199410164"/>
              </p:ext>
            </p:extLst>
          </p:nvPr>
        </p:nvGraphicFramePr>
        <p:xfrm>
          <a:off x="838200" y="1928813"/>
          <a:ext cx="10515597" cy="3749040"/>
        </p:xfrm>
        <a:graphic>
          <a:graphicData uri="http://schemas.openxmlformats.org/drawingml/2006/table">
            <a:tbl>
              <a:tblPr firstRow="1" bandRow="1">
                <a:tableStyleId>{2D5ABB26-0587-4C30-8999-92F81FD0307C}</a:tableStyleId>
              </a:tblPr>
              <a:tblGrid>
                <a:gridCol w="3505199">
                  <a:extLst>
                    <a:ext uri="{9D8B030D-6E8A-4147-A177-3AD203B41FA5}">
                      <a16:colId xmlns:a16="http://schemas.microsoft.com/office/drawing/2014/main" val="3626376450"/>
                    </a:ext>
                  </a:extLst>
                </a:gridCol>
                <a:gridCol w="3505199">
                  <a:extLst>
                    <a:ext uri="{9D8B030D-6E8A-4147-A177-3AD203B41FA5}">
                      <a16:colId xmlns:a16="http://schemas.microsoft.com/office/drawing/2014/main" val="1525077175"/>
                    </a:ext>
                  </a:extLst>
                </a:gridCol>
                <a:gridCol w="3505199">
                  <a:extLst>
                    <a:ext uri="{9D8B030D-6E8A-4147-A177-3AD203B41FA5}">
                      <a16:colId xmlns:a16="http://schemas.microsoft.com/office/drawing/2014/main" val="721392231"/>
                    </a:ext>
                  </a:extLst>
                </a:gridCol>
              </a:tblGrid>
              <a:tr h="370840">
                <a:tc>
                  <a:txBody>
                    <a:bodyPr/>
                    <a:lstStyle/>
                    <a:p>
                      <a:endParaRPr lang="en-US" sz="4800" b="1"/>
                    </a:p>
                  </a:txBody>
                  <a:tcPr/>
                </a:tc>
                <a:tc>
                  <a:txBody>
                    <a:bodyPr/>
                    <a:lstStyle/>
                    <a:p>
                      <a:r>
                        <a:rPr lang="en-US" sz="4800" b="1" dirty="0"/>
                        <a:t>Can’t Say</a:t>
                      </a:r>
                    </a:p>
                  </a:txBody>
                  <a:tcPr/>
                </a:tc>
                <a:tc>
                  <a:txBody>
                    <a:bodyPr/>
                    <a:lstStyle/>
                    <a:p>
                      <a:r>
                        <a:rPr lang="en-US" sz="4800" b="1"/>
                        <a:t>Can’t Hear</a:t>
                      </a:r>
                      <a:endParaRPr lang="en-US" sz="4800" b="1" dirty="0"/>
                    </a:p>
                  </a:txBody>
                  <a:tcPr/>
                </a:tc>
                <a:extLst>
                  <a:ext uri="{0D108BD9-81ED-4DB2-BD59-A6C34878D82A}">
                    <a16:rowId xmlns:a16="http://schemas.microsoft.com/office/drawing/2014/main" val="1066002656"/>
                  </a:ext>
                </a:extLst>
              </a:tr>
              <a:tr h="370840">
                <a:tc>
                  <a:txBody>
                    <a:bodyPr/>
                    <a:lstStyle/>
                    <a:p>
                      <a:r>
                        <a:rPr lang="en-US" sz="4800" b="1" dirty="0"/>
                        <a:t>NO</a:t>
                      </a:r>
                    </a:p>
                  </a:txBody>
                  <a:tcPr/>
                </a:tc>
                <a:tc>
                  <a:txBody>
                    <a:bodyPr/>
                    <a:lstStyle/>
                    <a:p>
                      <a:r>
                        <a:rPr lang="en-US" sz="6600" b="1" dirty="0"/>
                        <a:t>Boundaryless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000" b="1" dirty="0"/>
                        <a:t>The Compliant</a:t>
                      </a:r>
                    </a:p>
                    <a:p>
                      <a:pPr marL="571500" indent="-571500">
                        <a:buFont typeface="Arial" panose="020B0604020202020204" pitchFamily="34" charset="0"/>
                        <a:buChar char="•"/>
                      </a:pPr>
                      <a:r>
                        <a:rPr lang="en-US" sz="4000" b="1" dirty="0"/>
                        <a:t>Feels guilty and controlled</a:t>
                      </a:r>
                    </a:p>
                  </a:txBody>
                  <a:tcPr/>
                </a:tc>
                <a:tc>
                  <a:txBody>
                    <a:bodyPr/>
                    <a:lstStyle/>
                    <a:p>
                      <a:r>
                        <a:rPr lang="en-US" sz="6000" b="1" dirty="0"/>
                        <a:t>Boundary Busting</a:t>
                      </a:r>
                    </a:p>
                    <a:p>
                      <a:pPr marL="571500" indent="-571500">
                        <a:buFont typeface="Arial" panose="020B0604020202020204" pitchFamily="34" charset="0"/>
                        <a:buChar char="•"/>
                      </a:pPr>
                      <a:r>
                        <a:rPr lang="en-US" sz="4000" b="1" dirty="0"/>
                        <a:t>The Controller</a:t>
                      </a:r>
                    </a:p>
                    <a:p>
                      <a:pPr marL="571500" indent="-571500">
                        <a:buFont typeface="Arial" panose="020B0604020202020204" pitchFamily="34" charset="0"/>
                        <a:buChar char="•"/>
                      </a:pPr>
                      <a:r>
                        <a:rPr lang="en-US" sz="4000" b="1" dirty="0"/>
                        <a:t>Guilts others into compliance</a:t>
                      </a:r>
                    </a:p>
                  </a:txBody>
                  <a:tcPr/>
                </a:tc>
                <a:extLst>
                  <a:ext uri="{0D108BD9-81ED-4DB2-BD59-A6C34878D82A}">
                    <a16:rowId xmlns:a16="http://schemas.microsoft.com/office/drawing/2014/main" val="992460718"/>
                  </a:ext>
                </a:extLst>
              </a:tr>
            </a:tbl>
          </a:graphicData>
        </a:graphic>
      </p:graphicFrame>
    </p:spTree>
    <p:extLst>
      <p:ext uri="{BB962C8B-B14F-4D97-AF65-F5344CB8AC3E}">
        <p14:creationId xmlns:p14="http://schemas.microsoft.com/office/powerpoint/2010/main" val="266720110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9" name="Rectangle 10258">
            <a:extLst>
              <a:ext uri="{FF2B5EF4-FFF2-40B4-BE49-F238E27FC236}">
                <a16:creationId xmlns:a16="http://schemas.microsoft.com/office/drawing/2014/main" id="{B72DE4C0-EE12-4CAC-98CF-A89349319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10260" name="Rectangle 10259">
            <a:extLst>
              <a:ext uri="{FF2B5EF4-FFF2-40B4-BE49-F238E27FC236}">
                <a16:creationId xmlns:a16="http://schemas.microsoft.com/office/drawing/2014/main" id="{029CF03F-5E6E-4B23-89A5-81548BA4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DB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4654296" y="329184"/>
            <a:ext cx="6894576" cy="1783080"/>
          </a:xfrm>
        </p:spPr>
        <p:txBody>
          <a:bodyPr anchor="b">
            <a:normAutofit/>
          </a:bodyPr>
          <a:lstStyle/>
          <a:p>
            <a:r>
              <a:rPr lang="en-US" sz="7200">
                <a:solidFill>
                  <a:schemeClr val="bg1"/>
                </a:solidFill>
                <a:latin typeface="Sylfaen" panose="010A0502050306030303" pitchFamily="18" charset="0"/>
              </a:rPr>
              <a:t>Video Activity</a:t>
            </a:r>
          </a:p>
        </p:txBody>
      </p:sp>
      <p:sp>
        <p:nvSpPr>
          <p:cNvPr id="1025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4654296" y="2706624"/>
            <a:ext cx="6894576" cy="3483864"/>
          </a:xfrm>
        </p:spPr>
        <p:txBody>
          <a:bodyPr>
            <a:norm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bg1"/>
                </a:solidFill>
                <a:effectLst/>
                <a:uLnTx/>
                <a:uFillTx/>
                <a:latin typeface="Cambria" panose="02040503050406030204" pitchFamily="18" charset="0"/>
                <a:ea typeface="Cambria" panose="02040503050406030204" pitchFamily="18" charset="0"/>
                <a:cs typeface="+mn-cs"/>
              </a:rPr>
              <a:t>Watch: A clip from </a:t>
            </a:r>
            <a:r>
              <a:rPr kumimoji="0" lang="en-US" b="1" i="0" u="none" strike="noStrike" kern="1200" cap="none" spc="0" normalizeH="0" baseline="0" noProof="0" dirty="0" err="1">
                <a:ln>
                  <a:noFill/>
                </a:ln>
                <a:solidFill>
                  <a:schemeClr val="bg1"/>
                </a:solidFill>
                <a:effectLst/>
                <a:uLnTx/>
                <a:uFillTx/>
                <a:latin typeface="Cambria" panose="02040503050406030204" pitchFamily="18" charset="0"/>
                <a:ea typeface="Cambria" panose="02040503050406030204" pitchFamily="18" charset="0"/>
                <a:cs typeface="+mn-cs"/>
              </a:rPr>
              <a:t>Enchanto</a:t>
            </a:r>
            <a:endParaRPr kumimoji="0" lang="en-US" b="1" i="0" u="none" strike="noStrike" kern="1200" cap="none" spc="0" normalizeH="0" baseline="0" noProof="0" dirty="0">
              <a:ln>
                <a:noFill/>
              </a:ln>
              <a:solidFill>
                <a:schemeClr val="bg1"/>
              </a:solidFill>
              <a:effectLst/>
              <a:uLnTx/>
              <a:uFillTx/>
              <a:latin typeface="Cambria" panose="02040503050406030204" pitchFamily="18" charset="0"/>
              <a:ea typeface="Cambria" panose="02040503050406030204" pitchFamily="18" charset="0"/>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bg1"/>
                </a:solidFill>
                <a:effectLst/>
                <a:uLnTx/>
                <a:uFillTx/>
                <a:latin typeface="Cambria" panose="02040503050406030204" pitchFamily="18" charset="0"/>
                <a:ea typeface="Cambria" panose="02040503050406030204" pitchFamily="18" charset="0"/>
                <a:cs typeface="+mn-cs"/>
              </a:rPr>
              <a:t>Write down three observations/lyrics from the video that describe Luisa’s character structure of boundary deficiency.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b="1" dirty="0">
                <a:solidFill>
                  <a:schemeClr val="bg1"/>
                </a:solidFill>
                <a:latin typeface="Cambria" panose="02040503050406030204" pitchFamily="18" charset="0"/>
                <a:ea typeface="Cambria" panose="02040503050406030204" pitchFamily="18" charset="0"/>
              </a:rPr>
              <a:t>Is Luisa Boundaryless or Boundary Busting?</a:t>
            </a:r>
            <a:endParaRPr kumimoji="0" lang="en-US" b="1" i="0" u="none" strike="noStrike" kern="1200" cap="none" spc="0" normalizeH="0" baseline="0" noProof="0" dirty="0">
              <a:ln>
                <a:noFill/>
              </a:ln>
              <a:solidFill>
                <a:schemeClr val="bg1"/>
              </a:solidFill>
              <a:effectLst/>
              <a:uLnTx/>
              <a:uFillTx/>
              <a:latin typeface="Cambria" panose="02040503050406030204" pitchFamily="18" charset="0"/>
              <a:ea typeface="Cambria" panose="02040503050406030204" pitchFamily="18" charset="0"/>
              <a:cs typeface="+mn-cs"/>
            </a:endParaRPr>
          </a:p>
        </p:txBody>
      </p:sp>
      <p:pic>
        <p:nvPicPr>
          <p:cNvPr id="10242" name="Picture 2" descr="Luisa Madrigal | VS Battles Wiki | Fandom">
            <a:extLst>
              <a:ext uri="{FF2B5EF4-FFF2-40B4-BE49-F238E27FC236}">
                <a16:creationId xmlns:a16="http://schemas.microsoft.com/office/drawing/2014/main" id="{2AB33AF2-A843-643C-1728-D07577923B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3291"/>
          <a:stretch/>
        </p:blipFill>
        <p:spPr bwMode="auto">
          <a:xfrm>
            <a:off x="20" y="10"/>
            <a:ext cx="4053550" cy="6857989"/>
          </a:xfrm>
          <a:custGeom>
            <a:avLst/>
            <a:gdLst/>
            <a:ahLst/>
            <a:cxnLst/>
            <a:rect l="l" t="t" r="r" b="b"/>
            <a:pathLst>
              <a:path w="4053570" h="6857999">
                <a:moveTo>
                  <a:pt x="0" y="0"/>
                </a:moveTo>
                <a:lnTo>
                  <a:pt x="4022851" y="0"/>
                </a:lnTo>
                <a:lnTo>
                  <a:pt x="4023684" y="7069"/>
                </a:lnTo>
                <a:cubicBezTo>
                  <a:pt x="4038634" y="90834"/>
                  <a:pt x="4036100" y="175741"/>
                  <a:pt x="4040154" y="260014"/>
                </a:cubicBezTo>
                <a:cubicBezTo>
                  <a:pt x="4044969" y="363071"/>
                  <a:pt x="4038888" y="466508"/>
                  <a:pt x="4036607" y="569818"/>
                </a:cubicBezTo>
                <a:cubicBezTo>
                  <a:pt x="4034833" y="657771"/>
                  <a:pt x="4026091" y="745598"/>
                  <a:pt x="4028752" y="833678"/>
                </a:cubicBezTo>
                <a:cubicBezTo>
                  <a:pt x="4028942" y="836724"/>
                  <a:pt x="4028942" y="839770"/>
                  <a:pt x="4028752" y="842816"/>
                </a:cubicBezTo>
                <a:cubicBezTo>
                  <a:pt x="4020643" y="939653"/>
                  <a:pt x="4020643" y="1036998"/>
                  <a:pt x="4028752" y="1133836"/>
                </a:cubicBezTo>
                <a:cubicBezTo>
                  <a:pt x="4031324" y="1174144"/>
                  <a:pt x="4030602" y="1214593"/>
                  <a:pt x="4026598" y="1254787"/>
                </a:cubicBezTo>
                <a:cubicBezTo>
                  <a:pt x="4022797" y="1305935"/>
                  <a:pt x="4010634" y="1357844"/>
                  <a:pt x="4019376" y="1408610"/>
                </a:cubicBezTo>
                <a:cubicBezTo>
                  <a:pt x="4025065" y="1450430"/>
                  <a:pt x="4028194" y="1492566"/>
                  <a:pt x="4028752" y="1534766"/>
                </a:cubicBezTo>
                <a:cubicBezTo>
                  <a:pt x="4033186" y="1629192"/>
                  <a:pt x="4029005" y="1724125"/>
                  <a:pt x="4027358" y="1818805"/>
                </a:cubicBezTo>
                <a:cubicBezTo>
                  <a:pt x="4025584" y="1929096"/>
                  <a:pt x="4028372" y="2039387"/>
                  <a:pt x="4019503" y="2149804"/>
                </a:cubicBezTo>
                <a:cubicBezTo>
                  <a:pt x="4014625" y="2239001"/>
                  <a:pt x="4014625" y="2328401"/>
                  <a:pt x="4019503" y="2417598"/>
                </a:cubicBezTo>
                <a:cubicBezTo>
                  <a:pt x="4021910" y="2499333"/>
                  <a:pt x="4034200" y="2580306"/>
                  <a:pt x="4032173" y="2662929"/>
                </a:cubicBezTo>
                <a:cubicBezTo>
                  <a:pt x="4029765" y="2759258"/>
                  <a:pt x="4018363" y="2855334"/>
                  <a:pt x="4021910" y="2951918"/>
                </a:cubicBezTo>
                <a:cubicBezTo>
                  <a:pt x="4023557" y="2997989"/>
                  <a:pt x="4023684" y="3044060"/>
                  <a:pt x="4024571" y="3090130"/>
                </a:cubicBezTo>
                <a:cubicBezTo>
                  <a:pt x="4025711" y="3145593"/>
                  <a:pt x="4035720" y="3200928"/>
                  <a:pt x="4030145" y="3256264"/>
                </a:cubicBezTo>
                <a:cubicBezTo>
                  <a:pt x="4020897" y="3348533"/>
                  <a:pt x="3996951" y="3439278"/>
                  <a:pt x="4011901" y="3533831"/>
                </a:cubicBezTo>
                <a:cubicBezTo>
                  <a:pt x="4020136" y="3585867"/>
                  <a:pt x="4029385" y="3638030"/>
                  <a:pt x="4034200" y="3690573"/>
                </a:cubicBezTo>
                <a:cubicBezTo>
                  <a:pt x="4038381" y="3737532"/>
                  <a:pt x="4048896" y="3785253"/>
                  <a:pt x="4040914" y="3831958"/>
                </a:cubicBezTo>
                <a:cubicBezTo>
                  <a:pt x="4034073" y="3871937"/>
                  <a:pt x="4037620" y="3911916"/>
                  <a:pt x="4032299" y="3951895"/>
                </a:cubicBezTo>
                <a:cubicBezTo>
                  <a:pt x="4025331" y="4004311"/>
                  <a:pt x="4021657" y="4057616"/>
                  <a:pt x="4016336" y="4110414"/>
                </a:cubicBezTo>
                <a:cubicBezTo>
                  <a:pt x="4011648" y="4158261"/>
                  <a:pt x="4007974" y="4205982"/>
                  <a:pt x="4020643" y="4250911"/>
                </a:cubicBezTo>
                <a:cubicBezTo>
                  <a:pt x="4051684" y="4363994"/>
                  <a:pt x="4034707" y="4476442"/>
                  <a:pt x="4023051" y="4588763"/>
                </a:cubicBezTo>
                <a:cubicBezTo>
                  <a:pt x="4017349" y="4643337"/>
                  <a:pt x="4008987" y="4701084"/>
                  <a:pt x="4021657" y="4751090"/>
                </a:cubicBezTo>
                <a:cubicBezTo>
                  <a:pt x="4044969" y="4839804"/>
                  <a:pt x="4026725" y="4924077"/>
                  <a:pt x="4016589" y="5009238"/>
                </a:cubicBezTo>
                <a:cubicBezTo>
                  <a:pt x="4004363" y="5092546"/>
                  <a:pt x="4006124" y="5177301"/>
                  <a:pt x="4021784" y="5260026"/>
                </a:cubicBezTo>
                <a:cubicBezTo>
                  <a:pt x="4034200" y="5318407"/>
                  <a:pt x="4034200" y="5377804"/>
                  <a:pt x="4035720" y="5436566"/>
                </a:cubicBezTo>
                <a:cubicBezTo>
                  <a:pt x="4036607" y="5473373"/>
                  <a:pt x="4023051" y="5510813"/>
                  <a:pt x="4014055" y="5547492"/>
                </a:cubicBezTo>
                <a:cubicBezTo>
                  <a:pt x="3997965" y="5613743"/>
                  <a:pt x="3992137" y="5681008"/>
                  <a:pt x="4014055" y="5745609"/>
                </a:cubicBezTo>
                <a:cubicBezTo>
                  <a:pt x="4044589" y="5835085"/>
                  <a:pt x="4062073" y="5924561"/>
                  <a:pt x="4049403" y="6019242"/>
                </a:cubicBezTo>
                <a:cubicBezTo>
                  <a:pt x="4042055" y="6077623"/>
                  <a:pt x="4040408" y="6137274"/>
                  <a:pt x="4029385" y="6194894"/>
                </a:cubicBezTo>
                <a:cubicBezTo>
                  <a:pt x="4011268" y="6290463"/>
                  <a:pt x="4017729" y="6385396"/>
                  <a:pt x="4032173" y="6479568"/>
                </a:cubicBezTo>
                <a:cubicBezTo>
                  <a:pt x="4042321" y="6558257"/>
                  <a:pt x="4043423" y="6637846"/>
                  <a:pt x="4035467" y="6716775"/>
                </a:cubicBezTo>
                <a:lnTo>
                  <a:pt x="4025707" y="6857999"/>
                </a:lnTo>
                <a:lnTo>
                  <a:pt x="0" y="6857999"/>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597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1E8"/>
        </a:solidFill>
        <a:effectLst/>
      </p:bgPr>
    </p:bg>
    <p:spTree>
      <p:nvGrpSpPr>
        <p:cNvPr id="1" name=""/>
        <p:cNvGrpSpPr/>
        <p:nvPr/>
      </p:nvGrpSpPr>
      <p:grpSpPr>
        <a:xfrm>
          <a:off x="0" y="0"/>
          <a:ext cx="0" cy="0"/>
          <a:chOff x="0" y="0"/>
          <a:chExt cx="0" cy="0"/>
        </a:xfrm>
      </p:grpSpPr>
      <p:sp>
        <p:nvSpPr>
          <p:cNvPr id="2" name="Rectangle 1"/>
          <p:cNvSpPr/>
          <p:nvPr/>
        </p:nvSpPr>
        <p:spPr>
          <a:xfrm>
            <a:off x="1524000" y="0"/>
            <a:ext cx="9144000" cy="137160"/>
          </a:xfrm>
          <a:prstGeom prst="rect">
            <a:avLst/>
          </a:prstGeom>
          <a:solidFill>
            <a:srgbClr val="F4A26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Rectangle 3"/>
          <p:cNvSpPr/>
          <p:nvPr/>
        </p:nvSpPr>
        <p:spPr>
          <a:xfrm>
            <a:off x="4724400" y="2664068"/>
            <a:ext cx="2743200" cy="457200"/>
          </a:xfrm>
          <a:prstGeom prst="rect">
            <a:avLst/>
          </a:prstGeom>
          <a:solidFill>
            <a:srgbClr val="F4A26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sz="1800" b="1">
                <a:solidFill>
                  <a:srgbClr val="FFFFFF"/>
                </a:solidFill>
              </a:defRPr>
            </a:pPr>
            <a:r>
              <a:rPr kumimoji="0" sz="1800" b="1" i="0" u="none" strike="noStrike" kern="1200" cap="none" spc="0" normalizeH="0" baseline="0" noProof="0">
                <a:ln>
                  <a:noFill/>
                </a:ln>
                <a:solidFill>
                  <a:srgbClr val="FFFFFF"/>
                </a:solidFill>
                <a:effectLst/>
                <a:uLnTx/>
                <a:uFillTx/>
                <a:latin typeface="Calibri"/>
                <a:ea typeface="+mn-ea"/>
                <a:cs typeface="+mn-cs"/>
              </a:rPr>
              <a:t>SENIOR • GRADE 12</a:t>
            </a:r>
          </a:p>
        </p:txBody>
      </p:sp>
      <p:sp>
        <p:nvSpPr>
          <p:cNvPr id="5" name="TextBox 4"/>
          <p:cNvSpPr txBox="1"/>
          <p:nvPr/>
        </p:nvSpPr>
        <p:spPr>
          <a:xfrm>
            <a:off x="1670538" y="3239650"/>
            <a:ext cx="8997462"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sz="4800" b="1">
                <a:solidFill>
                  <a:srgbClr val="2D2D2D"/>
                </a:solidFill>
              </a:defRPr>
            </a:pPr>
            <a:r>
              <a:rPr kumimoji="0" sz="4800" b="1" i="0" u="none" strike="noStrike" kern="1200" cap="none" spc="0" normalizeH="0" baseline="0" noProof="0" dirty="0">
                <a:ln>
                  <a:noFill/>
                </a:ln>
                <a:solidFill>
                  <a:srgbClr val="2D2D2D"/>
                </a:solidFill>
                <a:effectLst/>
                <a:uLnTx/>
                <a:uFillTx/>
                <a:latin typeface="Calibri"/>
                <a:ea typeface="+mn-ea"/>
                <a:cs typeface="+mn-cs"/>
              </a:rPr>
              <a:t>Healthy Character I: Boundaries</a:t>
            </a:r>
          </a:p>
        </p:txBody>
      </p:sp>
      <p:sp>
        <p:nvSpPr>
          <p:cNvPr id="6" name="Rectangle 5"/>
          <p:cNvSpPr/>
          <p:nvPr/>
        </p:nvSpPr>
        <p:spPr>
          <a:xfrm>
            <a:off x="5364480" y="4248443"/>
            <a:ext cx="1463040" cy="73152"/>
          </a:xfrm>
          <a:prstGeom prst="rect">
            <a:avLst/>
          </a:prstGeom>
          <a:solidFill>
            <a:srgbClr val="F4A26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TextBox 6"/>
          <p:cNvSpPr txBox="1"/>
          <p:nvPr/>
        </p:nvSpPr>
        <p:spPr>
          <a:xfrm>
            <a:off x="2621280" y="4526281"/>
            <a:ext cx="6949440" cy="1439112"/>
          </a:xfrm>
          <a:prstGeom prst="rect">
            <a:avLst/>
          </a:prstGeom>
          <a:noFill/>
        </p:spPr>
        <p:txBody>
          <a:bodyPr wrap="square">
            <a:spAutoFit/>
          </a:bodyPr>
          <a:lstStyle/>
          <a:p>
            <a:pPr marL="0" marR="0" lvl="0" indent="0" algn="ctr" defTabSz="457200" rtl="0" eaLnBrk="1" fontAlgn="auto" latinLnBrk="0" hangingPunct="1">
              <a:lnSpc>
                <a:spcPct val="140000"/>
              </a:lnSpc>
              <a:spcBef>
                <a:spcPts val="0"/>
              </a:spcBef>
              <a:spcAft>
                <a:spcPts val="0"/>
              </a:spcAft>
              <a:buClrTx/>
              <a:buSzTx/>
              <a:buFontTx/>
              <a:buNone/>
              <a:tabLst/>
              <a:defRPr sz="1600">
                <a:solidFill>
                  <a:srgbClr val="5A5A5A"/>
                </a:solidFill>
              </a:defRPr>
            </a:pPr>
            <a:r>
              <a:rPr kumimoji="0" sz="1600" b="0" i="0" u="none" strike="noStrike" kern="1200" cap="none" spc="0" normalizeH="0" baseline="0" noProof="0" dirty="0">
                <a:ln>
                  <a:noFill/>
                </a:ln>
                <a:solidFill>
                  <a:srgbClr val="5A5A5A"/>
                </a:solidFill>
                <a:effectLst/>
                <a:uLnTx/>
                <a:uFillTx/>
                <a:latin typeface="Calibri"/>
                <a:ea typeface="+mn-ea"/>
                <a:cs typeface="+mn-cs"/>
              </a:rPr>
              <a:t>Defines character as the capacity to face reality and introduces the Character Structure of Separation—the ability to be distinct from others and say "no". Students learn to establish healthy boundaries by taking responsibility for their own emotions, choices, and limits.</a:t>
            </a:r>
          </a:p>
        </p:txBody>
      </p:sp>
      <p:sp>
        <p:nvSpPr>
          <p:cNvPr id="8" name="TextBox 7"/>
          <p:cNvSpPr txBox="1"/>
          <p:nvPr/>
        </p:nvSpPr>
        <p:spPr>
          <a:xfrm>
            <a:off x="2666613" y="6121204"/>
            <a:ext cx="3658374" cy="446276"/>
          </a:xfrm>
          <a:prstGeom prst="rect">
            <a:avLst/>
          </a:prstGeom>
          <a:noFill/>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sz="1000" b="1">
                <a:solidFill>
                  <a:srgbClr val="888888"/>
                </a:solidFill>
              </a:defRPr>
            </a:pPr>
            <a:r>
              <a:rPr kumimoji="0" sz="1000" b="1" i="0" u="none" strike="noStrike" kern="1200" cap="none" spc="0" normalizeH="0" baseline="0" noProof="0">
                <a:ln>
                  <a:noFill/>
                </a:ln>
                <a:solidFill>
                  <a:srgbClr val="888888"/>
                </a:solidFill>
                <a:effectLst/>
                <a:uLnTx/>
                <a:uFillTx/>
                <a:latin typeface="Calibri"/>
                <a:ea typeface="+mn-ea"/>
                <a:cs typeface="+mn-cs"/>
              </a:rPr>
              <a:t>CASEL FOCUS</a:t>
            </a:r>
          </a:p>
          <a:p>
            <a:pPr marL="0" marR="0" lvl="0" indent="0" algn="ctr" defTabSz="457200" rtl="0" eaLnBrk="1" fontAlgn="auto" latinLnBrk="0" hangingPunct="1">
              <a:lnSpc>
                <a:spcPct val="100000"/>
              </a:lnSpc>
              <a:spcBef>
                <a:spcPts val="0"/>
              </a:spcBef>
              <a:spcAft>
                <a:spcPts val="0"/>
              </a:spcAft>
              <a:buClrTx/>
              <a:buSzTx/>
              <a:buFontTx/>
              <a:buNone/>
              <a:tabLst/>
              <a:defRPr sz="1300" b="1">
                <a:solidFill>
                  <a:srgbClr val="2D2D2D"/>
                </a:solidFill>
              </a:defRPr>
            </a:pPr>
            <a:r>
              <a:rPr kumimoji="0" sz="1300" b="1" i="0" u="none" strike="noStrike" kern="1200" cap="none" spc="0" normalizeH="0" baseline="0" noProof="0">
                <a:ln>
                  <a:noFill/>
                </a:ln>
                <a:solidFill>
                  <a:srgbClr val="2D2D2D"/>
                </a:solidFill>
                <a:effectLst/>
                <a:uLnTx/>
                <a:uFillTx/>
                <a:latin typeface="Calibri"/>
                <a:ea typeface="+mn-ea"/>
                <a:cs typeface="+mn-cs"/>
              </a:rPr>
              <a:t>Relationship Skills &amp; Responsible Decision-Making</a:t>
            </a:r>
          </a:p>
        </p:txBody>
      </p:sp>
      <p:sp>
        <p:nvSpPr>
          <p:cNvPr id="9" name="TextBox 8"/>
          <p:cNvSpPr txBox="1"/>
          <p:nvPr/>
        </p:nvSpPr>
        <p:spPr>
          <a:xfrm>
            <a:off x="6753057" y="6121204"/>
            <a:ext cx="1886286" cy="446276"/>
          </a:xfrm>
          <a:prstGeom prst="rect">
            <a:avLst/>
          </a:prstGeom>
          <a:noFill/>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sz="1000" b="1">
                <a:solidFill>
                  <a:srgbClr val="888888"/>
                </a:solidFill>
              </a:defRPr>
            </a:pPr>
            <a:r>
              <a:rPr kumimoji="0" sz="1000" b="1" i="0" u="none" strike="noStrike" kern="1200" cap="none" spc="0" normalizeH="0" baseline="0" noProof="0">
                <a:ln>
                  <a:noFill/>
                </a:ln>
                <a:solidFill>
                  <a:srgbClr val="888888"/>
                </a:solidFill>
                <a:effectLst/>
                <a:uLnTx/>
                <a:uFillTx/>
                <a:latin typeface="Calibri"/>
                <a:ea typeface="+mn-ea"/>
                <a:cs typeface="+mn-cs"/>
              </a:rPr>
              <a:t>CST LENS</a:t>
            </a:r>
          </a:p>
          <a:p>
            <a:pPr marL="0" marR="0" lvl="0" indent="0" algn="ctr" defTabSz="457200" rtl="0" eaLnBrk="1" fontAlgn="auto" latinLnBrk="0" hangingPunct="1">
              <a:lnSpc>
                <a:spcPct val="100000"/>
              </a:lnSpc>
              <a:spcBef>
                <a:spcPts val="0"/>
              </a:spcBef>
              <a:spcAft>
                <a:spcPts val="0"/>
              </a:spcAft>
              <a:buClrTx/>
              <a:buSzTx/>
              <a:buFontTx/>
              <a:buNone/>
              <a:tabLst/>
              <a:defRPr sz="1300" b="1">
                <a:solidFill>
                  <a:srgbClr val="2D2D2D"/>
                </a:solidFill>
              </a:defRPr>
            </a:pPr>
            <a:r>
              <a:rPr kumimoji="0" sz="1300" b="1" i="0" u="none" strike="noStrike" kern="1200" cap="none" spc="0" normalizeH="0" baseline="0" noProof="0">
                <a:ln>
                  <a:noFill/>
                </a:ln>
                <a:solidFill>
                  <a:srgbClr val="2D2D2D"/>
                </a:solidFill>
                <a:effectLst/>
                <a:uLnTx/>
                <a:uFillTx/>
                <a:latin typeface="Calibri"/>
                <a:ea typeface="+mn-ea"/>
                <a:cs typeface="+mn-cs"/>
              </a:rPr>
              <a:t>Rights &amp; Responsibilities</a:t>
            </a:r>
          </a:p>
        </p:txBody>
      </p:sp>
      <p:pic>
        <p:nvPicPr>
          <p:cNvPr id="10" name="Picture 9" descr="Forge Logo.jpg">
            <a:extLst>
              <a:ext uri="{FF2B5EF4-FFF2-40B4-BE49-F238E27FC236}">
                <a16:creationId xmlns:a16="http://schemas.microsoft.com/office/drawing/2014/main" id="{A38E66F0-3341-24E4-5F5D-36A06B40E54B}"/>
              </a:ext>
            </a:extLst>
          </p:cNvPr>
          <p:cNvPicPr>
            <a:picLocks noChangeAspect="1"/>
          </p:cNvPicPr>
          <p:nvPr/>
        </p:nvPicPr>
        <p:blipFill>
          <a:blip r:embed="rId2"/>
          <a:stretch>
            <a:fillRect/>
          </a:stretch>
        </p:blipFill>
        <p:spPr>
          <a:xfrm>
            <a:off x="4914375" y="163536"/>
            <a:ext cx="2363250" cy="23632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nline Media 2" title="Jessica Darrow - Surface Pressure (From &quot;Encanto&quot;)">
            <a:hlinkClick r:id="" action="ppaction://media"/>
            <a:extLst>
              <a:ext uri="{FF2B5EF4-FFF2-40B4-BE49-F238E27FC236}">
                <a16:creationId xmlns:a16="http://schemas.microsoft.com/office/drawing/2014/main" id="{A1050BB3-B496-A94A-862E-810C4BFA63D8}"/>
              </a:ext>
            </a:extLst>
          </p:cNvPr>
          <p:cNvPicPr>
            <a:picLocks noRot="1" noChangeAspect="1"/>
          </p:cNvPicPr>
          <p:nvPr>
            <a:videoFile r:link="rId1"/>
          </p:nvPr>
        </p:nvPicPr>
        <p:blipFill>
          <a:blip r:embed="rId3"/>
          <a:stretch>
            <a:fillRect/>
          </a:stretch>
        </p:blipFill>
        <p:spPr>
          <a:xfrm>
            <a:off x="-4713" y="-18852"/>
            <a:ext cx="12192000" cy="6888480"/>
          </a:xfrm>
          <a:prstGeom prst="rect">
            <a:avLst/>
          </a:prstGeom>
        </p:spPr>
      </p:pic>
    </p:spTree>
    <p:extLst>
      <p:ext uri="{BB962C8B-B14F-4D97-AF65-F5344CB8AC3E}">
        <p14:creationId xmlns:p14="http://schemas.microsoft.com/office/powerpoint/2010/main" val="156931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9" name="Rectangle 10258">
            <a:extLst>
              <a:ext uri="{FF2B5EF4-FFF2-40B4-BE49-F238E27FC236}">
                <a16:creationId xmlns:a16="http://schemas.microsoft.com/office/drawing/2014/main" id="{B72DE4C0-EE12-4CAC-98CF-A89349319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10260" name="Rectangle 10259">
            <a:extLst>
              <a:ext uri="{FF2B5EF4-FFF2-40B4-BE49-F238E27FC236}">
                <a16:creationId xmlns:a16="http://schemas.microsoft.com/office/drawing/2014/main" id="{029CF03F-5E6E-4B23-89A5-81548BA4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DB7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4654296" y="329184"/>
            <a:ext cx="6894576" cy="1783080"/>
          </a:xfrm>
        </p:spPr>
        <p:txBody>
          <a:bodyPr anchor="b">
            <a:normAutofit/>
          </a:bodyPr>
          <a:lstStyle/>
          <a:p>
            <a:r>
              <a:rPr lang="en-US" sz="7200">
                <a:solidFill>
                  <a:schemeClr val="bg1"/>
                </a:solidFill>
                <a:latin typeface="Sylfaen" panose="010A0502050306030303" pitchFamily="18" charset="0"/>
              </a:rPr>
              <a:t>Video Activity</a:t>
            </a:r>
          </a:p>
        </p:txBody>
      </p:sp>
      <p:sp>
        <p:nvSpPr>
          <p:cNvPr id="10258"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4654296" y="2706624"/>
            <a:ext cx="6894576" cy="3483864"/>
          </a:xfrm>
        </p:spPr>
        <p:txBody>
          <a:bodyPr>
            <a:normAutofit fontScale="92500"/>
          </a:bodyPr>
          <a:lstStyle/>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bg1"/>
                </a:solidFill>
                <a:effectLst/>
                <a:uLnTx/>
                <a:uFillTx/>
                <a:latin typeface="Cambria" panose="02040503050406030204" pitchFamily="18" charset="0"/>
                <a:ea typeface="Cambria" panose="02040503050406030204" pitchFamily="18" charset="0"/>
              </a:rPr>
              <a:t>Share your observations or lyrics from the video that describe Luisa’s character structure of separation deficiency in a group of three or four.</a:t>
            </a:r>
          </a:p>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kumimoji="0" lang="en-US" b="1" i="0" u="none" strike="noStrike" kern="1200" cap="none" spc="0" normalizeH="0" baseline="0" noProof="0" dirty="0">
                <a:ln>
                  <a:noFill/>
                </a:ln>
                <a:solidFill>
                  <a:schemeClr val="bg1"/>
                </a:solidFill>
                <a:effectLst/>
                <a:uLnTx/>
                <a:uFillTx/>
                <a:latin typeface="Cambria" panose="02040503050406030204" pitchFamily="18" charset="0"/>
                <a:ea typeface="Cambria" panose="02040503050406030204" pitchFamily="18" charset="0"/>
              </a:rPr>
              <a:t>What other movies character’s can you think of that are deficient in the character structure of separation in boundaries?</a:t>
            </a:r>
          </a:p>
        </p:txBody>
      </p:sp>
      <p:pic>
        <p:nvPicPr>
          <p:cNvPr id="10242" name="Picture 2" descr="Luisa Madrigal | VS Battles Wiki | Fandom">
            <a:extLst>
              <a:ext uri="{FF2B5EF4-FFF2-40B4-BE49-F238E27FC236}">
                <a16:creationId xmlns:a16="http://schemas.microsoft.com/office/drawing/2014/main" id="{2AB33AF2-A843-643C-1728-D07577923B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3291"/>
          <a:stretch/>
        </p:blipFill>
        <p:spPr bwMode="auto">
          <a:xfrm>
            <a:off x="20" y="10"/>
            <a:ext cx="4053550" cy="6857989"/>
          </a:xfrm>
          <a:custGeom>
            <a:avLst/>
            <a:gdLst/>
            <a:ahLst/>
            <a:cxnLst/>
            <a:rect l="l" t="t" r="r" b="b"/>
            <a:pathLst>
              <a:path w="4053570" h="6857999">
                <a:moveTo>
                  <a:pt x="0" y="0"/>
                </a:moveTo>
                <a:lnTo>
                  <a:pt x="4022851" y="0"/>
                </a:lnTo>
                <a:lnTo>
                  <a:pt x="4023684" y="7069"/>
                </a:lnTo>
                <a:cubicBezTo>
                  <a:pt x="4038634" y="90834"/>
                  <a:pt x="4036100" y="175741"/>
                  <a:pt x="4040154" y="260014"/>
                </a:cubicBezTo>
                <a:cubicBezTo>
                  <a:pt x="4044969" y="363071"/>
                  <a:pt x="4038888" y="466508"/>
                  <a:pt x="4036607" y="569818"/>
                </a:cubicBezTo>
                <a:cubicBezTo>
                  <a:pt x="4034833" y="657771"/>
                  <a:pt x="4026091" y="745598"/>
                  <a:pt x="4028752" y="833678"/>
                </a:cubicBezTo>
                <a:cubicBezTo>
                  <a:pt x="4028942" y="836724"/>
                  <a:pt x="4028942" y="839770"/>
                  <a:pt x="4028752" y="842816"/>
                </a:cubicBezTo>
                <a:cubicBezTo>
                  <a:pt x="4020643" y="939653"/>
                  <a:pt x="4020643" y="1036998"/>
                  <a:pt x="4028752" y="1133836"/>
                </a:cubicBezTo>
                <a:cubicBezTo>
                  <a:pt x="4031324" y="1174144"/>
                  <a:pt x="4030602" y="1214593"/>
                  <a:pt x="4026598" y="1254787"/>
                </a:cubicBezTo>
                <a:cubicBezTo>
                  <a:pt x="4022797" y="1305935"/>
                  <a:pt x="4010634" y="1357844"/>
                  <a:pt x="4019376" y="1408610"/>
                </a:cubicBezTo>
                <a:cubicBezTo>
                  <a:pt x="4025065" y="1450430"/>
                  <a:pt x="4028194" y="1492566"/>
                  <a:pt x="4028752" y="1534766"/>
                </a:cubicBezTo>
                <a:cubicBezTo>
                  <a:pt x="4033186" y="1629192"/>
                  <a:pt x="4029005" y="1724125"/>
                  <a:pt x="4027358" y="1818805"/>
                </a:cubicBezTo>
                <a:cubicBezTo>
                  <a:pt x="4025584" y="1929096"/>
                  <a:pt x="4028372" y="2039387"/>
                  <a:pt x="4019503" y="2149804"/>
                </a:cubicBezTo>
                <a:cubicBezTo>
                  <a:pt x="4014625" y="2239001"/>
                  <a:pt x="4014625" y="2328401"/>
                  <a:pt x="4019503" y="2417598"/>
                </a:cubicBezTo>
                <a:cubicBezTo>
                  <a:pt x="4021910" y="2499333"/>
                  <a:pt x="4034200" y="2580306"/>
                  <a:pt x="4032173" y="2662929"/>
                </a:cubicBezTo>
                <a:cubicBezTo>
                  <a:pt x="4029765" y="2759258"/>
                  <a:pt x="4018363" y="2855334"/>
                  <a:pt x="4021910" y="2951918"/>
                </a:cubicBezTo>
                <a:cubicBezTo>
                  <a:pt x="4023557" y="2997989"/>
                  <a:pt x="4023684" y="3044060"/>
                  <a:pt x="4024571" y="3090130"/>
                </a:cubicBezTo>
                <a:cubicBezTo>
                  <a:pt x="4025711" y="3145593"/>
                  <a:pt x="4035720" y="3200928"/>
                  <a:pt x="4030145" y="3256264"/>
                </a:cubicBezTo>
                <a:cubicBezTo>
                  <a:pt x="4020897" y="3348533"/>
                  <a:pt x="3996951" y="3439278"/>
                  <a:pt x="4011901" y="3533831"/>
                </a:cubicBezTo>
                <a:cubicBezTo>
                  <a:pt x="4020136" y="3585867"/>
                  <a:pt x="4029385" y="3638030"/>
                  <a:pt x="4034200" y="3690573"/>
                </a:cubicBezTo>
                <a:cubicBezTo>
                  <a:pt x="4038381" y="3737532"/>
                  <a:pt x="4048896" y="3785253"/>
                  <a:pt x="4040914" y="3831958"/>
                </a:cubicBezTo>
                <a:cubicBezTo>
                  <a:pt x="4034073" y="3871937"/>
                  <a:pt x="4037620" y="3911916"/>
                  <a:pt x="4032299" y="3951895"/>
                </a:cubicBezTo>
                <a:cubicBezTo>
                  <a:pt x="4025331" y="4004311"/>
                  <a:pt x="4021657" y="4057616"/>
                  <a:pt x="4016336" y="4110414"/>
                </a:cubicBezTo>
                <a:cubicBezTo>
                  <a:pt x="4011648" y="4158261"/>
                  <a:pt x="4007974" y="4205982"/>
                  <a:pt x="4020643" y="4250911"/>
                </a:cubicBezTo>
                <a:cubicBezTo>
                  <a:pt x="4051684" y="4363994"/>
                  <a:pt x="4034707" y="4476442"/>
                  <a:pt x="4023051" y="4588763"/>
                </a:cubicBezTo>
                <a:cubicBezTo>
                  <a:pt x="4017349" y="4643337"/>
                  <a:pt x="4008987" y="4701084"/>
                  <a:pt x="4021657" y="4751090"/>
                </a:cubicBezTo>
                <a:cubicBezTo>
                  <a:pt x="4044969" y="4839804"/>
                  <a:pt x="4026725" y="4924077"/>
                  <a:pt x="4016589" y="5009238"/>
                </a:cubicBezTo>
                <a:cubicBezTo>
                  <a:pt x="4004363" y="5092546"/>
                  <a:pt x="4006124" y="5177301"/>
                  <a:pt x="4021784" y="5260026"/>
                </a:cubicBezTo>
                <a:cubicBezTo>
                  <a:pt x="4034200" y="5318407"/>
                  <a:pt x="4034200" y="5377804"/>
                  <a:pt x="4035720" y="5436566"/>
                </a:cubicBezTo>
                <a:cubicBezTo>
                  <a:pt x="4036607" y="5473373"/>
                  <a:pt x="4023051" y="5510813"/>
                  <a:pt x="4014055" y="5547492"/>
                </a:cubicBezTo>
                <a:cubicBezTo>
                  <a:pt x="3997965" y="5613743"/>
                  <a:pt x="3992137" y="5681008"/>
                  <a:pt x="4014055" y="5745609"/>
                </a:cubicBezTo>
                <a:cubicBezTo>
                  <a:pt x="4044589" y="5835085"/>
                  <a:pt x="4062073" y="5924561"/>
                  <a:pt x="4049403" y="6019242"/>
                </a:cubicBezTo>
                <a:cubicBezTo>
                  <a:pt x="4042055" y="6077623"/>
                  <a:pt x="4040408" y="6137274"/>
                  <a:pt x="4029385" y="6194894"/>
                </a:cubicBezTo>
                <a:cubicBezTo>
                  <a:pt x="4011268" y="6290463"/>
                  <a:pt x="4017729" y="6385396"/>
                  <a:pt x="4032173" y="6479568"/>
                </a:cubicBezTo>
                <a:cubicBezTo>
                  <a:pt x="4042321" y="6558257"/>
                  <a:pt x="4043423" y="6637846"/>
                  <a:pt x="4035467" y="6716775"/>
                </a:cubicBezTo>
                <a:lnTo>
                  <a:pt x="4025707" y="6857999"/>
                </a:lnTo>
                <a:lnTo>
                  <a:pt x="0" y="6857999"/>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016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1695" cy="7010705"/>
          </a:xfrm>
          <a:prstGeom prst="rect">
            <a:avLst/>
          </a:prstGeom>
          <a:solidFill>
            <a:srgbClr val="FAFAFA"/>
          </a:solidFill>
          <a:ln/>
        </p:spPr>
        <p:txBody>
          <a:bodyPr/>
          <a:lstStyle/>
          <a:p>
            <a:endParaRPr lang="en-US"/>
          </a:p>
        </p:txBody>
      </p:sp>
      <p:sp>
        <p:nvSpPr>
          <p:cNvPr id="3" name="Shape 1"/>
          <p:cNvSpPr/>
          <p:nvPr/>
        </p:nvSpPr>
        <p:spPr>
          <a:xfrm>
            <a:off x="0" y="0"/>
            <a:ext cx="12191695" cy="724205"/>
          </a:xfrm>
          <a:prstGeom prst="rect">
            <a:avLst/>
          </a:prstGeom>
          <a:solidFill>
            <a:srgbClr val="800000"/>
          </a:solidFill>
          <a:ln/>
        </p:spPr>
        <p:txBody>
          <a:bodyPr/>
          <a:lstStyle/>
          <a:p>
            <a:endParaRPr lang="en-US"/>
          </a:p>
        </p:txBody>
      </p:sp>
      <p:sp>
        <p:nvSpPr>
          <p:cNvPr id="4" name="Text 2"/>
          <p:cNvSpPr txBox="1"/>
          <p:nvPr/>
        </p:nvSpPr>
        <p:spPr>
          <a:xfrm>
            <a:off x="457200" y="181051"/>
            <a:ext cx="4187038" cy="352958"/>
          </a:xfrm>
          <a:prstGeom prst="rect">
            <a:avLst/>
          </a:prstGeom>
          <a:noFill/>
          <a:ln/>
        </p:spPr>
        <p:txBody>
          <a:bodyPr wrap="square" lIns="0" tIns="0" rIns="0" bIns="0" rtlCol="0" anchor="ctr"/>
          <a:lstStyle/>
          <a:p>
            <a:pPr marL="0" indent="0" algn="l">
              <a:buNone/>
            </a:pPr>
            <a:r>
              <a:rPr lang="en-US" sz="2200" b="1" dirty="0">
                <a:solidFill>
                  <a:srgbClr val="FFFFFF"/>
                </a:solidFill>
                <a:latin typeface="Montserrat" pitchFamily="34" charset="0"/>
                <a:ea typeface="Montserrat" pitchFamily="34" charset="-122"/>
                <a:cs typeface="Montserrat" pitchFamily="34" charset="-120"/>
              </a:rPr>
              <a:t>Why We Struggle With No</a:t>
            </a:r>
            <a:endParaRPr lang="en-US" sz="2200" dirty="0"/>
          </a:p>
        </p:txBody>
      </p:sp>
      <p:sp>
        <p:nvSpPr>
          <p:cNvPr id="5" name="Shape 3"/>
          <p:cNvSpPr/>
          <p:nvPr/>
        </p:nvSpPr>
        <p:spPr>
          <a:xfrm>
            <a:off x="457200" y="1410005"/>
            <a:ext cx="38405" cy="1790395"/>
          </a:xfrm>
          <a:prstGeom prst="rect">
            <a:avLst/>
          </a:prstGeom>
          <a:solidFill>
            <a:srgbClr val="FFD700"/>
          </a:solidFill>
          <a:ln/>
        </p:spPr>
        <p:txBody>
          <a:bodyPr/>
          <a:lstStyle/>
          <a:p>
            <a:endParaRPr lang="en-US"/>
          </a:p>
        </p:txBody>
      </p:sp>
      <p:sp>
        <p:nvSpPr>
          <p:cNvPr id="6" name="Shape 4"/>
          <p:cNvSpPr/>
          <p:nvPr/>
        </p:nvSpPr>
        <p:spPr>
          <a:xfrm>
            <a:off x="457200" y="3429000"/>
            <a:ext cx="38405" cy="2286000"/>
          </a:xfrm>
          <a:prstGeom prst="rect">
            <a:avLst/>
          </a:prstGeom>
          <a:solidFill>
            <a:srgbClr val="FFD700"/>
          </a:solidFill>
          <a:ln/>
        </p:spPr>
        <p:txBody>
          <a:bodyPr/>
          <a:lstStyle/>
          <a:p>
            <a:endParaRPr lang="en-US"/>
          </a:p>
        </p:txBody>
      </p:sp>
      <p:sp>
        <p:nvSpPr>
          <p:cNvPr id="7" name="Text 5"/>
          <p:cNvSpPr txBox="1"/>
          <p:nvPr/>
        </p:nvSpPr>
        <p:spPr>
          <a:xfrm>
            <a:off x="685800" y="1419149"/>
            <a:ext cx="3353105" cy="277063"/>
          </a:xfrm>
          <a:prstGeom prst="rect">
            <a:avLst/>
          </a:prstGeom>
          <a:noFill/>
          <a:ln/>
        </p:spPr>
        <p:txBody>
          <a:bodyPr wrap="square" lIns="0" tIns="0" rIns="0" bIns="0" rtlCol="0" anchor="ctr"/>
          <a:lstStyle/>
          <a:p>
            <a:pPr marL="0" indent="0" algn="l">
              <a:buNone/>
            </a:pPr>
            <a:r>
              <a:rPr lang="en-US" sz="1800" b="1" dirty="0">
                <a:solidFill>
                  <a:srgbClr val="333333"/>
                </a:solidFill>
                <a:latin typeface="Montserrat" pitchFamily="34" charset="0"/>
                <a:ea typeface="Montserrat" pitchFamily="34" charset="-122"/>
                <a:cs typeface="Montserrat" pitchFamily="34" charset="-120"/>
              </a:rPr>
              <a:t>Developmental Challenges</a:t>
            </a:r>
            <a:endParaRPr lang="en-US" sz="1800" dirty="0"/>
          </a:p>
        </p:txBody>
      </p:sp>
      <p:sp>
        <p:nvSpPr>
          <p:cNvPr id="8" name="Text 6"/>
          <p:cNvSpPr txBox="1"/>
          <p:nvPr/>
        </p:nvSpPr>
        <p:spPr>
          <a:xfrm>
            <a:off x="685800" y="3438144"/>
            <a:ext cx="1905610" cy="277063"/>
          </a:xfrm>
          <a:prstGeom prst="rect">
            <a:avLst/>
          </a:prstGeom>
          <a:noFill/>
          <a:ln/>
        </p:spPr>
        <p:txBody>
          <a:bodyPr wrap="square" lIns="0" tIns="0" rIns="0" bIns="0" rtlCol="0" anchor="ctr"/>
          <a:lstStyle/>
          <a:p>
            <a:pPr marL="0" indent="0" algn="l">
              <a:buNone/>
            </a:pPr>
            <a:r>
              <a:rPr lang="en-US" sz="1800" b="1" dirty="0">
                <a:solidFill>
                  <a:srgbClr val="333333"/>
                </a:solidFill>
                <a:latin typeface="Montserrat" pitchFamily="34" charset="0"/>
                <a:ea typeface="Montserrat" pitchFamily="34" charset="-122"/>
                <a:cs typeface="Montserrat" pitchFamily="34" charset="-120"/>
              </a:rPr>
              <a:t>Consequences</a:t>
            </a:r>
            <a:endParaRPr lang="en-US" sz="1800" dirty="0"/>
          </a:p>
        </p:txBody>
      </p:sp>
      <p:sp>
        <p:nvSpPr>
          <p:cNvPr id="9" name="Shape 7"/>
          <p:cNvSpPr/>
          <p:nvPr/>
        </p:nvSpPr>
        <p:spPr>
          <a:xfrm>
            <a:off x="685800" y="2018995"/>
            <a:ext cx="114300" cy="114300"/>
          </a:xfrm>
          <a:prstGeom prst="ellipse">
            <a:avLst/>
          </a:prstGeom>
          <a:solidFill>
            <a:srgbClr val="800000"/>
          </a:solidFill>
          <a:ln/>
        </p:spPr>
        <p:txBody>
          <a:bodyPr/>
          <a:lstStyle/>
          <a:p>
            <a:endParaRPr lang="en-US"/>
          </a:p>
        </p:txBody>
      </p:sp>
      <p:sp>
        <p:nvSpPr>
          <p:cNvPr id="10" name="Shape 8"/>
          <p:cNvSpPr/>
          <p:nvPr/>
        </p:nvSpPr>
        <p:spPr>
          <a:xfrm>
            <a:off x="685800" y="2514600"/>
            <a:ext cx="114300" cy="114300"/>
          </a:xfrm>
          <a:prstGeom prst="ellipse">
            <a:avLst/>
          </a:prstGeom>
          <a:solidFill>
            <a:srgbClr val="800000"/>
          </a:solidFill>
          <a:ln/>
        </p:spPr>
        <p:txBody>
          <a:bodyPr/>
          <a:lstStyle/>
          <a:p>
            <a:endParaRPr lang="en-US"/>
          </a:p>
        </p:txBody>
      </p:sp>
      <p:sp>
        <p:nvSpPr>
          <p:cNvPr id="11" name="Shape 9"/>
          <p:cNvSpPr/>
          <p:nvPr/>
        </p:nvSpPr>
        <p:spPr>
          <a:xfrm>
            <a:off x="685800" y="3010205"/>
            <a:ext cx="114300" cy="114300"/>
          </a:xfrm>
          <a:prstGeom prst="ellipse">
            <a:avLst/>
          </a:prstGeom>
          <a:solidFill>
            <a:srgbClr val="800000"/>
          </a:solidFill>
          <a:ln/>
        </p:spPr>
        <p:txBody>
          <a:bodyPr/>
          <a:lstStyle/>
          <a:p>
            <a:endParaRPr lang="en-US"/>
          </a:p>
        </p:txBody>
      </p:sp>
      <p:sp>
        <p:nvSpPr>
          <p:cNvPr id="12" name="Shape 10"/>
          <p:cNvSpPr/>
          <p:nvPr/>
        </p:nvSpPr>
        <p:spPr>
          <a:xfrm>
            <a:off x="685800" y="4038905"/>
            <a:ext cx="114300" cy="114300"/>
          </a:xfrm>
          <a:prstGeom prst="ellipse">
            <a:avLst/>
          </a:prstGeom>
          <a:solidFill>
            <a:srgbClr val="800000"/>
          </a:solidFill>
          <a:ln/>
        </p:spPr>
        <p:txBody>
          <a:bodyPr/>
          <a:lstStyle/>
          <a:p>
            <a:endParaRPr lang="en-US"/>
          </a:p>
        </p:txBody>
      </p:sp>
      <p:sp>
        <p:nvSpPr>
          <p:cNvPr id="13" name="Shape 11"/>
          <p:cNvSpPr/>
          <p:nvPr/>
        </p:nvSpPr>
        <p:spPr>
          <a:xfrm>
            <a:off x="685800" y="4533595"/>
            <a:ext cx="114300" cy="114300"/>
          </a:xfrm>
          <a:prstGeom prst="ellipse">
            <a:avLst/>
          </a:prstGeom>
          <a:solidFill>
            <a:srgbClr val="800000"/>
          </a:solidFill>
          <a:ln/>
        </p:spPr>
        <p:txBody>
          <a:bodyPr/>
          <a:lstStyle/>
          <a:p>
            <a:endParaRPr lang="en-US"/>
          </a:p>
        </p:txBody>
      </p:sp>
      <p:sp>
        <p:nvSpPr>
          <p:cNvPr id="14" name="Shape 12"/>
          <p:cNvSpPr/>
          <p:nvPr/>
        </p:nvSpPr>
        <p:spPr>
          <a:xfrm>
            <a:off x="685800" y="5029200"/>
            <a:ext cx="114300" cy="114300"/>
          </a:xfrm>
          <a:prstGeom prst="ellipse">
            <a:avLst/>
          </a:prstGeom>
          <a:solidFill>
            <a:srgbClr val="800000"/>
          </a:solidFill>
          <a:ln/>
        </p:spPr>
        <p:txBody>
          <a:bodyPr/>
          <a:lstStyle/>
          <a:p>
            <a:endParaRPr lang="en-US"/>
          </a:p>
        </p:txBody>
      </p:sp>
      <p:sp>
        <p:nvSpPr>
          <p:cNvPr id="15" name="Shape 13"/>
          <p:cNvSpPr/>
          <p:nvPr/>
        </p:nvSpPr>
        <p:spPr>
          <a:xfrm>
            <a:off x="685800" y="5524805"/>
            <a:ext cx="114300" cy="114300"/>
          </a:xfrm>
          <a:prstGeom prst="ellipse">
            <a:avLst/>
          </a:prstGeom>
          <a:solidFill>
            <a:srgbClr val="800000"/>
          </a:solidFill>
          <a:ln/>
        </p:spPr>
        <p:txBody>
          <a:bodyPr/>
          <a:lstStyle/>
          <a:p>
            <a:endParaRPr lang="en-US"/>
          </a:p>
        </p:txBody>
      </p:sp>
      <p:sp>
        <p:nvSpPr>
          <p:cNvPr id="16" name="Text 14"/>
          <p:cNvSpPr txBox="1"/>
          <p:nvPr/>
        </p:nvSpPr>
        <p:spPr>
          <a:xfrm>
            <a:off x="952805" y="1962302"/>
            <a:ext cx="5010912"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Example: Internal anger, externally people pleasing</a:t>
            </a:r>
            <a:endParaRPr lang="en-US" sz="1500" dirty="0"/>
          </a:p>
        </p:txBody>
      </p:sp>
      <p:sp>
        <p:nvSpPr>
          <p:cNvPr id="17" name="Text 15"/>
          <p:cNvSpPr txBox="1"/>
          <p:nvPr/>
        </p:nvSpPr>
        <p:spPr>
          <a:xfrm>
            <a:off x="952805" y="2457907"/>
            <a:ext cx="4372661"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Age 2 – developmental task: learn to say "no"</a:t>
            </a:r>
            <a:endParaRPr lang="en-US" sz="1500" dirty="0"/>
          </a:p>
        </p:txBody>
      </p:sp>
      <p:sp>
        <p:nvSpPr>
          <p:cNvPr id="18" name="Text 16"/>
          <p:cNvSpPr txBox="1"/>
          <p:nvPr/>
        </p:nvSpPr>
        <p:spPr>
          <a:xfrm>
            <a:off x="952805" y="2952598"/>
            <a:ext cx="6696151"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If parental figures didn't respect our "no," we grow up unable to say it</a:t>
            </a:r>
            <a:endParaRPr lang="en-US" sz="1500" dirty="0"/>
          </a:p>
        </p:txBody>
      </p:sp>
      <p:sp>
        <p:nvSpPr>
          <p:cNvPr id="19" name="Text 17"/>
          <p:cNvSpPr txBox="1"/>
          <p:nvPr/>
        </p:nvSpPr>
        <p:spPr>
          <a:xfrm>
            <a:off x="952805" y="3981298"/>
            <a:ext cx="5020056"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Pleasing others outwardly while resenting inwardly</a:t>
            </a:r>
            <a:endParaRPr lang="en-US" sz="1500" dirty="0"/>
          </a:p>
        </p:txBody>
      </p:sp>
      <p:sp>
        <p:nvSpPr>
          <p:cNvPr id="20" name="Text 18"/>
          <p:cNvSpPr txBox="1"/>
          <p:nvPr/>
        </p:nvSpPr>
        <p:spPr>
          <a:xfrm>
            <a:off x="952805" y="4476902"/>
            <a:ext cx="5391302"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Disconnection from anger and related body sensations</a:t>
            </a:r>
            <a:endParaRPr lang="en-US" sz="1500" dirty="0"/>
          </a:p>
        </p:txBody>
      </p:sp>
      <p:sp>
        <p:nvSpPr>
          <p:cNvPr id="21" name="Text 19"/>
          <p:cNvSpPr txBox="1"/>
          <p:nvPr/>
        </p:nvSpPr>
        <p:spPr>
          <a:xfrm>
            <a:off x="952805" y="4972507"/>
            <a:ext cx="4810658"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Directing anger inward with "should" statements</a:t>
            </a:r>
            <a:endParaRPr lang="en-US" sz="1500" dirty="0"/>
          </a:p>
        </p:txBody>
      </p:sp>
      <p:sp>
        <p:nvSpPr>
          <p:cNvPr id="22" name="Text 20"/>
          <p:cNvSpPr txBox="1"/>
          <p:nvPr/>
        </p:nvSpPr>
        <p:spPr>
          <a:xfrm>
            <a:off x="952805" y="5467198"/>
            <a:ext cx="7277710" cy="228600"/>
          </a:xfrm>
          <a:prstGeom prst="rect">
            <a:avLst/>
          </a:prstGeom>
          <a:noFill/>
          <a:ln/>
        </p:spPr>
        <p:txBody>
          <a:bodyPr wrap="square" lIns="0" tIns="0" rIns="0" bIns="0" rtlCol="0" anchor="ctr"/>
          <a:lstStyle/>
          <a:p>
            <a:pPr marL="0" indent="0" algn="l">
              <a:buNone/>
            </a:pPr>
            <a:r>
              <a:rPr lang="en-US" sz="1500" b="1" dirty="0">
                <a:solidFill>
                  <a:srgbClr val="333333"/>
                </a:solidFill>
                <a:latin typeface="Montserrat" pitchFamily="34" charset="0"/>
                <a:ea typeface="Montserrat" pitchFamily="34" charset="-122"/>
                <a:cs typeface="Montserrat" pitchFamily="34" charset="-120"/>
              </a:rPr>
              <a:t>We can never say "yes" wholeheartedly if we can't first learn to say "no"</a:t>
            </a:r>
            <a:endParaRPr lang="en-US" sz="1500" dirty="0"/>
          </a:p>
        </p:txBody>
      </p:sp>
      <p:sp>
        <p:nvSpPr>
          <p:cNvPr id="23" name="Shape 21"/>
          <p:cNvSpPr/>
          <p:nvPr/>
        </p:nvSpPr>
        <p:spPr>
          <a:xfrm>
            <a:off x="0" y="6400800"/>
            <a:ext cx="12191695" cy="609905"/>
          </a:xfrm>
          <a:prstGeom prst="rect">
            <a:avLst/>
          </a:prstGeom>
          <a:solidFill>
            <a:srgbClr val="800000"/>
          </a:solidFill>
          <a:ln/>
        </p:spPr>
        <p:txBody>
          <a:bodyPr/>
          <a:lstStyle/>
          <a:p>
            <a:endParaRPr lang="en-US"/>
          </a:p>
        </p:txBody>
      </p:sp>
      <p:sp>
        <p:nvSpPr>
          <p:cNvPr id="24" name="Text 22"/>
          <p:cNvSpPr txBox="1"/>
          <p:nvPr/>
        </p:nvSpPr>
        <p:spPr>
          <a:xfrm>
            <a:off x="457200" y="6620256"/>
            <a:ext cx="1252728" cy="171907"/>
          </a:xfrm>
          <a:prstGeom prst="rect">
            <a:avLst/>
          </a:prstGeom>
          <a:noFill/>
          <a:ln/>
        </p:spPr>
        <p:txBody>
          <a:bodyPr wrap="square" lIns="0" tIns="0" rIns="0" bIns="0" rtlCol="0" anchor="ctr"/>
          <a:lstStyle/>
          <a:p>
            <a:pPr marL="0" indent="0" algn="l">
              <a:buNone/>
            </a:pPr>
            <a:r>
              <a:rPr lang="en-US" sz="1000" dirty="0">
                <a:solidFill>
                  <a:srgbClr val="FFFFFF"/>
                </a:solidFill>
                <a:latin typeface="Montserrat" pitchFamily="34" charset="0"/>
                <a:ea typeface="Montserrat" pitchFamily="34" charset="-122"/>
                <a:cs typeface="Montserrat" pitchFamily="34" charset="-120"/>
              </a:rPr>
              <a:t>Grade 12 | FORGE</a:t>
            </a:r>
            <a:endParaRPr lang="en-US" sz="1000" dirty="0"/>
          </a:p>
        </p:txBody>
      </p:sp>
      <p:sp>
        <p:nvSpPr>
          <p:cNvPr id="25" name="Text 23"/>
          <p:cNvSpPr txBox="1"/>
          <p:nvPr/>
        </p:nvSpPr>
        <p:spPr>
          <a:xfrm>
            <a:off x="11038637" y="6590995"/>
            <a:ext cx="848563"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Montserrat" pitchFamily="34" charset="0"/>
                <a:ea typeface="Montserrat" pitchFamily="34" charset="-122"/>
                <a:cs typeface="Montserrat" pitchFamily="34" charset="-120"/>
              </a:rPr>
              <a:t>FORGE</a:t>
            </a:r>
            <a:endParaRPr lang="en-US" sz="1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AFAFA"/>
          </a:solidFill>
          <a:ln/>
        </p:spPr>
        <p:txBody>
          <a:bodyPr/>
          <a:lstStyle/>
          <a:p>
            <a:endParaRPr lang="en-US"/>
          </a:p>
        </p:txBody>
      </p:sp>
      <p:sp>
        <p:nvSpPr>
          <p:cNvPr id="3" name="Shape 1"/>
          <p:cNvSpPr/>
          <p:nvPr/>
        </p:nvSpPr>
        <p:spPr>
          <a:xfrm>
            <a:off x="0" y="0"/>
            <a:ext cx="12191695" cy="724205"/>
          </a:xfrm>
          <a:prstGeom prst="rect">
            <a:avLst/>
          </a:prstGeom>
          <a:solidFill>
            <a:srgbClr val="800000"/>
          </a:solidFill>
          <a:ln/>
        </p:spPr>
        <p:txBody>
          <a:bodyPr/>
          <a:lstStyle/>
          <a:p>
            <a:endParaRPr lang="en-US"/>
          </a:p>
        </p:txBody>
      </p:sp>
      <p:sp>
        <p:nvSpPr>
          <p:cNvPr id="4" name="Text 2"/>
          <p:cNvSpPr txBox="1"/>
          <p:nvPr/>
        </p:nvSpPr>
        <p:spPr>
          <a:xfrm>
            <a:off x="457200" y="181051"/>
            <a:ext cx="3501238" cy="352958"/>
          </a:xfrm>
          <a:prstGeom prst="rect">
            <a:avLst/>
          </a:prstGeom>
          <a:noFill/>
          <a:ln/>
        </p:spPr>
        <p:txBody>
          <a:bodyPr wrap="square" lIns="0" tIns="0" rIns="0" bIns="0" rtlCol="0" anchor="ctr"/>
          <a:lstStyle/>
          <a:p>
            <a:pPr marL="0" indent="0" algn="l">
              <a:buNone/>
            </a:pPr>
            <a:r>
              <a:rPr lang="en-US" sz="2200" b="1" dirty="0">
                <a:solidFill>
                  <a:srgbClr val="FFFFFF"/>
                </a:solidFill>
                <a:latin typeface="Montserrat" pitchFamily="34" charset="0"/>
                <a:ea typeface="Montserrat" pitchFamily="34" charset="-122"/>
                <a:cs typeface="Montserrat" pitchFamily="34" charset="-120"/>
              </a:rPr>
              <a:t>Discussion: Saying No</a:t>
            </a:r>
            <a:endParaRPr lang="en-US" sz="2200" dirty="0"/>
          </a:p>
        </p:txBody>
      </p:sp>
      <p:sp>
        <p:nvSpPr>
          <p:cNvPr id="5" name="Shape 3"/>
          <p:cNvSpPr/>
          <p:nvPr/>
        </p:nvSpPr>
        <p:spPr>
          <a:xfrm>
            <a:off x="1015898" y="1333195"/>
            <a:ext cx="761695" cy="761695"/>
          </a:xfrm>
          <a:prstGeom prst="ellipse">
            <a:avLst/>
          </a:prstGeom>
          <a:solidFill>
            <a:srgbClr val="800000">
              <a:alpha val="10000"/>
            </a:srgbClr>
          </a:solidFill>
          <a:ln w="25400">
            <a:solidFill>
              <a:srgbClr val="800000"/>
            </a:solidFill>
            <a:prstDash val="solid"/>
          </a:ln>
        </p:spPr>
        <p:txBody>
          <a:bodyPr/>
          <a:lstStyle/>
          <a:p>
            <a:endParaRPr lang="en-US"/>
          </a:p>
        </p:txBody>
      </p:sp>
      <p:sp>
        <p:nvSpPr>
          <p:cNvPr id="6" name="Text 4"/>
          <p:cNvSpPr txBox="1"/>
          <p:nvPr/>
        </p:nvSpPr>
        <p:spPr>
          <a:xfrm>
            <a:off x="1284732" y="1429207"/>
            <a:ext cx="514807" cy="571500"/>
          </a:xfrm>
          <a:prstGeom prst="rect">
            <a:avLst/>
          </a:prstGeom>
          <a:noFill/>
          <a:ln/>
        </p:spPr>
        <p:txBody>
          <a:bodyPr wrap="square" lIns="0" tIns="0" rIns="0" bIns="0" rtlCol="0" anchor="ctr"/>
          <a:lstStyle/>
          <a:p>
            <a:pPr marL="0" indent="0" algn="l">
              <a:buNone/>
            </a:pPr>
            <a:r>
              <a:rPr lang="en-US" sz="3000" b="1" dirty="0">
                <a:solidFill>
                  <a:srgbClr val="800000"/>
                </a:solidFill>
                <a:latin typeface="Montserrat" pitchFamily="34" charset="0"/>
                <a:ea typeface="Montserrat" pitchFamily="34" charset="-122"/>
                <a:cs typeface="Montserrat" pitchFamily="34" charset="-120"/>
              </a:rPr>
              <a:t>?</a:t>
            </a:r>
            <a:endParaRPr lang="en-US" sz="3000" dirty="0"/>
          </a:p>
        </p:txBody>
      </p:sp>
      <p:sp>
        <p:nvSpPr>
          <p:cNvPr id="7" name="Text 5"/>
          <p:cNvSpPr txBox="1"/>
          <p:nvPr/>
        </p:nvSpPr>
        <p:spPr>
          <a:xfrm>
            <a:off x="1250899" y="2266798"/>
            <a:ext cx="409651" cy="181051"/>
          </a:xfrm>
          <a:prstGeom prst="rect">
            <a:avLst/>
          </a:prstGeom>
          <a:noFill/>
          <a:ln/>
        </p:spPr>
        <p:txBody>
          <a:bodyPr wrap="square" lIns="0" tIns="0" rIns="0" bIns="0" rtlCol="0" anchor="ctr"/>
          <a:lstStyle/>
          <a:p>
            <a:pPr marL="0" indent="0" algn="ctr">
              <a:buNone/>
            </a:pPr>
            <a:r>
              <a:rPr lang="en-US" sz="1200" b="1" dirty="0">
                <a:solidFill>
                  <a:srgbClr val="333333"/>
                </a:solidFill>
                <a:latin typeface="Montserrat" pitchFamily="34" charset="0"/>
                <a:ea typeface="Montserrat" pitchFamily="34" charset="-122"/>
                <a:cs typeface="Montserrat" pitchFamily="34" charset="-120"/>
              </a:rPr>
              <a:t>Self</a:t>
            </a:r>
            <a:endParaRPr lang="en-US" sz="1200" dirty="0"/>
          </a:p>
        </p:txBody>
      </p:sp>
      <p:sp>
        <p:nvSpPr>
          <p:cNvPr id="8" name="Text 6"/>
          <p:cNvSpPr txBox="1"/>
          <p:nvPr/>
        </p:nvSpPr>
        <p:spPr>
          <a:xfrm>
            <a:off x="995782" y="2495398"/>
            <a:ext cx="924458" cy="181051"/>
          </a:xfrm>
          <a:prstGeom prst="rect">
            <a:avLst/>
          </a:prstGeom>
          <a:noFill/>
          <a:ln/>
        </p:spPr>
        <p:txBody>
          <a:bodyPr wrap="square" lIns="0" tIns="0" rIns="0" bIns="0" rtlCol="0" anchor="ctr"/>
          <a:lstStyle/>
          <a:p>
            <a:pPr marL="0" indent="0" algn="ctr">
              <a:buNone/>
            </a:pPr>
            <a:r>
              <a:rPr lang="en-US" sz="1200" b="1" dirty="0">
                <a:solidFill>
                  <a:srgbClr val="333333"/>
                </a:solidFill>
                <a:latin typeface="Montserrat" pitchFamily="34" charset="0"/>
                <a:ea typeface="Montserrat" pitchFamily="34" charset="-122"/>
                <a:cs typeface="Montserrat" pitchFamily="34" charset="-120"/>
              </a:rPr>
              <a:t>Reflection</a:t>
            </a:r>
            <a:endParaRPr lang="en-US" sz="1200" dirty="0"/>
          </a:p>
        </p:txBody>
      </p:sp>
      <p:sp>
        <p:nvSpPr>
          <p:cNvPr id="9" name="Shape 7"/>
          <p:cNvSpPr/>
          <p:nvPr/>
        </p:nvSpPr>
        <p:spPr>
          <a:xfrm>
            <a:off x="2337206" y="1410005"/>
            <a:ext cx="9400946" cy="629107"/>
          </a:xfrm>
          <a:prstGeom prst="rect">
            <a:avLst/>
          </a:prstGeom>
          <a:solidFill>
            <a:srgbClr val="800000">
              <a:alpha val="5000"/>
            </a:srgbClr>
          </a:solidFill>
          <a:ln/>
        </p:spPr>
        <p:txBody>
          <a:bodyPr/>
          <a:lstStyle/>
          <a:p>
            <a:endParaRPr lang="en-US"/>
          </a:p>
        </p:txBody>
      </p:sp>
      <p:sp>
        <p:nvSpPr>
          <p:cNvPr id="10" name="Shape 8"/>
          <p:cNvSpPr/>
          <p:nvPr/>
        </p:nvSpPr>
        <p:spPr>
          <a:xfrm>
            <a:off x="2337206" y="1410005"/>
            <a:ext cx="38405" cy="629107"/>
          </a:xfrm>
          <a:prstGeom prst="rect">
            <a:avLst/>
          </a:prstGeom>
          <a:solidFill>
            <a:srgbClr val="FFD700"/>
          </a:solidFill>
          <a:ln/>
        </p:spPr>
        <p:txBody>
          <a:bodyPr/>
          <a:lstStyle/>
          <a:p>
            <a:endParaRPr lang="en-US"/>
          </a:p>
        </p:txBody>
      </p:sp>
      <p:sp>
        <p:nvSpPr>
          <p:cNvPr id="11" name="Shape 9"/>
          <p:cNvSpPr/>
          <p:nvPr/>
        </p:nvSpPr>
        <p:spPr>
          <a:xfrm>
            <a:off x="2613355" y="1552651"/>
            <a:ext cx="342900" cy="342900"/>
          </a:xfrm>
          <a:prstGeom prst="ellipse">
            <a:avLst/>
          </a:prstGeom>
          <a:solidFill>
            <a:srgbClr val="800000"/>
          </a:solidFill>
          <a:ln/>
        </p:spPr>
        <p:txBody>
          <a:bodyPr/>
          <a:lstStyle/>
          <a:p>
            <a:endParaRPr lang="en-US"/>
          </a:p>
        </p:txBody>
      </p:sp>
      <p:sp>
        <p:nvSpPr>
          <p:cNvPr id="12" name="Text 10"/>
          <p:cNvSpPr txBox="1"/>
          <p:nvPr/>
        </p:nvSpPr>
        <p:spPr>
          <a:xfrm>
            <a:off x="2754173" y="1609344"/>
            <a:ext cx="181051" cy="228600"/>
          </a:xfrm>
          <a:prstGeom prst="rect">
            <a:avLst/>
          </a:prstGeom>
          <a:noFill/>
          <a:ln/>
        </p:spPr>
        <p:txBody>
          <a:bodyPr wrap="square" lIns="0" tIns="0" rIns="0" bIns="0" rtlCol="0" anchor="ctr"/>
          <a:lstStyle/>
          <a:p>
            <a:pPr marL="0" indent="0" algn="l">
              <a:buNone/>
            </a:pPr>
            <a:r>
              <a:rPr lang="en-US" sz="1200" b="1" dirty="0">
                <a:solidFill>
                  <a:srgbClr val="FFFFFF"/>
                </a:solidFill>
                <a:latin typeface="Montserrat" pitchFamily="34" charset="0"/>
                <a:ea typeface="Montserrat" pitchFamily="34" charset="-122"/>
                <a:cs typeface="Montserrat" pitchFamily="34" charset="-120"/>
              </a:rPr>
              <a:t>1</a:t>
            </a:r>
            <a:endParaRPr lang="en-US" sz="1200" dirty="0"/>
          </a:p>
        </p:txBody>
      </p:sp>
      <p:sp>
        <p:nvSpPr>
          <p:cNvPr id="13" name="Text 11"/>
          <p:cNvSpPr txBox="1"/>
          <p:nvPr/>
        </p:nvSpPr>
        <p:spPr>
          <a:xfrm>
            <a:off x="3108046" y="1571854"/>
            <a:ext cx="6687007"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How or when do you struggle to say no to people when you want to?</a:t>
            </a:r>
            <a:endParaRPr lang="en-US" sz="1500" dirty="0"/>
          </a:p>
        </p:txBody>
      </p:sp>
      <p:sp>
        <p:nvSpPr>
          <p:cNvPr id="14" name="Shape 12"/>
          <p:cNvSpPr/>
          <p:nvPr/>
        </p:nvSpPr>
        <p:spPr>
          <a:xfrm>
            <a:off x="2337206" y="2266798"/>
            <a:ext cx="9400946" cy="629107"/>
          </a:xfrm>
          <a:prstGeom prst="rect">
            <a:avLst/>
          </a:prstGeom>
          <a:solidFill>
            <a:srgbClr val="800000">
              <a:alpha val="5000"/>
            </a:srgbClr>
          </a:solidFill>
          <a:ln/>
        </p:spPr>
        <p:txBody>
          <a:bodyPr/>
          <a:lstStyle/>
          <a:p>
            <a:endParaRPr lang="en-US"/>
          </a:p>
        </p:txBody>
      </p:sp>
      <p:sp>
        <p:nvSpPr>
          <p:cNvPr id="15" name="Shape 13"/>
          <p:cNvSpPr/>
          <p:nvPr/>
        </p:nvSpPr>
        <p:spPr>
          <a:xfrm>
            <a:off x="2337206" y="2266798"/>
            <a:ext cx="38405" cy="629107"/>
          </a:xfrm>
          <a:prstGeom prst="rect">
            <a:avLst/>
          </a:prstGeom>
          <a:solidFill>
            <a:srgbClr val="FFD700"/>
          </a:solidFill>
          <a:ln/>
        </p:spPr>
        <p:txBody>
          <a:bodyPr/>
          <a:lstStyle/>
          <a:p>
            <a:endParaRPr lang="en-US"/>
          </a:p>
        </p:txBody>
      </p:sp>
      <p:sp>
        <p:nvSpPr>
          <p:cNvPr id="16" name="Shape 14"/>
          <p:cNvSpPr/>
          <p:nvPr/>
        </p:nvSpPr>
        <p:spPr>
          <a:xfrm>
            <a:off x="2613355" y="2409444"/>
            <a:ext cx="342900" cy="342900"/>
          </a:xfrm>
          <a:prstGeom prst="ellipse">
            <a:avLst/>
          </a:prstGeom>
          <a:solidFill>
            <a:srgbClr val="800000"/>
          </a:solidFill>
          <a:ln/>
        </p:spPr>
        <p:txBody>
          <a:bodyPr/>
          <a:lstStyle/>
          <a:p>
            <a:endParaRPr lang="en-US"/>
          </a:p>
        </p:txBody>
      </p:sp>
      <p:sp>
        <p:nvSpPr>
          <p:cNvPr id="17" name="Text 15"/>
          <p:cNvSpPr txBox="1"/>
          <p:nvPr/>
        </p:nvSpPr>
        <p:spPr>
          <a:xfrm>
            <a:off x="2739542" y="2467051"/>
            <a:ext cx="210312" cy="228600"/>
          </a:xfrm>
          <a:prstGeom prst="rect">
            <a:avLst/>
          </a:prstGeom>
          <a:noFill/>
          <a:ln/>
        </p:spPr>
        <p:txBody>
          <a:bodyPr wrap="square" lIns="0" tIns="0" rIns="0" bIns="0" rtlCol="0" anchor="ctr"/>
          <a:lstStyle/>
          <a:p>
            <a:pPr marL="0" indent="0" algn="l">
              <a:buNone/>
            </a:pPr>
            <a:r>
              <a:rPr lang="en-US" sz="1200" b="1" dirty="0">
                <a:solidFill>
                  <a:srgbClr val="FFFFFF"/>
                </a:solidFill>
                <a:latin typeface="Montserrat" pitchFamily="34" charset="0"/>
                <a:ea typeface="Montserrat" pitchFamily="34" charset="-122"/>
                <a:cs typeface="Montserrat" pitchFamily="34" charset="-120"/>
              </a:rPr>
              <a:t>2</a:t>
            </a:r>
            <a:endParaRPr lang="en-US" sz="1200" dirty="0"/>
          </a:p>
        </p:txBody>
      </p:sp>
      <p:sp>
        <p:nvSpPr>
          <p:cNvPr id="18" name="Text 16"/>
          <p:cNvSpPr txBox="1"/>
          <p:nvPr/>
        </p:nvSpPr>
        <p:spPr>
          <a:xfrm>
            <a:off x="3108046" y="2428646"/>
            <a:ext cx="6430061"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What happens inside of you when you say yes but want to say no?</a:t>
            </a:r>
            <a:endParaRPr lang="en-US" sz="1500" dirty="0"/>
          </a:p>
        </p:txBody>
      </p:sp>
      <p:sp>
        <p:nvSpPr>
          <p:cNvPr id="19" name="Shape 17"/>
          <p:cNvSpPr/>
          <p:nvPr/>
        </p:nvSpPr>
        <p:spPr>
          <a:xfrm>
            <a:off x="2337206" y="3124505"/>
            <a:ext cx="9400946" cy="629107"/>
          </a:xfrm>
          <a:prstGeom prst="rect">
            <a:avLst/>
          </a:prstGeom>
          <a:solidFill>
            <a:srgbClr val="800000">
              <a:alpha val="5000"/>
            </a:srgbClr>
          </a:solidFill>
          <a:ln/>
        </p:spPr>
        <p:txBody>
          <a:bodyPr/>
          <a:lstStyle/>
          <a:p>
            <a:endParaRPr lang="en-US"/>
          </a:p>
        </p:txBody>
      </p:sp>
      <p:sp>
        <p:nvSpPr>
          <p:cNvPr id="20" name="Shape 18"/>
          <p:cNvSpPr/>
          <p:nvPr/>
        </p:nvSpPr>
        <p:spPr>
          <a:xfrm>
            <a:off x="2337206" y="3124505"/>
            <a:ext cx="38405" cy="629107"/>
          </a:xfrm>
          <a:prstGeom prst="rect">
            <a:avLst/>
          </a:prstGeom>
          <a:solidFill>
            <a:srgbClr val="FFD700"/>
          </a:solidFill>
          <a:ln/>
        </p:spPr>
        <p:txBody>
          <a:bodyPr/>
          <a:lstStyle/>
          <a:p>
            <a:endParaRPr lang="en-US"/>
          </a:p>
        </p:txBody>
      </p:sp>
      <p:sp>
        <p:nvSpPr>
          <p:cNvPr id="21" name="Shape 19"/>
          <p:cNvSpPr/>
          <p:nvPr/>
        </p:nvSpPr>
        <p:spPr>
          <a:xfrm>
            <a:off x="2613355" y="3267151"/>
            <a:ext cx="342900" cy="342900"/>
          </a:xfrm>
          <a:prstGeom prst="ellipse">
            <a:avLst/>
          </a:prstGeom>
          <a:solidFill>
            <a:srgbClr val="800000"/>
          </a:solidFill>
          <a:ln/>
        </p:spPr>
        <p:txBody>
          <a:bodyPr/>
          <a:lstStyle/>
          <a:p>
            <a:endParaRPr lang="en-US"/>
          </a:p>
        </p:txBody>
      </p:sp>
      <p:sp>
        <p:nvSpPr>
          <p:cNvPr id="22" name="Text 20"/>
          <p:cNvSpPr txBox="1"/>
          <p:nvPr/>
        </p:nvSpPr>
        <p:spPr>
          <a:xfrm>
            <a:off x="2739542" y="3323844"/>
            <a:ext cx="210312" cy="228600"/>
          </a:xfrm>
          <a:prstGeom prst="rect">
            <a:avLst/>
          </a:prstGeom>
          <a:noFill/>
          <a:ln/>
        </p:spPr>
        <p:txBody>
          <a:bodyPr wrap="square" lIns="0" tIns="0" rIns="0" bIns="0" rtlCol="0" anchor="ctr"/>
          <a:lstStyle/>
          <a:p>
            <a:pPr marL="0" indent="0" algn="l">
              <a:buNone/>
            </a:pPr>
            <a:r>
              <a:rPr lang="en-US" sz="1200" b="1" dirty="0">
                <a:solidFill>
                  <a:srgbClr val="FFFFFF"/>
                </a:solidFill>
                <a:latin typeface="Montserrat" pitchFamily="34" charset="0"/>
                <a:ea typeface="Montserrat" pitchFamily="34" charset="-122"/>
                <a:cs typeface="Montserrat" pitchFamily="34" charset="-120"/>
              </a:rPr>
              <a:t>3</a:t>
            </a:r>
            <a:endParaRPr lang="en-US" sz="1200" dirty="0"/>
          </a:p>
        </p:txBody>
      </p:sp>
      <p:sp>
        <p:nvSpPr>
          <p:cNvPr id="23" name="Text 21"/>
          <p:cNvSpPr txBox="1"/>
          <p:nvPr/>
        </p:nvSpPr>
        <p:spPr>
          <a:xfrm>
            <a:off x="3108046" y="3286354"/>
            <a:ext cx="6467551"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Do you sometimes struggle to hear no when others say no to you?</a:t>
            </a:r>
            <a:endParaRPr lang="en-US" sz="1500" dirty="0"/>
          </a:p>
        </p:txBody>
      </p:sp>
      <p:sp>
        <p:nvSpPr>
          <p:cNvPr id="24" name="Shape 22"/>
          <p:cNvSpPr/>
          <p:nvPr/>
        </p:nvSpPr>
        <p:spPr>
          <a:xfrm>
            <a:off x="2337206" y="3981298"/>
            <a:ext cx="9400946" cy="629107"/>
          </a:xfrm>
          <a:prstGeom prst="rect">
            <a:avLst/>
          </a:prstGeom>
          <a:solidFill>
            <a:srgbClr val="800000">
              <a:alpha val="5000"/>
            </a:srgbClr>
          </a:solidFill>
          <a:ln/>
        </p:spPr>
        <p:txBody>
          <a:bodyPr/>
          <a:lstStyle/>
          <a:p>
            <a:endParaRPr lang="en-US"/>
          </a:p>
        </p:txBody>
      </p:sp>
      <p:sp>
        <p:nvSpPr>
          <p:cNvPr id="25" name="Shape 23"/>
          <p:cNvSpPr/>
          <p:nvPr/>
        </p:nvSpPr>
        <p:spPr>
          <a:xfrm>
            <a:off x="2337206" y="3981298"/>
            <a:ext cx="38405" cy="629107"/>
          </a:xfrm>
          <a:prstGeom prst="rect">
            <a:avLst/>
          </a:prstGeom>
          <a:solidFill>
            <a:srgbClr val="FFD700"/>
          </a:solidFill>
          <a:ln/>
        </p:spPr>
        <p:txBody>
          <a:bodyPr/>
          <a:lstStyle/>
          <a:p>
            <a:endParaRPr lang="en-US"/>
          </a:p>
        </p:txBody>
      </p:sp>
      <p:sp>
        <p:nvSpPr>
          <p:cNvPr id="26" name="Shape 24"/>
          <p:cNvSpPr/>
          <p:nvPr/>
        </p:nvSpPr>
        <p:spPr>
          <a:xfrm>
            <a:off x="2613355" y="4123944"/>
            <a:ext cx="342900" cy="342900"/>
          </a:xfrm>
          <a:prstGeom prst="ellipse">
            <a:avLst/>
          </a:prstGeom>
          <a:solidFill>
            <a:srgbClr val="800000"/>
          </a:solidFill>
          <a:ln/>
        </p:spPr>
        <p:txBody>
          <a:bodyPr/>
          <a:lstStyle/>
          <a:p>
            <a:endParaRPr lang="en-US"/>
          </a:p>
        </p:txBody>
      </p:sp>
      <p:sp>
        <p:nvSpPr>
          <p:cNvPr id="27" name="Text 25"/>
          <p:cNvSpPr txBox="1"/>
          <p:nvPr/>
        </p:nvSpPr>
        <p:spPr>
          <a:xfrm>
            <a:off x="2732227" y="4181551"/>
            <a:ext cx="228600" cy="228600"/>
          </a:xfrm>
          <a:prstGeom prst="rect">
            <a:avLst/>
          </a:prstGeom>
          <a:noFill/>
          <a:ln/>
        </p:spPr>
        <p:txBody>
          <a:bodyPr wrap="square" lIns="0" tIns="0" rIns="0" bIns="0" rtlCol="0" anchor="ctr"/>
          <a:lstStyle/>
          <a:p>
            <a:pPr marL="0" indent="0" algn="l">
              <a:buNone/>
            </a:pPr>
            <a:r>
              <a:rPr lang="en-US" sz="1200" b="1" dirty="0">
                <a:solidFill>
                  <a:srgbClr val="FFFFFF"/>
                </a:solidFill>
                <a:latin typeface="Montserrat" pitchFamily="34" charset="0"/>
                <a:ea typeface="Montserrat" pitchFamily="34" charset="-122"/>
                <a:cs typeface="Montserrat" pitchFamily="34" charset="-120"/>
              </a:rPr>
              <a:t>4</a:t>
            </a:r>
            <a:endParaRPr lang="en-US" sz="1200" dirty="0"/>
          </a:p>
        </p:txBody>
      </p:sp>
      <p:sp>
        <p:nvSpPr>
          <p:cNvPr id="28" name="Text 26"/>
          <p:cNvSpPr txBox="1"/>
          <p:nvPr/>
        </p:nvSpPr>
        <p:spPr>
          <a:xfrm>
            <a:off x="3108046" y="4143146"/>
            <a:ext cx="8306410"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Are there people in your life that try to change your no into a yes? How does that feel?</a:t>
            </a:r>
            <a:endParaRPr lang="en-US" sz="1500" dirty="0"/>
          </a:p>
        </p:txBody>
      </p:sp>
      <p:sp>
        <p:nvSpPr>
          <p:cNvPr id="29" name="Shape 27"/>
          <p:cNvSpPr/>
          <p:nvPr/>
        </p:nvSpPr>
        <p:spPr>
          <a:xfrm>
            <a:off x="0" y="6248095"/>
            <a:ext cx="12191695" cy="609905"/>
          </a:xfrm>
          <a:prstGeom prst="rect">
            <a:avLst/>
          </a:prstGeom>
          <a:solidFill>
            <a:srgbClr val="800000"/>
          </a:solidFill>
          <a:ln/>
        </p:spPr>
        <p:txBody>
          <a:bodyPr/>
          <a:lstStyle/>
          <a:p>
            <a:endParaRPr lang="en-US"/>
          </a:p>
        </p:txBody>
      </p:sp>
      <p:sp>
        <p:nvSpPr>
          <p:cNvPr id="30" name="Text 28"/>
          <p:cNvSpPr txBox="1"/>
          <p:nvPr/>
        </p:nvSpPr>
        <p:spPr>
          <a:xfrm>
            <a:off x="457200" y="6467551"/>
            <a:ext cx="1252728" cy="171907"/>
          </a:xfrm>
          <a:prstGeom prst="rect">
            <a:avLst/>
          </a:prstGeom>
          <a:noFill/>
          <a:ln/>
        </p:spPr>
        <p:txBody>
          <a:bodyPr wrap="square" lIns="0" tIns="0" rIns="0" bIns="0" rtlCol="0" anchor="ctr"/>
          <a:lstStyle/>
          <a:p>
            <a:pPr marL="0" indent="0" algn="l">
              <a:buNone/>
            </a:pPr>
            <a:r>
              <a:rPr lang="en-US" sz="1000" dirty="0">
                <a:solidFill>
                  <a:srgbClr val="FFFFFF"/>
                </a:solidFill>
                <a:latin typeface="Montserrat" pitchFamily="34" charset="0"/>
                <a:ea typeface="Montserrat" pitchFamily="34" charset="-122"/>
                <a:cs typeface="Montserrat" pitchFamily="34" charset="-120"/>
              </a:rPr>
              <a:t>Grade 12 | FORGE</a:t>
            </a:r>
            <a:endParaRPr lang="en-US" sz="1000" dirty="0"/>
          </a:p>
        </p:txBody>
      </p:sp>
      <p:sp>
        <p:nvSpPr>
          <p:cNvPr id="31" name="Text 29"/>
          <p:cNvSpPr txBox="1"/>
          <p:nvPr/>
        </p:nvSpPr>
        <p:spPr>
          <a:xfrm>
            <a:off x="11038637" y="6439205"/>
            <a:ext cx="848563"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Montserrat" pitchFamily="34" charset="0"/>
                <a:ea typeface="Montserrat" pitchFamily="34" charset="-122"/>
                <a:cs typeface="Montserrat" pitchFamily="34" charset="-120"/>
              </a:rPr>
              <a:t>FORGE</a:t>
            </a:r>
            <a:endParaRPr lang="en-US" sz="15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3" name="Rectangle 2072">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6 Safe Spots Where Cats Love to Hide (&amp; 8 Dangerous Ones) | LoveToKnow Pets">
            <a:extLst>
              <a:ext uri="{FF2B5EF4-FFF2-40B4-BE49-F238E27FC236}">
                <a16:creationId xmlns:a16="http://schemas.microsoft.com/office/drawing/2014/main" id="{0BD0169C-7826-EF18-C09A-A455E12139A8}"/>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b="15414"/>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640080" y="853673"/>
            <a:ext cx="4023360" cy="5004794"/>
          </a:xfrm>
        </p:spPr>
        <p:txBody>
          <a:bodyPr>
            <a:normAutofit/>
          </a:bodyPr>
          <a:lstStyle/>
          <a:p>
            <a:r>
              <a:rPr lang="en-US" sz="4000">
                <a:solidFill>
                  <a:schemeClr val="bg1"/>
                </a:solidFill>
                <a:latin typeface="Sylfaen"/>
              </a:rPr>
              <a:t>Characterological Hiding Patterns</a:t>
            </a:r>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5599083" y="853673"/>
            <a:ext cx="5715000" cy="5004794"/>
          </a:xfrm>
        </p:spPr>
        <p:txBody>
          <a:bodyPr vert="horz" lIns="91440" tIns="45720" rIns="91440" bIns="45720" rtlCol="0" anchor="ctr">
            <a:normAutofit fontScale="92500" lnSpcReduction="10000"/>
          </a:bodyPr>
          <a:lstStyle/>
          <a:p>
            <a:pPr>
              <a:lnSpc>
                <a:spcPct val="100000"/>
              </a:lnSpc>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We disconnect from our thoughts, emotions, and sensations when they are too overwhelming for us to feel and deal alone.</a:t>
            </a:r>
          </a:p>
          <a:p>
            <a:pPr>
              <a:lnSpc>
                <a:spcPct val="100000"/>
              </a:lnSpc>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For protection, we adopt hiding patterns.</a:t>
            </a:r>
          </a:p>
          <a:p>
            <a:pPr>
              <a:lnSpc>
                <a:spcPct val="100000"/>
              </a:lnSpc>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Hiding patterns freeze our character development at the point when we adopted them.</a:t>
            </a:r>
          </a:p>
          <a:p>
            <a:pPr>
              <a:lnSpc>
                <a:spcPct val="100000"/>
              </a:lnSpc>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Feeling and dealing in relationship allows our character development to resume.</a:t>
            </a:r>
          </a:p>
          <a:p>
            <a:pPr>
              <a:lnSpc>
                <a:spcPct val="100000"/>
              </a:lnSpc>
            </a:pPr>
            <a:endParaRPr lang="en-US" sz="2400" b="1" dirty="0">
              <a:solidFill>
                <a:schemeClr val="bg1"/>
              </a:solidFill>
              <a:ea typeface="+mn-lt"/>
              <a:cs typeface="+mn-lt"/>
            </a:endParaRPr>
          </a:p>
        </p:txBody>
      </p:sp>
      <p:sp>
        <p:nvSpPr>
          <p:cNvPr id="2075"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5020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Table&#10;&#10;Description automatically generated">
            <a:extLst>
              <a:ext uri="{FF2B5EF4-FFF2-40B4-BE49-F238E27FC236}">
                <a16:creationId xmlns:a16="http://schemas.microsoft.com/office/drawing/2014/main" id="{409F385B-E3BB-47FF-8656-A0FCE2A741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34" y="0"/>
            <a:ext cx="12043566" cy="6830264"/>
          </a:xfrm>
        </p:spPr>
      </p:pic>
    </p:spTree>
    <p:extLst>
      <p:ext uri="{BB962C8B-B14F-4D97-AF65-F5344CB8AC3E}">
        <p14:creationId xmlns:p14="http://schemas.microsoft.com/office/powerpoint/2010/main" val="162135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A7EA6-B780-765B-826B-1D697853EFD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D69133-3AD2-B31A-039C-6B2C47DF7793}"/>
              </a:ext>
            </a:extLst>
          </p:cNvPr>
          <p:cNvSpPr txBox="1"/>
          <p:nvPr/>
        </p:nvSpPr>
        <p:spPr>
          <a:xfrm>
            <a:off x="749300" y="2583508"/>
            <a:ext cx="140335" cy="9874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550" b="0" i="0" u="none" strike="noStrike" kern="0" cap="none" spc="640" normalizeH="0" baseline="0" noProof="0" dirty="0">
                <a:ln>
                  <a:noFill/>
                </a:ln>
                <a:solidFill>
                  <a:srgbClr val="9A2140"/>
                </a:solidFill>
                <a:effectLst/>
                <a:uLnTx/>
                <a:uFillTx/>
                <a:latin typeface="Arial"/>
                <a:ea typeface="+mn-ea"/>
                <a:cs typeface="Arial"/>
              </a:rPr>
              <a:t>•</a:t>
            </a:r>
            <a:endParaRPr kumimoji="0" sz="55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4" name="object 4">
            <a:extLst>
              <a:ext uri="{FF2B5EF4-FFF2-40B4-BE49-F238E27FC236}">
                <a16:creationId xmlns:a16="http://schemas.microsoft.com/office/drawing/2014/main" id="{CDD96161-D664-AAEC-B715-6ADA29AECD17}"/>
              </a:ext>
            </a:extLst>
          </p:cNvPr>
          <p:cNvSpPr txBox="1"/>
          <p:nvPr/>
        </p:nvSpPr>
        <p:spPr>
          <a:xfrm>
            <a:off x="749300" y="3345508"/>
            <a:ext cx="140335" cy="9874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550" b="0" i="0" u="none" strike="noStrike" kern="0" cap="none" spc="640" normalizeH="0" baseline="0" noProof="0" dirty="0">
                <a:ln>
                  <a:noFill/>
                </a:ln>
                <a:solidFill>
                  <a:srgbClr val="9A2140"/>
                </a:solidFill>
                <a:effectLst/>
                <a:uLnTx/>
                <a:uFillTx/>
                <a:latin typeface="Arial"/>
                <a:ea typeface="+mn-ea"/>
                <a:cs typeface="Arial"/>
              </a:rPr>
              <a:t>•</a:t>
            </a:r>
            <a:endParaRPr kumimoji="0" sz="55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5" name="object 5">
            <a:extLst>
              <a:ext uri="{FF2B5EF4-FFF2-40B4-BE49-F238E27FC236}">
                <a16:creationId xmlns:a16="http://schemas.microsoft.com/office/drawing/2014/main" id="{FA701910-C397-FFD9-2A7F-1C5A531A7FF1}"/>
              </a:ext>
            </a:extLst>
          </p:cNvPr>
          <p:cNvSpPr txBox="1"/>
          <p:nvPr/>
        </p:nvSpPr>
        <p:spPr>
          <a:xfrm>
            <a:off x="819467" y="2033154"/>
            <a:ext cx="9918701" cy="3379771"/>
          </a:xfrm>
          <a:prstGeom prst="rect">
            <a:avLst/>
          </a:prstGeom>
        </p:spPr>
        <p:txBody>
          <a:bodyPr vert="horz" wrap="square" lIns="0" tIns="17145" rIns="0" bIns="0" rtlCol="0">
            <a:spAutoFit/>
          </a:bodyPr>
          <a:lstStyle/>
          <a:p>
            <a:pPr marL="469900" marR="0" lvl="0" indent="-457200" algn="l" defTabSz="914400" rtl="0" eaLnBrk="1" fontAlgn="auto" latinLnBrk="0" hangingPunct="1">
              <a:lnSpc>
                <a:spcPct val="100000"/>
              </a:lnSpc>
              <a:spcBef>
                <a:spcPts val="114"/>
              </a:spcBef>
              <a:spcAft>
                <a:spcPts val="0"/>
              </a:spcAft>
              <a:buClrTx/>
              <a:buSzTx/>
              <a:buFont typeface="Arial" panose="020B0604020202020204" pitchFamily="34" charset="0"/>
              <a:buChar char="•"/>
              <a:tabLst>
                <a:tab pos="1314450" algn="l"/>
              </a:tabLst>
              <a:defRPr/>
            </a:pPr>
            <a:r>
              <a:rPr kumimoji="0" lang="en-US" sz="3200" b="0" i="0" u="none" strike="noStrike" kern="0" cap="none" spc="-45" normalizeH="0" baseline="0" noProof="0" dirty="0">
                <a:ln>
                  <a:noFill/>
                </a:ln>
                <a:solidFill>
                  <a:srgbClr val="333333"/>
                </a:solidFill>
                <a:effectLst/>
                <a:uLnTx/>
                <a:uFillTx/>
                <a:latin typeface="Calibri"/>
                <a:ea typeface="+mn-ea"/>
                <a:cs typeface="Open Sans Semibold"/>
              </a:rPr>
              <a:t>As a personal counselor, I am available to meet with you to help you process difficult to process life circumstances.</a:t>
            </a:r>
          </a:p>
          <a:p>
            <a:pPr marL="469900" marR="0" lvl="0" indent="-457200" algn="l" defTabSz="914400" rtl="0" eaLnBrk="1" fontAlgn="auto" latinLnBrk="0" hangingPunct="1">
              <a:lnSpc>
                <a:spcPct val="100000"/>
              </a:lnSpc>
              <a:spcBef>
                <a:spcPts val="114"/>
              </a:spcBef>
              <a:spcAft>
                <a:spcPts val="0"/>
              </a:spcAft>
              <a:buClrTx/>
              <a:buSzTx/>
              <a:buFont typeface="Arial" panose="020B0604020202020204" pitchFamily="34" charset="0"/>
              <a:buChar char="•"/>
              <a:tabLst>
                <a:tab pos="1314450" algn="l"/>
              </a:tabLst>
              <a:defRPr/>
            </a:pPr>
            <a:r>
              <a:rPr kumimoji="0" lang="en-US" sz="3200" b="0" i="0" u="none" strike="noStrike" kern="0" cap="none" spc="-45" normalizeH="0" baseline="0" noProof="0" dirty="0">
                <a:ln>
                  <a:noFill/>
                </a:ln>
                <a:solidFill>
                  <a:srgbClr val="333333"/>
                </a:solidFill>
                <a:effectLst/>
                <a:uLnTx/>
                <a:uFillTx/>
                <a:latin typeface="Calibri"/>
                <a:ea typeface="+mn-ea"/>
                <a:cs typeface="Open Sans Semibold"/>
              </a:rPr>
              <a:t>Feel free to come to my office, or to email me if you desire to meet with me one on one. </a:t>
            </a:r>
          </a:p>
          <a:p>
            <a:pPr marL="469900" marR="0" lvl="0" indent="-457200" algn="l" defTabSz="914400" rtl="0" eaLnBrk="1" fontAlgn="auto" latinLnBrk="0" hangingPunct="1">
              <a:lnSpc>
                <a:spcPct val="100000"/>
              </a:lnSpc>
              <a:spcBef>
                <a:spcPts val="114"/>
              </a:spcBef>
              <a:spcAft>
                <a:spcPts val="0"/>
              </a:spcAft>
              <a:buClrTx/>
              <a:buSzTx/>
              <a:buFont typeface="Arial" panose="020B0604020202020204" pitchFamily="34" charset="0"/>
              <a:buChar char="•"/>
              <a:tabLst>
                <a:tab pos="1314450" algn="l"/>
              </a:tabLst>
              <a:defRPr/>
            </a:pPr>
            <a:r>
              <a:rPr kumimoji="0" lang="en-US" sz="3200" b="0" i="0" u="none" strike="noStrike" kern="0" cap="none" spc="-45" normalizeH="0" baseline="0" noProof="0" dirty="0">
                <a:ln>
                  <a:noFill/>
                </a:ln>
                <a:solidFill>
                  <a:srgbClr val="333333"/>
                </a:solidFill>
                <a:effectLst/>
                <a:uLnTx/>
                <a:uFillTx/>
                <a:latin typeface="Calibri"/>
                <a:ea typeface="+mn-ea"/>
                <a:cs typeface="Open Sans Semibold"/>
              </a:rPr>
              <a:t>Mr. Eggman: AEggman@bishopdiego.org.</a:t>
            </a:r>
          </a:p>
          <a:p>
            <a:pPr marL="12700" marR="0" lvl="0" indent="0" algn="l" defTabSz="914400" rtl="0" eaLnBrk="1" fontAlgn="auto" latinLnBrk="0" hangingPunct="1">
              <a:lnSpc>
                <a:spcPct val="100000"/>
              </a:lnSpc>
              <a:spcBef>
                <a:spcPts val="114"/>
              </a:spcBef>
              <a:spcAft>
                <a:spcPts val="0"/>
              </a:spcAft>
              <a:buClrTx/>
              <a:buSzTx/>
              <a:buFontTx/>
              <a:buNone/>
              <a:tabLst>
                <a:tab pos="1289050" algn="l"/>
              </a:tabLst>
              <a:defRPr/>
            </a:pPr>
            <a:endParaRPr kumimoji="0" lang="en-US" sz="2800" b="0" i="0" u="none" strike="noStrike" kern="0" cap="none" spc="-229" normalizeH="0" baseline="0" noProof="0" dirty="0">
              <a:ln>
                <a:noFill/>
              </a:ln>
              <a:solidFill>
                <a:srgbClr val="333333"/>
              </a:solidFill>
              <a:effectLst/>
              <a:uLnTx/>
              <a:uFillTx/>
              <a:latin typeface="Calibri"/>
              <a:ea typeface="+mn-ea"/>
              <a:cs typeface="Open Sans Semibold"/>
            </a:endParaRPr>
          </a:p>
          <a:p>
            <a:pPr marL="12700" marR="0" lvl="0" indent="0" algn="l" defTabSz="914400" rtl="0" eaLnBrk="1" fontAlgn="auto" latinLnBrk="0" hangingPunct="1">
              <a:lnSpc>
                <a:spcPct val="100000"/>
              </a:lnSpc>
              <a:spcBef>
                <a:spcPts val="114"/>
              </a:spcBef>
              <a:spcAft>
                <a:spcPts val="0"/>
              </a:spcAft>
              <a:buClrTx/>
              <a:buSzTx/>
              <a:buFontTx/>
              <a:buNone/>
              <a:tabLst>
                <a:tab pos="1289050" algn="l"/>
              </a:tabLst>
              <a:defRPr/>
            </a:pPr>
            <a:endParaRPr kumimoji="0" lang="en-US" sz="2800" b="0" i="0" u="none" strike="noStrike" kern="0" cap="none" spc="0" normalizeH="0" baseline="0" noProof="0" dirty="0">
              <a:ln>
                <a:noFill/>
              </a:ln>
              <a:solidFill>
                <a:sysClr val="windowText" lastClr="000000"/>
              </a:solidFill>
              <a:effectLst/>
              <a:uLnTx/>
              <a:uFillTx/>
              <a:latin typeface="Calibri"/>
              <a:ea typeface="+mn-ea"/>
              <a:cs typeface="Open Sans"/>
            </a:endParaRPr>
          </a:p>
        </p:txBody>
      </p:sp>
      <p:sp>
        <p:nvSpPr>
          <p:cNvPr id="6" name="object 6">
            <a:extLst>
              <a:ext uri="{FF2B5EF4-FFF2-40B4-BE49-F238E27FC236}">
                <a16:creationId xmlns:a16="http://schemas.microsoft.com/office/drawing/2014/main" id="{93184F9E-78EB-C105-49AC-6347131AD3EC}"/>
              </a:ext>
            </a:extLst>
          </p:cNvPr>
          <p:cNvSpPr txBox="1"/>
          <p:nvPr/>
        </p:nvSpPr>
        <p:spPr>
          <a:xfrm>
            <a:off x="749300" y="4097983"/>
            <a:ext cx="140335" cy="9874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550" b="0" i="0" u="none" strike="noStrike" kern="0" cap="none" spc="640" normalizeH="0" baseline="0" noProof="0" dirty="0">
                <a:ln>
                  <a:noFill/>
                </a:ln>
                <a:solidFill>
                  <a:srgbClr val="9A2140"/>
                </a:solidFill>
                <a:effectLst/>
                <a:uLnTx/>
                <a:uFillTx/>
                <a:latin typeface="Arial"/>
                <a:ea typeface="+mn-ea"/>
                <a:cs typeface="Arial"/>
              </a:rPr>
              <a:t>•</a:t>
            </a:r>
            <a:endParaRPr kumimoji="0" sz="55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8" name="object 8">
            <a:extLst>
              <a:ext uri="{FF2B5EF4-FFF2-40B4-BE49-F238E27FC236}">
                <a16:creationId xmlns:a16="http://schemas.microsoft.com/office/drawing/2014/main" id="{BACB2B55-CA95-D3AA-AB44-EE08974DA79C}"/>
              </a:ext>
            </a:extLst>
          </p:cNvPr>
          <p:cNvSpPr txBox="1"/>
          <p:nvPr/>
        </p:nvSpPr>
        <p:spPr>
          <a:xfrm>
            <a:off x="749300" y="4850458"/>
            <a:ext cx="140335" cy="9874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550" b="0" i="0" u="none" strike="noStrike" kern="0" cap="none" spc="640" normalizeH="0" baseline="0" noProof="0" dirty="0">
                <a:ln>
                  <a:noFill/>
                </a:ln>
                <a:solidFill>
                  <a:srgbClr val="9A2140"/>
                </a:solidFill>
                <a:effectLst/>
                <a:uLnTx/>
                <a:uFillTx/>
                <a:latin typeface="Arial"/>
                <a:ea typeface="+mn-ea"/>
                <a:cs typeface="Arial"/>
              </a:rPr>
              <a:t>•</a:t>
            </a:r>
            <a:endParaRPr kumimoji="0" sz="550" b="0" i="0" u="none" strike="noStrike" kern="0" cap="none" spc="0" normalizeH="0" baseline="0" noProof="0">
              <a:ln>
                <a:noFill/>
              </a:ln>
              <a:solidFill>
                <a:sysClr val="windowText" lastClr="000000"/>
              </a:solidFill>
              <a:effectLst/>
              <a:uLnTx/>
              <a:uFillTx/>
              <a:latin typeface="Arial"/>
              <a:ea typeface="+mn-ea"/>
              <a:cs typeface="Arial"/>
            </a:endParaRPr>
          </a:p>
        </p:txBody>
      </p:sp>
      <p:pic>
        <p:nvPicPr>
          <p:cNvPr id="10" name="object 10">
            <a:extLst>
              <a:ext uri="{FF2B5EF4-FFF2-40B4-BE49-F238E27FC236}">
                <a16:creationId xmlns:a16="http://schemas.microsoft.com/office/drawing/2014/main" id="{DE03886C-EEFF-8B79-F494-8AEF9FCE3337}"/>
              </a:ext>
            </a:extLst>
          </p:cNvPr>
          <p:cNvPicPr/>
          <p:nvPr/>
        </p:nvPicPr>
        <p:blipFill>
          <a:blip r:embed="rId2" cstate="print"/>
          <a:stretch>
            <a:fillRect/>
          </a:stretch>
        </p:blipFill>
        <p:spPr>
          <a:xfrm>
            <a:off x="10572750" y="286545"/>
            <a:ext cx="1333499" cy="1333499"/>
          </a:xfrm>
          <a:prstGeom prst="rect">
            <a:avLst/>
          </a:prstGeom>
        </p:spPr>
      </p:pic>
      <p:grpSp>
        <p:nvGrpSpPr>
          <p:cNvPr id="11" name="object 11">
            <a:extLst>
              <a:ext uri="{FF2B5EF4-FFF2-40B4-BE49-F238E27FC236}">
                <a16:creationId xmlns:a16="http://schemas.microsoft.com/office/drawing/2014/main" id="{45AD0497-9E67-26DC-A0E2-7BBA9CA29726}"/>
              </a:ext>
            </a:extLst>
          </p:cNvPr>
          <p:cNvGrpSpPr/>
          <p:nvPr/>
        </p:nvGrpSpPr>
        <p:grpSpPr>
          <a:xfrm>
            <a:off x="761999" y="1810543"/>
            <a:ext cx="10668000" cy="19050"/>
            <a:chOff x="761999" y="1809749"/>
            <a:chExt cx="10668000" cy="19050"/>
          </a:xfrm>
        </p:grpSpPr>
        <p:sp>
          <p:nvSpPr>
            <p:cNvPr id="12" name="object 12">
              <a:extLst>
                <a:ext uri="{FF2B5EF4-FFF2-40B4-BE49-F238E27FC236}">
                  <a16:creationId xmlns:a16="http://schemas.microsoft.com/office/drawing/2014/main" id="{8C5B207D-DCE8-C7AE-EF62-CA698133B8E0}"/>
                </a:ext>
              </a:extLst>
            </p:cNvPr>
            <p:cNvSpPr/>
            <p:nvPr/>
          </p:nvSpPr>
          <p:spPr>
            <a:xfrm>
              <a:off x="761999" y="1809749"/>
              <a:ext cx="10668000" cy="19050"/>
            </a:xfrm>
            <a:custGeom>
              <a:avLst/>
              <a:gdLst/>
              <a:ahLst/>
              <a:cxnLst/>
              <a:rect l="l" t="t" r="r" b="b"/>
              <a:pathLst>
                <a:path w="10668000" h="19050">
                  <a:moveTo>
                    <a:pt x="10667999" y="19049"/>
                  </a:moveTo>
                  <a:lnTo>
                    <a:pt x="0" y="19049"/>
                  </a:lnTo>
                  <a:lnTo>
                    <a:pt x="0" y="0"/>
                  </a:lnTo>
                  <a:lnTo>
                    <a:pt x="10667999" y="0"/>
                  </a:lnTo>
                  <a:lnTo>
                    <a:pt x="10667999" y="19049"/>
                  </a:lnTo>
                  <a:close/>
                </a:path>
              </a:pathLst>
            </a:custGeom>
            <a:solidFill>
              <a:srgbClr val="9A21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3" name="object 13">
              <a:extLst>
                <a:ext uri="{FF2B5EF4-FFF2-40B4-BE49-F238E27FC236}">
                  <a16:creationId xmlns:a16="http://schemas.microsoft.com/office/drawing/2014/main" id="{039882C3-4761-503D-E375-914C306A2A4B}"/>
                </a:ext>
              </a:extLst>
            </p:cNvPr>
            <p:cNvSpPr/>
            <p:nvPr/>
          </p:nvSpPr>
          <p:spPr>
            <a:xfrm>
              <a:off x="3809999" y="1813775"/>
              <a:ext cx="4572000" cy="11430"/>
            </a:xfrm>
            <a:custGeom>
              <a:avLst/>
              <a:gdLst/>
              <a:ahLst/>
              <a:cxnLst/>
              <a:rect l="l" t="t" r="r" b="b"/>
              <a:pathLst>
                <a:path w="4572000" h="11430">
                  <a:moveTo>
                    <a:pt x="0" y="5499"/>
                  </a:moveTo>
                  <a:lnTo>
                    <a:pt x="75660" y="6685"/>
                  </a:lnTo>
                  <a:lnTo>
                    <a:pt x="150342" y="7710"/>
                  </a:lnTo>
                  <a:lnTo>
                    <a:pt x="224197" y="8581"/>
                  </a:lnTo>
                  <a:lnTo>
                    <a:pt x="297374" y="9304"/>
                  </a:lnTo>
                  <a:lnTo>
                    <a:pt x="370024" y="9889"/>
                  </a:lnTo>
                  <a:lnTo>
                    <a:pt x="442298" y="10342"/>
                  </a:lnTo>
                  <a:lnTo>
                    <a:pt x="514346" y="10670"/>
                  </a:lnTo>
                  <a:lnTo>
                    <a:pt x="586319" y="10882"/>
                  </a:lnTo>
                  <a:lnTo>
                    <a:pt x="658367" y="10985"/>
                  </a:lnTo>
                  <a:lnTo>
                    <a:pt x="694467" y="10998"/>
                  </a:lnTo>
                  <a:lnTo>
                    <a:pt x="730641" y="10986"/>
                  </a:lnTo>
                  <a:lnTo>
                    <a:pt x="803292" y="10894"/>
                  </a:lnTo>
                  <a:lnTo>
                    <a:pt x="876469" y="10714"/>
                  </a:lnTo>
                  <a:lnTo>
                    <a:pt x="950323" y="10456"/>
                  </a:lnTo>
                  <a:lnTo>
                    <a:pt x="1025005" y="10126"/>
                  </a:lnTo>
                  <a:lnTo>
                    <a:pt x="1100666" y="9732"/>
                  </a:lnTo>
                  <a:lnTo>
                    <a:pt x="1138910" y="9514"/>
                  </a:lnTo>
                  <a:lnTo>
                    <a:pt x="1177456" y="9282"/>
                  </a:lnTo>
                  <a:lnTo>
                    <a:pt x="1216321" y="9038"/>
                  </a:lnTo>
                  <a:lnTo>
                    <a:pt x="1255525" y="8783"/>
                  </a:lnTo>
                  <a:lnTo>
                    <a:pt x="1295086" y="8517"/>
                  </a:lnTo>
                  <a:lnTo>
                    <a:pt x="1335023" y="8242"/>
                  </a:lnTo>
                  <a:lnTo>
                    <a:pt x="1375356" y="7958"/>
                  </a:lnTo>
                  <a:lnTo>
                    <a:pt x="1416103" y="7667"/>
                  </a:lnTo>
                  <a:lnTo>
                    <a:pt x="1457282" y="7370"/>
                  </a:lnTo>
                  <a:lnTo>
                    <a:pt x="1498913" y="7067"/>
                  </a:lnTo>
                  <a:lnTo>
                    <a:pt x="1541014" y="6759"/>
                  </a:lnTo>
                  <a:lnTo>
                    <a:pt x="1583605" y="6447"/>
                  </a:lnTo>
                  <a:lnTo>
                    <a:pt x="1626703" y="6133"/>
                  </a:lnTo>
                  <a:lnTo>
                    <a:pt x="1670328" y="5816"/>
                  </a:lnTo>
                  <a:lnTo>
                    <a:pt x="1714499" y="5499"/>
                  </a:lnTo>
                  <a:lnTo>
                    <a:pt x="1759235" y="5181"/>
                  </a:lnTo>
                  <a:lnTo>
                    <a:pt x="1804553" y="4865"/>
                  </a:lnTo>
                  <a:lnTo>
                    <a:pt x="1850474" y="4550"/>
                  </a:lnTo>
                  <a:lnTo>
                    <a:pt x="1897016" y="4239"/>
                  </a:lnTo>
                  <a:lnTo>
                    <a:pt x="1944197" y="3931"/>
                  </a:lnTo>
                  <a:lnTo>
                    <a:pt x="1992037" y="3628"/>
                  </a:lnTo>
                  <a:lnTo>
                    <a:pt x="2040554" y="3330"/>
                  </a:lnTo>
                  <a:lnTo>
                    <a:pt x="2089767" y="3039"/>
                  </a:lnTo>
                  <a:lnTo>
                    <a:pt x="2139695" y="2756"/>
                  </a:lnTo>
                  <a:lnTo>
                    <a:pt x="2190357" y="2481"/>
                  </a:lnTo>
                  <a:lnTo>
                    <a:pt x="2241772" y="2215"/>
                  </a:lnTo>
                  <a:lnTo>
                    <a:pt x="2293958" y="1960"/>
                  </a:lnTo>
                  <a:lnTo>
                    <a:pt x="2346934" y="1716"/>
                  </a:lnTo>
                  <a:lnTo>
                    <a:pt x="2400720" y="1484"/>
                  </a:lnTo>
                  <a:lnTo>
                    <a:pt x="2455333" y="1265"/>
                  </a:lnTo>
                  <a:lnTo>
                    <a:pt x="2510792" y="1061"/>
                  </a:lnTo>
                  <a:lnTo>
                    <a:pt x="2567118" y="872"/>
                  </a:lnTo>
                  <a:lnTo>
                    <a:pt x="2624327" y="698"/>
                  </a:lnTo>
                  <a:lnTo>
                    <a:pt x="2682440" y="542"/>
                  </a:lnTo>
                  <a:lnTo>
                    <a:pt x="2741475" y="403"/>
                  </a:lnTo>
                  <a:lnTo>
                    <a:pt x="2801450" y="283"/>
                  </a:lnTo>
                  <a:lnTo>
                    <a:pt x="2862385" y="183"/>
                  </a:lnTo>
                  <a:lnTo>
                    <a:pt x="2924298" y="104"/>
                  </a:lnTo>
                  <a:lnTo>
                    <a:pt x="2987209" y="46"/>
                  </a:lnTo>
                  <a:lnTo>
                    <a:pt x="3051135" y="11"/>
                  </a:lnTo>
                  <a:lnTo>
                    <a:pt x="3116096" y="0"/>
                  </a:lnTo>
                  <a:lnTo>
                    <a:pt x="3182111" y="12"/>
                  </a:lnTo>
                  <a:lnTo>
                    <a:pt x="3249199" y="51"/>
                  </a:lnTo>
                  <a:lnTo>
                    <a:pt x="3317377" y="115"/>
                  </a:lnTo>
                  <a:lnTo>
                    <a:pt x="3386666" y="207"/>
                  </a:lnTo>
                  <a:lnTo>
                    <a:pt x="3457084" y="327"/>
                  </a:lnTo>
                  <a:lnTo>
                    <a:pt x="3528649" y="476"/>
                  </a:lnTo>
                  <a:lnTo>
                    <a:pt x="3601381" y="656"/>
                  </a:lnTo>
                  <a:lnTo>
                    <a:pt x="3675298" y="866"/>
                  </a:lnTo>
                  <a:lnTo>
                    <a:pt x="3750419" y="1109"/>
                  </a:lnTo>
                  <a:lnTo>
                    <a:pt x="3826763" y="1384"/>
                  </a:lnTo>
                  <a:lnTo>
                    <a:pt x="3904349" y="1693"/>
                  </a:lnTo>
                  <a:lnTo>
                    <a:pt x="3983196" y="2037"/>
                  </a:lnTo>
                  <a:lnTo>
                    <a:pt x="4063322" y="2417"/>
                  </a:lnTo>
                  <a:lnTo>
                    <a:pt x="4144746" y="2833"/>
                  </a:lnTo>
                  <a:lnTo>
                    <a:pt x="4227487" y="3287"/>
                  </a:lnTo>
                  <a:lnTo>
                    <a:pt x="4311565" y="3780"/>
                  </a:lnTo>
                  <a:lnTo>
                    <a:pt x="4396996" y="4312"/>
                  </a:lnTo>
                  <a:lnTo>
                    <a:pt x="4483802" y="4885"/>
                  </a:lnTo>
                  <a:lnTo>
                    <a:pt x="4571999" y="5499"/>
                  </a:lnTo>
                </a:path>
              </a:pathLst>
            </a:custGeom>
            <a:ln w="7619">
              <a:solidFill>
                <a:srgbClr val="9A214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14" name="object 14">
            <a:extLst>
              <a:ext uri="{FF2B5EF4-FFF2-40B4-BE49-F238E27FC236}">
                <a16:creationId xmlns:a16="http://schemas.microsoft.com/office/drawing/2014/main" id="{AFBF283B-DB93-6C5B-0371-E29A43033211}"/>
              </a:ext>
            </a:extLst>
          </p:cNvPr>
          <p:cNvSpPr txBox="1">
            <a:spLocks noGrp="1"/>
          </p:cNvSpPr>
          <p:nvPr>
            <p:ph type="title"/>
          </p:nvPr>
        </p:nvSpPr>
        <p:spPr>
          <a:xfrm>
            <a:off x="749300" y="1056628"/>
            <a:ext cx="9333896" cy="670505"/>
          </a:xfrm>
          <a:prstGeom prst="rect">
            <a:avLst/>
          </a:prstGeom>
        </p:spPr>
        <p:txBody>
          <a:bodyPr vert="horz" wrap="square" lIns="0" tIns="115570" rIns="0" bIns="0" rtlCol="0">
            <a:spAutoFit/>
          </a:bodyPr>
          <a:lstStyle/>
          <a:p>
            <a:pPr marL="12700" marR="5080">
              <a:lnSpc>
                <a:spcPts val="4130"/>
              </a:lnSpc>
              <a:spcBef>
                <a:spcPts val="910"/>
              </a:spcBef>
            </a:pPr>
            <a:r>
              <a:rPr lang="en-US" sz="4400" dirty="0">
                <a:latin typeface="Sylfaen" panose="010A0502050306030303" pitchFamily="18" charset="0"/>
              </a:rPr>
              <a:t>What is available for Bishop Students?</a:t>
            </a:r>
            <a:endParaRPr sz="4100" dirty="0">
              <a:latin typeface="Sylfaen" panose="010A0502050306030303" pitchFamily="18" charset="0"/>
            </a:endParaRPr>
          </a:p>
        </p:txBody>
      </p:sp>
      <p:sp>
        <p:nvSpPr>
          <p:cNvPr id="15" name="object 15">
            <a:extLst>
              <a:ext uri="{FF2B5EF4-FFF2-40B4-BE49-F238E27FC236}">
                <a16:creationId xmlns:a16="http://schemas.microsoft.com/office/drawing/2014/main" id="{41FCBCFB-FAB7-9EFC-CB76-F0FD079C2324}"/>
              </a:ext>
            </a:extLst>
          </p:cNvPr>
          <p:cNvSpPr txBox="1">
            <a:spLocks noGrp="1"/>
          </p:cNvSpPr>
          <p:nvPr>
            <p:ph type="ftr" sz="quarter" idx="5"/>
          </p:nvPr>
        </p:nvSpPr>
        <p:spPr>
          <a:prstGeom prst="rect">
            <a:avLst/>
          </a:prstGeom>
        </p:spPr>
        <p:txBody>
          <a:bodyPr vert="horz" wrap="square" lIns="0" tIns="0" rIns="0" bIns="0" rtlCol="0">
            <a:spAutoFit/>
          </a:bodyPr>
          <a:lstStyle/>
          <a:p>
            <a:pPr marL="0" marR="5715" lvl="0" indent="0" algn="ctr" defTabSz="914400" rtl="0" eaLnBrk="1" fontAlgn="auto" latinLnBrk="0" hangingPunct="1">
              <a:lnSpc>
                <a:spcPts val="1185"/>
              </a:lnSpc>
              <a:spcBef>
                <a:spcPts val="0"/>
              </a:spcBef>
              <a:spcAft>
                <a:spcPts val="0"/>
              </a:spcAft>
              <a:buClrTx/>
              <a:buSzTx/>
              <a:buFontTx/>
              <a:buNone/>
              <a:tabLst/>
              <a:defRPr/>
            </a:pPr>
            <a:r>
              <a:rPr kumimoji="0" sz="1300" b="1" i="0" u="none" strike="noStrike" kern="0" cap="none" spc="-10" normalizeH="0" baseline="0" noProof="0" dirty="0">
                <a:ln>
                  <a:noFill/>
                </a:ln>
                <a:solidFill>
                  <a:srgbClr val="9A2140"/>
                </a:solidFill>
                <a:effectLst/>
                <a:uLnTx/>
                <a:uFillTx/>
                <a:latin typeface="Merriweather"/>
                <a:ea typeface="+mn-ea"/>
              </a:rPr>
              <a:t>FORGE</a:t>
            </a:r>
          </a:p>
          <a:p>
            <a:pPr marL="0" marR="0" lvl="0" indent="0" algn="ctr" defTabSz="914400" rtl="0" eaLnBrk="1" fontAlgn="auto" latinLnBrk="0" hangingPunct="1">
              <a:lnSpc>
                <a:spcPts val="680"/>
              </a:lnSpc>
              <a:spcBef>
                <a:spcPts val="0"/>
              </a:spcBef>
              <a:spcAft>
                <a:spcPts val="0"/>
              </a:spcAft>
              <a:buClrTx/>
              <a:buSzTx/>
              <a:buFontTx/>
              <a:buNone/>
              <a:tabLst/>
              <a:defRPr/>
            </a:pPr>
            <a:r>
              <a:rPr kumimoji="0" sz="650" b="0" i="0" u="none" strike="noStrike" kern="0" cap="none" spc="-45" normalizeH="0" baseline="0" noProof="0" dirty="0">
                <a:ln>
                  <a:noFill/>
                </a:ln>
                <a:solidFill>
                  <a:srgbClr val="666666"/>
                </a:solidFill>
                <a:effectLst/>
                <a:uLnTx/>
                <a:uFillTx/>
                <a:latin typeface="Noto Kufi Arabic"/>
                <a:ea typeface="+mn-ea"/>
                <a:cs typeface="Noto Kufi Arabic"/>
              </a:rPr>
              <a:t>RADE</a:t>
            </a:r>
            <a:r>
              <a:rPr kumimoji="0" sz="650" b="0" i="0" u="none" strike="noStrike" kern="0" cap="none" spc="-50" normalizeH="0" baseline="0" noProof="0" dirty="0">
                <a:ln>
                  <a:noFill/>
                </a:ln>
                <a:solidFill>
                  <a:srgbClr val="666666"/>
                </a:solidFill>
                <a:effectLst/>
                <a:uLnTx/>
                <a:uFillTx/>
                <a:latin typeface="Noto Kufi Arabic"/>
                <a:ea typeface="+mn-ea"/>
                <a:cs typeface="Noto Kufi Arabic"/>
              </a:rPr>
              <a:t> </a:t>
            </a:r>
            <a:r>
              <a:rPr kumimoji="0" sz="650" b="0" i="0" u="none" strike="noStrike" kern="0" cap="none" spc="-30" normalizeH="0" baseline="0" noProof="0" dirty="0">
                <a:ln>
                  <a:noFill/>
                </a:ln>
                <a:solidFill>
                  <a:srgbClr val="666666"/>
                </a:solidFill>
                <a:effectLst/>
                <a:uLnTx/>
                <a:uFillTx/>
                <a:latin typeface="Noto Kufi Arabic"/>
                <a:ea typeface="+mn-ea"/>
                <a:cs typeface="Noto Kufi Arabic"/>
              </a:rPr>
              <a:t>11:</a:t>
            </a:r>
            <a:r>
              <a:rPr kumimoji="0" sz="650" b="0" i="0" u="none" strike="noStrike" kern="0" cap="none" spc="-45" normalizeH="0" baseline="0" noProof="0" dirty="0">
                <a:ln>
                  <a:noFill/>
                </a:ln>
                <a:solidFill>
                  <a:srgbClr val="666666"/>
                </a:solidFill>
                <a:effectLst/>
                <a:uLnTx/>
                <a:uFillTx/>
                <a:latin typeface="Noto Kufi Arabic"/>
                <a:ea typeface="+mn-ea"/>
                <a:cs typeface="Noto Kufi Arabic"/>
              </a:rPr>
              <a:t> </a:t>
            </a:r>
            <a:r>
              <a:rPr kumimoji="0" sz="650" b="0" i="0" u="none" strike="noStrike" kern="0" cap="none" spc="-55" normalizeH="0" baseline="0" noProof="0" dirty="0">
                <a:ln>
                  <a:noFill/>
                </a:ln>
                <a:solidFill>
                  <a:srgbClr val="666666"/>
                </a:solidFill>
                <a:effectLst/>
                <a:uLnTx/>
                <a:uFillTx/>
                <a:latin typeface="Noto Kufi Arabic"/>
                <a:ea typeface="+mn-ea"/>
                <a:cs typeface="Noto Kufi Arabic"/>
              </a:rPr>
              <a:t>HOW</a:t>
            </a:r>
            <a:r>
              <a:rPr kumimoji="0" sz="650" b="0" i="0" u="none" strike="noStrike" kern="0" cap="none" spc="-45" normalizeH="0" baseline="0" noProof="0" dirty="0">
                <a:ln>
                  <a:noFill/>
                </a:ln>
                <a:solidFill>
                  <a:srgbClr val="666666"/>
                </a:solidFill>
                <a:effectLst/>
                <a:uLnTx/>
                <a:uFillTx/>
                <a:latin typeface="Noto Kufi Arabic"/>
                <a:ea typeface="+mn-ea"/>
                <a:cs typeface="Noto Kufi Arabic"/>
              </a:rPr>
              <a:t> CHANGE </a:t>
            </a:r>
            <a:r>
              <a:rPr kumimoji="0" sz="650" b="0" i="0" u="none" strike="noStrike" kern="0" cap="none" spc="-10" normalizeH="0" baseline="0" noProof="0" dirty="0">
                <a:ln>
                  <a:noFill/>
                </a:ln>
                <a:solidFill>
                  <a:srgbClr val="666666"/>
                </a:solidFill>
                <a:effectLst/>
                <a:uLnTx/>
                <a:uFillTx/>
                <a:latin typeface="Noto Kufi Arabic"/>
                <a:ea typeface="+mn-ea"/>
                <a:cs typeface="Noto Kufi Arabic"/>
              </a:rPr>
              <a:t>HAPPEN</a:t>
            </a:r>
            <a:endParaRPr kumimoji="0" sz="650" b="1" i="0" u="none" strike="noStrike" kern="0" cap="none" spc="0" normalizeH="0" baseline="0" noProof="0" dirty="0">
              <a:ln>
                <a:noFill/>
              </a:ln>
              <a:solidFill>
                <a:srgbClr val="9A2140"/>
              </a:solidFill>
              <a:effectLst/>
              <a:uLnTx/>
              <a:uFillTx/>
              <a:latin typeface="Noto Kufi Arabic"/>
              <a:ea typeface="+mn-ea"/>
              <a:cs typeface="Noto Kufi Arabic"/>
            </a:endParaRPr>
          </a:p>
        </p:txBody>
      </p:sp>
    </p:spTree>
    <p:extLst>
      <p:ext uri="{BB962C8B-B14F-4D97-AF65-F5344CB8AC3E}">
        <p14:creationId xmlns:p14="http://schemas.microsoft.com/office/powerpoint/2010/main" val="463303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571A-2804-30A0-D09D-8131EBF76184}"/>
              </a:ext>
            </a:extLst>
          </p:cNvPr>
          <p:cNvSpPr>
            <a:spLocks noGrp="1"/>
          </p:cNvSpPr>
          <p:nvPr>
            <p:ph type="title"/>
          </p:nvPr>
        </p:nvSpPr>
        <p:spPr>
          <a:xfrm>
            <a:off x="2735982" y="2787798"/>
            <a:ext cx="6954027" cy="1698682"/>
          </a:xfrm>
        </p:spPr>
        <p:txBody>
          <a:bodyPr wrap="square" lIns="0" tIns="0" rIns="0" bIns="0">
            <a:normAutofit/>
          </a:bodyPr>
          <a:lstStyle/>
          <a:p>
            <a:r>
              <a:rPr lang="en-US" sz="8800" b="1" i="0" dirty="0">
                <a:latin typeface="Tahoma"/>
                <a:ea typeface="+mj-ea"/>
                <a:cs typeface="Tahoma"/>
              </a:rPr>
              <a:t>Questions?</a:t>
            </a:r>
          </a:p>
        </p:txBody>
      </p:sp>
      <p:pic>
        <p:nvPicPr>
          <p:cNvPr id="7" name="object 10">
            <a:extLst>
              <a:ext uri="{FF2B5EF4-FFF2-40B4-BE49-F238E27FC236}">
                <a16:creationId xmlns:a16="http://schemas.microsoft.com/office/drawing/2014/main" id="{72D8CEB0-1A60-A73F-C83B-3E9598B27200}"/>
              </a:ext>
            </a:extLst>
          </p:cNvPr>
          <p:cNvPicPr/>
          <p:nvPr/>
        </p:nvPicPr>
        <p:blipFill>
          <a:blip r:embed="rId2" cstate="print"/>
          <a:stretch>
            <a:fillRect/>
          </a:stretch>
        </p:blipFill>
        <p:spPr>
          <a:xfrm>
            <a:off x="10572750" y="286545"/>
            <a:ext cx="1333499" cy="1333499"/>
          </a:xfrm>
          <a:prstGeom prst="rect">
            <a:avLst/>
          </a:prstGeom>
        </p:spPr>
      </p:pic>
    </p:spTree>
    <p:extLst>
      <p:ext uri="{BB962C8B-B14F-4D97-AF65-F5344CB8AC3E}">
        <p14:creationId xmlns:p14="http://schemas.microsoft.com/office/powerpoint/2010/main" val="386861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AFAFA"/>
          </a:solidFill>
          <a:ln/>
        </p:spPr>
        <p:txBody>
          <a:bodyPr/>
          <a:lstStyle/>
          <a:p>
            <a:endParaRPr lang="en-US"/>
          </a:p>
        </p:txBody>
      </p:sp>
      <p:sp>
        <p:nvSpPr>
          <p:cNvPr id="3" name="Shape 1"/>
          <p:cNvSpPr/>
          <p:nvPr/>
        </p:nvSpPr>
        <p:spPr>
          <a:xfrm>
            <a:off x="0" y="0"/>
            <a:ext cx="12191695" cy="724205"/>
          </a:xfrm>
          <a:prstGeom prst="rect">
            <a:avLst/>
          </a:prstGeom>
          <a:solidFill>
            <a:srgbClr val="800000"/>
          </a:solidFill>
          <a:ln/>
        </p:spPr>
        <p:txBody>
          <a:bodyPr/>
          <a:lstStyle/>
          <a:p>
            <a:endParaRPr lang="en-US"/>
          </a:p>
        </p:txBody>
      </p:sp>
      <p:sp>
        <p:nvSpPr>
          <p:cNvPr id="4" name="Text 2"/>
          <p:cNvSpPr txBox="1"/>
          <p:nvPr/>
        </p:nvSpPr>
        <p:spPr>
          <a:xfrm>
            <a:off x="457200" y="181051"/>
            <a:ext cx="1634033" cy="352958"/>
          </a:xfrm>
          <a:prstGeom prst="rect">
            <a:avLst/>
          </a:prstGeom>
          <a:noFill/>
          <a:ln/>
        </p:spPr>
        <p:txBody>
          <a:bodyPr wrap="square" lIns="0" tIns="0" rIns="0" bIns="0" rtlCol="0" anchor="ctr"/>
          <a:lstStyle/>
          <a:p>
            <a:pPr marL="0" indent="0" algn="l">
              <a:buNone/>
            </a:pPr>
            <a:r>
              <a:rPr lang="en-US" sz="2200" b="1" dirty="0">
                <a:solidFill>
                  <a:srgbClr val="FFFFFF"/>
                </a:solidFill>
                <a:latin typeface="Montserrat" pitchFamily="34" charset="0"/>
                <a:ea typeface="Montserrat" pitchFamily="34" charset="-122"/>
                <a:cs typeface="Montserrat" pitchFamily="34" charset="-120"/>
              </a:rPr>
              <a:t>Overview</a:t>
            </a:r>
            <a:endParaRPr lang="en-US" sz="2200" dirty="0"/>
          </a:p>
        </p:txBody>
      </p:sp>
      <p:sp>
        <p:nvSpPr>
          <p:cNvPr id="5" name="Shape 3"/>
          <p:cNvSpPr/>
          <p:nvPr/>
        </p:nvSpPr>
        <p:spPr>
          <a:xfrm>
            <a:off x="457200" y="1561795"/>
            <a:ext cx="38405" cy="1867205"/>
          </a:xfrm>
          <a:prstGeom prst="rect">
            <a:avLst/>
          </a:prstGeom>
          <a:solidFill>
            <a:srgbClr val="FFD700"/>
          </a:solidFill>
          <a:ln/>
        </p:spPr>
        <p:txBody>
          <a:bodyPr/>
          <a:lstStyle/>
          <a:p>
            <a:endParaRPr lang="en-US"/>
          </a:p>
        </p:txBody>
      </p:sp>
      <p:sp>
        <p:nvSpPr>
          <p:cNvPr id="6" name="Text 4"/>
          <p:cNvSpPr txBox="1"/>
          <p:nvPr/>
        </p:nvSpPr>
        <p:spPr>
          <a:xfrm>
            <a:off x="685800" y="1571854"/>
            <a:ext cx="1772107" cy="277063"/>
          </a:xfrm>
          <a:prstGeom prst="rect">
            <a:avLst/>
          </a:prstGeom>
          <a:noFill/>
          <a:ln/>
        </p:spPr>
        <p:txBody>
          <a:bodyPr wrap="square" lIns="0" tIns="0" rIns="0" bIns="0" rtlCol="0" anchor="ctr"/>
          <a:lstStyle/>
          <a:p>
            <a:pPr marL="0" indent="0" algn="l">
              <a:buNone/>
            </a:pPr>
            <a:r>
              <a:rPr lang="en-US" sz="1800" b="1" dirty="0">
                <a:solidFill>
                  <a:srgbClr val="333333"/>
                </a:solidFill>
                <a:latin typeface="Montserrat" pitchFamily="34" charset="0"/>
                <a:ea typeface="Montserrat" pitchFamily="34" charset="-122"/>
                <a:cs typeface="Montserrat" pitchFamily="34" charset="-120"/>
              </a:rPr>
              <a:t>Session Goals</a:t>
            </a:r>
            <a:endParaRPr lang="en-US" sz="1800" dirty="0"/>
          </a:p>
        </p:txBody>
      </p:sp>
      <p:sp>
        <p:nvSpPr>
          <p:cNvPr id="7" name="Shape 5"/>
          <p:cNvSpPr/>
          <p:nvPr/>
        </p:nvSpPr>
        <p:spPr>
          <a:xfrm>
            <a:off x="685800" y="2247595"/>
            <a:ext cx="114300" cy="114300"/>
          </a:xfrm>
          <a:prstGeom prst="ellipse">
            <a:avLst/>
          </a:prstGeom>
          <a:solidFill>
            <a:srgbClr val="800000"/>
          </a:solidFill>
          <a:ln/>
        </p:spPr>
        <p:txBody>
          <a:bodyPr/>
          <a:lstStyle/>
          <a:p>
            <a:endParaRPr lang="en-US"/>
          </a:p>
        </p:txBody>
      </p:sp>
      <p:sp>
        <p:nvSpPr>
          <p:cNvPr id="8" name="Shape 6"/>
          <p:cNvSpPr/>
          <p:nvPr/>
        </p:nvSpPr>
        <p:spPr>
          <a:xfrm>
            <a:off x="685800" y="2743200"/>
            <a:ext cx="114300" cy="114300"/>
          </a:xfrm>
          <a:prstGeom prst="ellipse">
            <a:avLst/>
          </a:prstGeom>
          <a:solidFill>
            <a:srgbClr val="800000"/>
          </a:solidFill>
          <a:ln/>
        </p:spPr>
        <p:txBody>
          <a:bodyPr/>
          <a:lstStyle/>
          <a:p>
            <a:endParaRPr lang="en-US"/>
          </a:p>
        </p:txBody>
      </p:sp>
      <p:sp>
        <p:nvSpPr>
          <p:cNvPr id="9" name="Shape 7"/>
          <p:cNvSpPr/>
          <p:nvPr/>
        </p:nvSpPr>
        <p:spPr>
          <a:xfrm>
            <a:off x="685800" y="3238805"/>
            <a:ext cx="114300" cy="114300"/>
          </a:xfrm>
          <a:prstGeom prst="ellipse">
            <a:avLst/>
          </a:prstGeom>
          <a:solidFill>
            <a:srgbClr val="800000"/>
          </a:solidFill>
          <a:ln/>
        </p:spPr>
        <p:txBody>
          <a:bodyPr/>
          <a:lstStyle/>
          <a:p>
            <a:endParaRPr lang="en-US"/>
          </a:p>
        </p:txBody>
      </p:sp>
      <p:sp>
        <p:nvSpPr>
          <p:cNvPr id="10" name="Text 8"/>
          <p:cNvSpPr txBox="1"/>
          <p:nvPr/>
        </p:nvSpPr>
        <p:spPr>
          <a:xfrm>
            <a:off x="952805" y="2190902"/>
            <a:ext cx="3105302"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What are character structures?</a:t>
            </a:r>
            <a:endParaRPr lang="en-US" sz="1500" dirty="0"/>
          </a:p>
        </p:txBody>
      </p:sp>
      <p:sp>
        <p:nvSpPr>
          <p:cNvPr id="11" name="Text 9"/>
          <p:cNvSpPr txBox="1"/>
          <p:nvPr/>
        </p:nvSpPr>
        <p:spPr>
          <a:xfrm>
            <a:off x="952805" y="2686507"/>
            <a:ext cx="2829154"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Why do boundaries matter?</a:t>
            </a:r>
            <a:endParaRPr lang="en-US" sz="1500" dirty="0"/>
          </a:p>
        </p:txBody>
      </p:sp>
      <p:sp>
        <p:nvSpPr>
          <p:cNvPr id="12" name="Text 10"/>
          <p:cNvSpPr txBox="1"/>
          <p:nvPr/>
        </p:nvSpPr>
        <p:spPr>
          <a:xfrm>
            <a:off x="952805" y="3181198"/>
            <a:ext cx="3952951" cy="228600"/>
          </a:xfrm>
          <a:prstGeom prst="rect">
            <a:avLst/>
          </a:prstGeom>
          <a:noFill/>
          <a:ln/>
        </p:spPr>
        <p:txBody>
          <a:bodyPr wrap="square" lIns="0" tIns="0" rIns="0" bIns="0" rtlCol="0" anchor="ctr"/>
          <a:lstStyle/>
          <a:p>
            <a:pPr marL="0" indent="0" algn="l">
              <a:buNone/>
            </a:pPr>
            <a:r>
              <a:rPr lang="en-US" sz="1500" dirty="0">
                <a:solidFill>
                  <a:srgbClr val="333333"/>
                </a:solidFill>
                <a:latin typeface="Montserrat" pitchFamily="34" charset="0"/>
                <a:ea typeface="Montserrat" pitchFamily="34" charset="-122"/>
                <a:cs typeface="Montserrat" pitchFamily="34" charset="-120"/>
              </a:rPr>
              <a:t>How can we grow resilience and clarity?</a:t>
            </a:r>
            <a:endParaRPr lang="en-US" sz="1500" dirty="0"/>
          </a:p>
        </p:txBody>
      </p:sp>
      <p:sp>
        <p:nvSpPr>
          <p:cNvPr id="13" name="Text 11"/>
          <p:cNvSpPr txBox="1"/>
          <p:nvPr/>
        </p:nvSpPr>
        <p:spPr>
          <a:xfrm>
            <a:off x="457200" y="4058107"/>
            <a:ext cx="4134002" cy="181051"/>
          </a:xfrm>
          <a:prstGeom prst="rect">
            <a:avLst/>
          </a:prstGeom>
          <a:noFill/>
          <a:ln/>
        </p:spPr>
        <p:txBody>
          <a:bodyPr wrap="square" lIns="0" tIns="0" rIns="0" bIns="0" rtlCol="0" anchor="ctr"/>
          <a:lstStyle/>
          <a:p>
            <a:pPr marL="0" indent="0" algn="l">
              <a:buNone/>
            </a:pPr>
            <a:r>
              <a:rPr lang="en-US" sz="1200" i="1" dirty="0">
                <a:solidFill>
                  <a:srgbClr val="374151"/>
                </a:solidFill>
                <a:latin typeface="Montserrat" pitchFamily="34" charset="0"/>
                <a:ea typeface="Montserrat" pitchFamily="34" charset="-122"/>
                <a:cs typeface="Montserrat" pitchFamily="34" charset="-120"/>
              </a:rPr>
              <a:t>"Forging Emotional Resilience and Relational Clarity"</a:t>
            </a:r>
            <a:endParaRPr lang="en-US" sz="1200" dirty="0"/>
          </a:p>
        </p:txBody>
      </p:sp>
      <p:sp>
        <p:nvSpPr>
          <p:cNvPr id="14" name="Shape 12"/>
          <p:cNvSpPr/>
          <p:nvPr/>
        </p:nvSpPr>
        <p:spPr>
          <a:xfrm>
            <a:off x="0" y="6248095"/>
            <a:ext cx="12191695" cy="609905"/>
          </a:xfrm>
          <a:prstGeom prst="rect">
            <a:avLst/>
          </a:prstGeom>
          <a:solidFill>
            <a:srgbClr val="800000"/>
          </a:solidFill>
          <a:ln/>
        </p:spPr>
        <p:txBody>
          <a:bodyPr/>
          <a:lstStyle/>
          <a:p>
            <a:endParaRPr lang="en-US"/>
          </a:p>
        </p:txBody>
      </p:sp>
      <p:sp>
        <p:nvSpPr>
          <p:cNvPr id="15" name="Text 13"/>
          <p:cNvSpPr txBox="1"/>
          <p:nvPr/>
        </p:nvSpPr>
        <p:spPr>
          <a:xfrm>
            <a:off x="457200" y="6467551"/>
            <a:ext cx="1252728" cy="171907"/>
          </a:xfrm>
          <a:prstGeom prst="rect">
            <a:avLst/>
          </a:prstGeom>
          <a:noFill/>
          <a:ln/>
        </p:spPr>
        <p:txBody>
          <a:bodyPr wrap="square" lIns="0" tIns="0" rIns="0" bIns="0" rtlCol="0" anchor="ctr"/>
          <a:lstStyle/>
          <a:p>
            <a:pPr marL="0" indent="0" algn="l">
              <a:buNone/>
            </a:pPr>
            <a:r>
              <a:rPr lang="en-US" sz="1000" dirty="0">
                <a:solidFill>
                  <a:srgbClr val="FFFFFF"/>
                </a:solidFill>
                <a:latin typeface="Montserrat" pitchFamily="34" charset="0"/>
                <a:ea typeface="Montserrat" pitchFamily="34" charset="-122"/>
                <a:cs typeface="Montserrat" pitchFamily="34" charset="-120"/>
              </a:rPr>
              <a:t>Grade 12 | FORGE</a:t>
            </a:r>
            <a:endParaRPr lang="en-US" sz="1000" dirty="0"/>
          </a:p>
        </p:txBody>
      </p:sp>
      <p:sp>
        <p:nvSpPr>
          <p:cNvPr id="16" name="Text 14"/>
          <p:cNvSpPr txBox="1"/>
          <p:nvPr/>
        </p:nvSpPr>
        <p:spPr>
          <a:xfrm>
            <a:off x="11038637" y="6439205"/>
            <a:ext cx="848563"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Montserrat" pitchFamily="34" charset="0"/>
                <a:ea typeface="Montserrat" pitchFamily="34" charset="-122"/>
                <a:cs typeface="Montserrat" pitchFamily="34" charset="-120"/>
              </a:rPr>
              <a:t>FORGE</a:t>
            </a:r>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A7EA6-B780-765B-826B-1D697853EFD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D69133-3AD2-B31A-039C-6B2C47DF7793}"/>
              </a:ext>
            </a:extLst>
          </p:cNvPr>
          <p:cNvSpPr txBox="1"/>
          <p:nvPr/>
        </p:nvSpPr>
        <p:spPr>
          <a:xfrm>
            <a:off x="749300" y="2583508"/>
            <a:ext cx="140335" cy="9874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550" b="0" i="0" u="none" strike="noStrike" kern="0" cap="none" spc="640" normalizeH="0" baseline="0" noProof="0" dirty="0">
                <a:ln>
                  <a:noFill/>
                </a:ln>
                <a:solidFill>
                  <a:srgbClr val="9A2140"/>
                </a:solidFill>
                <a:effectLst/>
                <a:uLnTx/>
                <a:uFillTx/>
                <a:latin typeface="Arial"/>
                <a:ea typeface="+mn-ea"/>
                <a:cs typeface="Arial"/>
              </a:rPr>
              <a:t>•</a:t>
            </a:r>
            <a:endParaRPr kumimoji="0" sz="55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4" name="object 4">
            <a:extLst>
              <a:ext uri="{FF2B5EF4-FFF2-40B4-BE49-F238E27FC236}">
                <a16:creationId xmlns:a16="http://schemas.microsoft.com/office/drawing/2014/main" id="{CDD96161-D664-AAEC-B715-6ADA29AECD17}"/>
              </a:ext>
            </a:extLst>
          </p:cNvPr>
          <p:cNvSpPr txBox="1"/>
          <p:nvPr/>
        </p:nvSpPr>
        <p:spPr>
          <a:xfrm>
            <a:off x="749300" y="3345508"/>
            <a:ext cx="140335" cy="9874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550" b="0" i="0" u="none" strike="noStrike" kern="0" cap="none" spc="640" normalizeH="0" baseline="0" noProof="0" dirty="0">
                <a:ln>
                  <a:noFill/>
                </a:ln>
                <a:solidFill>
                  <a:srgbClr val="9A2140"/>
                </a:solidFill>
                <a:effectLst/>
                <a:uLnTx/>
                <a:uFillTx/>
                <a:latin typeface="Arial"/>
                <a:ea typeface="+mn-ea"/>
                <a:cs typeface="Arial"/>
              </a:rPr>
              <a:t>•</a:t>
            </a:r>
            <a:endParaRPr kumimoji="0" sz="55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5" name="object 5">
            <a:extLst>
              <a:ext uri="{FF2B5EF4-FFF2-40B4-BE49-F238E27FC236}">
                <a16:creationId xmlns:a16="http://schemas.microsoft.com/office/drawing/2014/main" id="{FA701910-C397-FFD9-2A7F-1C5A531A7FF1}"/>
              </a:ext>
            </a:extLst>
          </p:cNvPr>
          <p:cNvSpPr txBox="1"/>
          <p:nvPr/>
        </p:nvSpPr>
        <p:spPr>
          <a:xfrm>
            <a:off x="749301" y="1948476"/>
            <a:ext cx="9988868" cy="4659609"/>
          </a:xfrm>
          <a:prstGeom prst="rect">
            <a:avLst/>
          </a:prstGeom>
        </p:spPr>
        <p:txBody>
          <a:bodyPr vert="horz" wrap="square" lIns="0" tIns="17145" rIns="0" bIns="0" rtlCol="0">
            <a:spAutoFit/>
          </a:bodyPr>
          <a:lstStyle/>
          <a:p>
            <a:pPr algn="just"/>
            <a:r>
              <a:rPr lang="en-US" sz="3000" dirty="0">
                <a:latin typeface="Calibri" panose="020F0502020204030204" pitchFamily="34" charset="0"/>
                <a:ea typeface="Calibri" panose="020F0502020204030204" pitchFamily="34" charset="0"/>
                <a:cs typeface="Calibri" panose="020F0502020204030204" pitchFamily="34" charset="0"/>
              </a:rPr>
              <a:t>Tami came to me because she kept having panic attacks that seemed to come out of the blue.  As we talked together, we discovered that Tami works very hard to always make others happy and feels bad when others get upset with her. She has a really hard time saying no to others when they ask her to do things for them as she worries about letting others down. She loves to be there for others when they need her, but she doesn’t want to burden others when she is struggling.</a:t>
            </a:r>
          </a:p>
          <a:p>
            <a:pPr marL="12700" marR="0" lvl="0" indent="0" algn="l" defTabSz="914400" rtl="0" eaLnBrk="1" fontAlgn="auto" latinLnBrk="0" hangingPunct="1">
              <a:lnSpc>
                <a:spcPct val="100000"/>
              </a:lnSpc>
              <a:spcBef>
                <a:spcPts val="114"/>
              </a:spcBef>
              <a:spcAft>
                <a:spcPts val="0"/>
              </a:spcAft>
              <a:buClrTx/>
              <a:buSzTx/>
              <a:buFontTx/>
              <a:buNone/>
              <a:tabLst>
                <a:tab pos="1289050" algn="l"/>
              </a:tabLst>
              <a:defRPr/>
            </a:pPr>
            <a:endParaRPr kumimoji="0" lang="en-US" sz="3000" b="0" i="0" u="none" strike="noStrike" kern="0" cap="none" spc="-229" normalizeH="0" baseline="0" noProof="0" dirty="0">
              <a:ln>
                <a:noFill/>
              </a:ln>
              <a:solidFill>
                <a:srgbClr val="333333"/>
              </a:solidFill>
              <a:effectLst/>
              <a:uLnTx/>
              <a:uFillTx/>
              <a:latin typeface="Calibri"/>
              <a:ea typeface="+mn-ea"/>
              <a:cs typeface="Open Sans Semibold"/>
            </a:endParaRPr>
          </a:p>
          <a:p>
            <a:pPr marL="12700" marR="0" lvl="0" indent="0" algn="l" defTabSz="914400" rtl="0" eaLnBrk="1" fontAlgn="auto" latinLnBrk="0" hangingPunct="1">
              <a:lnSpc>
                <a:spcPct val="100000"/>
              </a:lnSpc>
              <a:spcBef>
                <a:spcPts val="114"/>
              </a:spcBef>
              <a:spcAft>
                <a:spcPts val="0"/>
              </a:spcAft>
              <a:buClrTx/>
              <a:buSzTx/>
              <a:buFontTx/>
              <a:buNone/>
              <a:tabLst>
                <a:tab pos="1289050" algn="l"/>
              </a:tabLst>
              <a:defRPr/>
            </a:pPr>
            <a:endParaRPr kumimoji="0" lang="en-US" sz="3000" b="0" i="0" u="none" strike="noStrike" kern="0" cap="none" spc="0" normalizeH="0" baseline="0" noProof="0" dirty="0">
              <a:ln>
                <a:noFill/>
              </a:ln>
              <a:solidFill>
                <a:sysClr val="windowText" lastClr="000000"/>
              </a:solidFill>
              <a:effectLst/>
              <a:uLnTx/>
              <a:uFillTx/>
              <a:latin typeface="Calibri"/>
              <a:ea typeface="+mn-ea"/>
              <a:cs typeface="Open Sans"/>
            </a:endParaRPr>
          </a:p>
        </p:txBody>
      </p:sp>
      <p:sp>
        <p:nvSpPr>
          <p:cNvPr id="6" name="object 6">
            <a:extLst>
              <a:ext uri="{FF2B5EF4-FFF2-40B4-BE49-F238E27FC236}">
                <a16:creationId xmlns:a16="http://schemas.microsoft.com/office/drawing/2014/main" id="{93184F9E-78EB-C105-49AC-6347131AD3EC}"/>
              </a:ext>
            </a:extLst>
          </p:cNvPr>
          <p:cNvSpPr txBox="1"/>
          <p:nvPr/>
        </p:nvSpPr>
        <p:spPr>
          <a:xfrm>
            <a:off x="749300" y="4097983"/>
            <a:ext cx="140335" cy="9874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550" b="0" i="0" u="none" strike="noStrike" kern="0" cap="none" spc="640" normalizeH="0" baseline="0" noProof="0" dirty="0">
                <a:ln>
                  <a:noFill/>
                </a:ln>
                <a:solidFill>
                  <a:srgbClr val="9A2140"/>
                </a:solidFill>
                <a:effectLst/>
                <a:uLnTx/>
                <a:uFillTx/>
                <a:latin typeface="Arial"/>
                <a:ea typeface="+mn-ea"/>
                <a:cs typeface="Arial"/>
              </a:rPr>
              <a:t>•</a:t>
            </a:r>
            <a:endParaRPr kumimoji="0" sz="55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8" name="object 8">
            <a:extLst>
              <a:ext uri="{FF2B5EF4-FFF2-40B4-BE49-F238E27FC236}">
                <a16:creationId xmlns:a16="http://schemas.microsoft.com/office/drawing/2014/main" id="{BACB2B55-CA95-D3AA-AB44-EE08974DA79C}"/>
              </a:ext>
            </a:extLst>
          </p:cNvPr>
          <p:cNvSpPr txBox="1"/>
          <p:nvPr/>
        </p:nvSpPr>
        <p:spPr>
          <a:xfrm>
            <a:off x="749300" y="4850458"/>
            <a:ext cx="140335" cy="9874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550" b="0" i="0" u="none" strike="noStrike" kern="0" cap="none" spc="640" normalizeH="0" baseline="0" noProof="0" dirty="0">
                <a:ln>
                  <a:noFill/>
                </a:ln>
                <a:solidFill>
                  <a:srgbClr val="9A2140"/>
                </a:solidFill>
                <a:effectLst/>
                <a:uLnTx/>
                <a:uFillTx/>
                <a:latin typeface="Arial"/>
                <a:ea typeface="+mn-ea"/>
                <a:cs typeface="Arial"/>
              </a:rPr>
              <a:t>•</a:t>
            </a:r>
            <a:endParaRPr kumimoji="0" sz="550" b="0" i="0" u="none" strike="noStrike" kern="0" cap="none" spc="0" normalizeH="0" baseline="0" noProof="0">
              <a:ln>
                <a:noFill/>
              </a:ln>
              <a:solidFill>
                <a:sysClr val="windowText" lastClr="000000"/>
              </a:solidFill>
              <a:effectLst/>
              <a:uLnTx/>
              <a:uFillTx/>
              <a:latin typeface="Arial"/>
              <a:ea typeface="+mn-ea"/>
              <a:cs typeface="Arial"/>
            </a:endParaRPr>
          </a:p>
        </p:txBody>
      </p:sp>
      <p:pic>
        <p:nvPicPr>
          <p:cNvPr id="10" name="object 10">
            <a:extLst>
              <a:ext uri="{FF2B5EF4-FFF2-40B4-BE49-F238E27FC236}">
                <a16:creationId xmlns:a16="http://schemas.microsoft.com/office/drawing/2014/main" id="{DE03886C-EEFF-8B79-F494-8AEF9FCE3337}"/>
              </a:ext>
            </a:extLst>
          </p:cNvPr>
          <p:cNvPicPr/>
          <p:nvPr/>
        </p:nvPicPr>
        <p:blipFill>
          <a:blip r:embed="rId2" cstate="print"/>
          <a:stretch>
            <a:fillRect/>
          </a:stretch>
        </p:blipFill>
        <p:spPr>
          <a:xfrm>
            <a:off x="10572750" y="286545"/>
            <a:ext cx="1333499" cy="1333499"/>
          </a:xfrm>
          <a:prstGeom prst="rect">
            <a:avLst/>
          </a:prstGeom>
        </p:spPr>
      </p:pic>
      <p:grpSp>
        <p:nvGrpSpPr>
          <p:cNvPr id="11" name="object 11">
            <a:extLst>
              <a:ext uri="{FF2B5EF4-FFF2-40B4-BE49-F238E27FC236}">
                <a16:creationId xmlns:a16="http://schemas.microsoft.com/office/drawing/2014/main" id="{45AD0497-9E67-26DC-A0E2-7BBA9CA29726}"/>
              </a:ext>
            </a:extLst>
          </p:cNvPr>
          <p:cNvGrpSpPr/>
          <p:nvPr/>
        </p:nvGrpSpPr>
        <p:grpSpPr>
          <a:xfrm>
            <a:off x="761999" y="1810543"/>
            <a:ext cx="10668000" cy="19050"/>
            <a:chOff x="761999" y="1809749"/>
            <a:chExt cx="10668000" cy="19050"/>
          </a:xfrm>
        </p:grpSpPr>
        <p:sp>
          <p:nvSpPr>
            <p:cNvPr id="12" name="object 12">
              <a:extLst>
                <a:ext uri="{FF2B5EF4-FFF2-40B4-BE49-F238E27FC236}">
                  <a16:creationId xmlns:a16="http://schemas.microsoft.com/office/drawing/2014/main" id="{8C5B207D-DCE8-C7AE-EF62-CA698133B8E0}"/>
                </a:ext>
              </a:extLst>
            </p:cNvPr>
            <p:cNvSpPr/>
            <p:nvPr/>
          </p:nvSpPr>
          <p:spPr>
            <a:xfrm>
              <a:off x="761999" y="1809749"/>
              <a:ext cx="10668000" cy="19050"/>
            </a:xfrm>
            <a:custGeom>
              <a:avLst/>
              <a:gdLst/>
              <a:ahLst/>
              <a:cxnLst/>
              <a:rect l="l" t="t" r="r" b="b"/>
              <a:pathLst>
                <a:path w="10668000" h="19050">
                  <a:moveTo>
                    <a:pt x="10667999" y="19049"/>
                  </a:moveTo>
                  <a:lnTo>
                    <a:pt x="0" y="19049"/>
                  </a:lnTo>
                  <a:lnTo>
                    <a:pt x="0" y="0"/>
                  </a:lnTo>
                  <a:lnTo>
                    <a:pt x="10667999" y="0"/>
                  </a:lnTo>
                  <a:lnTo>
                    <a:pt x="10667999" y="19049"/>
                  </a:lnTo>
                  <a:close/>
                </a:path>
              </a:pathLst>
            </a:custGeom>
            <a:solidFill>
              <a:srgbClr val="9A21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3" name="object 13">
              <a:extLst>
                <a:ext uri="{FF2B5EF4-FFF2-40B4-BE49-F238E27FC236}">
                  <a16:creationId xmlns:a16="http://schemas.microsoft.com/office/drawing/2014/main" id="{039882C3-4761-503D-E375-914C306A2A4B}"/>
                </a:ext>
              </a:extLst>
            </p:cNvPr>
            <p:cNvSpPr/>
            <p:nvPr/>
          </p:nvSpPr>
          <p:spPr>
            <a:xfrm>
              <a:off x="3809999" y="1813775"/>
              <a:ext cx="4572000" cy="11430"/>
            </a:xfrm>
            <a:custGeom>
              <a:avLst/>
              <a:gdLst/>
              <a:ahLst/>
              <a:cxnLst/>
              <a:rect l="l" t="t" r="r" b="b"/>
              <a:pathLst>
                <a:path w="4572000" h="11430">
                  <a:moveTo>
                    <a:pt x="0" y="5499"/>
                  </a:moveTo>
                  <a:lnTo>
                    <a:pt x="75660" y="6685"/>
                  </a:lnTo>
                  <a:lnTo>
                    <a:pt x="150342" y="7710"/>
                  </a:lnTo>
                  <a:lnTo>
                    <a:pt x="224197" y="8581"/>
                  </a:lnTo>
                  <a:lnTo>
                    <a:pt x="297374" y="9304"/>
                  </a:lnTo>
                  <a:lnTo>
                    <a:pt x="370024" y="9889"/>
                  </a:lnTo>
                  <a:lnTo>
                    <a:pt x="442298" y="10342"/>
                  </a:lnTo>
                  <a:lnTo>
                    <a:pt x="514346" y="10670"/>
                  </a:lnTo>
                  <a:lnTo>
                    <a:pt x="586319" y="10882"/>
                  </a:lnTo>
                  <a:lnTo>
                    <a:pt x="658367" y="10985"/>
                  </a:lnTo>
                  <a:lnTo>
                    <a:pt x="694467" y="10998"/>
                  </a:lnTo>
                  <a:lnTo>
                    <a:pt x="730641" y="10986"/>
                  </a:lnTo>
                  <a:lnTo>
                    <a:pt x="803292" y="10894"/>
                  </a:lnTo>
                  <a:lnTo>
                    <a:pt x="876469" y="10714"/>
                  </a:lnTo>
                  <a:lnTo>
                    <a:pt x="950323" y="10456"/>
                  </a:lnTo>
                  <a:lnTo>
                    <a:pt x="1025005" y="10126"/>
                  </a:lnTo>
                  <a:lnTo>
                    <a:pt x="1100666" y="9732"/>
                  </a:lnTo>
                  <a:lnTo>
                    <a:pt x="1138910" y="9514"/>
                  </a:lnTo>
                  <a:lnTo>
                    <a:pt x="1177456" y="9282"/>
                  </a:lnTo>
                  <a:lnTo>
                    <a:pt x="1216321" y="9038"/>
                  </a:lnTo>
                  <a:lnTo>
                    <a:pt x="1255525" y="8783"/>
                  </a:lnTo>
                  <a:lnTo>
                    <a:pt x="1295086" y="8517"/>
                  </a:lnTo>
                  <a:lnTo>
                    <a:pt x="1335023" y="8242"/>
                  </a:lnTo>
                  <a:lnTo>
                    <a:pt x="1375356" y="7958"/>
                  </a:lnTo>
                  <a:lnTo>
                    <a:pt x="1416103" y="7667"/>
                  </a:lnTo>
                  <a:lnTo>
                    <a:pt x="1457282" y="7370"/>
                  </a:lnTo>
                  <a:lnTo>
                    <a:pt x="1498913" y="7067"/>
                  </a:lnTo>
                  <a:lnTo>
                    <a:pt x="1541014" y="6759"/>
                  </a:lnTo>
                  <a:lnTo>
                    <a:pt x="1583605" y="6447"/>
                  </a:lnTo>
                  <a:lnTo>
                    <a:pt x="1626703" y="6133"/>
                  </a:lnTo>
                  <a:lnTo>
                    <a:pt x="1670328" y="5816"/>
                  </a:lnTo>
                  <a:lnTo>
                    <a:pt x="1714499" y="5499"/>
                  </a:lnTo>
                  <a:lnTo>
                    <a:pt x="1759235" y="5181"/>
                  </a:lnTo>
                  <a:lnTo>
                    <a:pt x="1804553" y="4865"/>
                  </a:lnTo>
                  <a:lnTo>
                    <a:pt x="1850474" y="4550"/>
                  </a:lnTo>
                  <a:lnTo>
                    <a:pt x="1897016" y="4239"/>
                  </a:lnTo>
                  <a:lnTo>
                    <a:pt x="1944197" y="3931"/>
                  </a:lnTo>
                  <a:lnTo>
                    <a:pt x="1992037" y="3628"/>
                  </a:lnTo>
                  <a:lnTo>
                    <a:pt x="2040554" y="3330"/>
                  </a:lnTo>
                  <a:lnTo>
                    <a:pt x="2089767" y="3039"/>
                  </a:lnTo>
                  <a:lnTo>
                    <a:pt x="2139695" y="2756"/>
                  </a:lnTo>
                  <a:lnTo>
                    <a:pt x="2190357" y="2481"/>
                  </a:lnTo>
                  <a:lnTo>
                    <a:pt x="2241772" y="2215"/>
                  </a:lnTo>
                  <a:lnTo>
                    <a:pt x="2293958" y="1960"/>
                  </a:lnTo>
                  <a:lnTo>
                    <a:pt x="2346934" y="1716"/>
                  </a:lnTo>
                  <a:lnTo>
                    <a:pt x="2400720" y="1484"/>
                  </a:lnTo>
                  <a:lnTo>
                    <a:pt x="2455333" y="1265"/>
                  </a:lnTo>
                  <a:lnTo>
                    <a:pt x="2510792" y="1061"/>
                  </a:lnTo>
                  <a:lnTo>
                    <a:pt x="2567118" y="872"/>
                  </a:lnTo>
                  <a:lnTo>
                    <a:pt x="2624327" y="698"/>
                  </a:lnTo>
                  <a:lnTo>
                    <a:pt x="2682440" y="542"/>
                  </a:lnTo>
                  <a:lnTo>
                    <a:pt x="2741475" y="403"/>
                  </a:lnTo>
                  <a:lnTo>
                    <a:pt x="2801450" y="283"/>
                  </a:lnTo>
                  <a:lnTo>
                    <a:pt x="2862385" y="183"/>
                  </a:lnTo>
                  <a:lnTo>
                    <a:pt x="2924298" y="104"/>
                  </a:lnTo>
                  <a:lnTo>
                    <a:pt x="2987209" y="46"/>
                  </a:lnTo>
                  <a:lnTo>
                    <a:pt x="3051135" y="11"/>
                  </a:lnTo>
                  <a:lnTo>
                    <a:pt x="3116096" y="0"/>
                  </a:lnTo>
                  <a:lnTo>
                    <a:pt x="3182111" y="12"/>
                  </a:lnTo>
                  <a:lnTo>
                    <a:pt x="3249199" y="51"/>
                  </a:lnTo>
                  <a:lnTo>
                    <a:pt x="3317377" y="115"/>
                  </a:lnTo>
                  <a:lnTo>
                    <a:pt x="3386666" y="207"/>
                  </a:lnTo>
                  <a:lnTo>
                    <a:pt x="3457084" y="327"/>
                  </a:lnTo>
                  <a:lnTo>
                    <a:pt x="3528649" y="476"/>
                  </a:lnTo>
                  <a:lnTo>
                    <a:pt x="3601381" y="656"/>
                  </a:lnTo>
                  <a:lnTo>
                    <a:pt x="3675298" y="866"/>
                  </a:lnTo>
                  <a:lnTo>
                    <a:pt x="3750419" y="1109"/>
                  </a:lnTo>
                  <a:lnTo>
                    <a:pt x="3826763" y="1384"/>
                  </a:lnTo>
                  <a:lnTo>
                    <a:pt x="3904349" y="1693"/>
                  </a:lnTo>
                  <a:lnTo>
                    <a:pt x="3983196" y="2037"/>
                  </a:lnTo>
                  <a:lnTo>
                    <a:pt x="4063322" y="2417"/>
                  </a:lnTo>
                  <a:lnTo>
                    <a:pt x="4144746" y="2833"/>
                  </a:lnTo>
                  <a:lnTo>
                    <a:pt x="4227487" y="3287"/>
                  </a:lnTo>
                  <a:lnTo>
                    <a:pt x="4311565" y="3780"/>
                  </a:lnTo>
                  <a:lnTo>
                    <a:pt x="4396996" y="4312"/>
                  </a:lnTo>
                  <a:lnTo>
                    <a:pt x="4483802" y="4885"/>
                  </a:lnTo>
                  <a:lnTo>
                    <a:pt x="4571999" y="5499"/>
                  </a:lnTo>
                </a:path>
              </a:pathLst>
            </a:custGeom>
            <a:ln w="7619">
              <a:solidFill>
                <a:srgbClr val="9A214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14" name="object 14">
            <a:extLst>
              <a:ext uri="{FF2B5EF4-FFF2-40B4-BE49-F238E27FC236}">
                <a16:creationId xmlns:a16="http://schemas.microsoft.com/office/drawing/2014/main" id="{AFBF283B-DB93-6C5B-0371-E29A43033211}"/>
              </a:ext>
            </a:extLst>
          </p:cNvPr>
          <p:cNvSpPr txBox="1">
            <a:spLocks noGrp="1"/>
          </p:cNvSpPr>
          <p:nvPr>
            <p:ph type="title" idx="4294967295"/>
          </p:nvPr>
        </p:nvSpPr>
        <p:spPr>
          <a:xfrm>
            <a:off x="749300" y="1088052"/>
            <a:ext cx="9334500" cy="669925"/>
          </a:xfrm>
          <a:prstGeom prst="rect">
            <a:avLst/>
          </a:prstGeom>
        </p:spPr>
        <p:txBody>
          <a:bodyPr vert="horz" wrap="square" lIns="0" tIns="115570" rIns="0" bIns="0" rtlCol="0">
            <a:spAutoFit/>
          </a:bodyPr>
          <a:lstStyle/>
          <a:p>
            <a:pPr marL="12700" marR="5080">
              <a:lnSpc>
                <a:spcPts val="4130"/>
              </a:lnSpc>
              <a:spcBef>
                <a:spcPts val="910"/>
              </a:spcBef>
            </a:pPr>
            <a:r>
              <a:rPr lang="en-US" sz="4400" dirty="0">
                <a:latin typeface="Sylfaen" panose="010A0502050306030303" pitchFamily="18" charset="0"/>
              </a:rPr>
              <a:t>Case Study: Tami</a:t>
            </a:r>
            <a:endParaRPr lang="en-US" sz="4100" dirty="0">
              <a:latin typeface="Sylfaen" panose="010A0502050306030303" pitchFamily="18" charset="0"/>
            </a:endParaRPr>
          </a:p>
        </p:txBody>
      </p:sp>
    </p:spTree>
    <p:extLst>
      <p:ext uri="{BB962C8B-B14F-4D97-AF65-F5344CB8AC3E}">
        <p14:creationId xmlns:p14="http://schemas.microsoft.com/office/powerpoint/2010/main" val="315474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32FE9BD2-793B-4E19-97AA-04D2985D62D9}"/>
              </a:ext>
            </a:extLst>
          </p:cNvPr>
          <p:cNvGrpSpPr/>
          <p:nvPr/>
        </p:nvGrpSpPr>
        <p:grpSpPr>
          <a:xfrm>
            <a:off x="-2160829" y="-1746804"/>
            <a:ext cx="16330903" cy="10327285"/>
            <a:chOff x="-2160829" y="-1746804"/>
            <a:chExt cx="16330903" cy="10327285"/>
          </a:xfrm>
        </p:grpSpPr>
        <p:grpSp>
          <p:nvGrpSpPr>
            <p:cNvPr id="49" name="Group 48">
              <a:extLst>
                <a:ext uri="{FF2B5EF4-FFF2-40B4-BE49-F238E27FC236}">
                  <a16:creationId xmlns:a16="http://schemas.microsoft.com/office/drawing/2014/main" id="{DC9FCA3F-A152-4A6B-BEEE-8C78796206B6}"/>
                </a:ext>
              </a:extLst>
            </p:cNvPr>
            <p:cNvGrpSpPr/>
            <p:nvPr/>
          </p:nvGrpSpPr>
          <p:grpSpPr>
            <a:xfrm>
              <a:off x="-435318" y="-790094"/>
              <a:ext cx="4086981" cy="3968542"/>
              <a:chOff x="8979240" y="979645"/>
              <a:chExt cx="2075808" cy="2090762"/>
            </a:xfrm>
          </p:grpSpPr>
          <p:pic>
            <p:nvPicPr>
              <p:cNvPr id="70" name="Picture 69" descr="Shape&#10;&#10;Description automatically generated">
                <a:extLst>
                  <a:ext uri="{FF2B5EF4-FFF2-40B4-BE49-F238E27FC236}">
                    <a16:creationId xmlns:a16="http://schemas.microsoft.com/office/drawing/2014/main" id="{466844AA-3DA8-42A2-90E3-ED007D275EF9}"/>
                  </a:ext>
                </a:extLst>
              </p:cNvPr>
              <p:cNvPicPr>
                <a:picLocks noChangeAspect="1"/>
              </p:cNvPicPr>
              <p:nvPr/>
            </p:nvPicPr>
            <p:blipFill rotWithShape="1">
              <a:blip r:embed="rId2">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71" name="Picture 70" descr="Shape&#10;&#10;Description automatically generated">
                <a:extLst>
                  <a:ext uri="{FF2B5EF4-FFF2-40B4-BE49-F238E27FC236}">
                    <a16:creationId xmlns:a16="http://schemas.microsoft.com/office/drawing/2014/main" id="{40C13D6F-BD5D-4432-A1C1-6B82EB160F91}"/>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72" name="Picture 71" descr="Shape&#10;&#10;Description automatically generated">
                <a:extLst>
                  <a:ext uri="{FF2B5EF4-FFF2-40B4-BE49-F238E27FC236}">
                    <a16:creationId xmlns:a16="http://schemas.microsoft.com/office/drawing/2014/main" id="{DF8D275B-6ABC-4CA6-8985-FFF2229922AB}"/>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grpSp>
          <p:nvGrpSpPr>
            <p:cNvPr id="50" name="Group 49">
              <a:extLst>
                <a:ext uri="{FF2B5EF4-FFF2-40B4-BE49-F238E27FC236}">
                  <a16:creationId xmlns:a16="http://schemas.microsoft.com/office/drawing/2014/main" id="{D6788036-0FE4-40A2-A0BE-1D2F2DF6196B}"/>
                </a:ext>
              </a:extLst>
            </p:cNvPr>
            <p:cNvGrpSpPr/>
            <p:nvPr/>
          </p:nvGrpSpPr>
          <p:grpSpPr>
            <a:xfrm>
              <a:off x="1265612" y="2156397"/>
              <a:ext cx="4086981" cy="3968542"/>
              <a:chOff x="8979240" y="979645"/>
              <a:chExt cx="2075808" cy="2090762"/>
            </a:xfrm>
          </p:grpSpPr>
          <p:pic>
            <p:nvPicPr>
              <p:cNvPr id="67" name="Picture 66" descr="Shape&#10;&#10;Description automatically generated">
                <a:extLst>
                  <a:ext uri="{FF2B5EF4-FFF2-40B4-BE49-F238E27FC236}">
                    <a16:creationId xmlns:a16="http://schemas.microsoft.com/office/drawing/2014/main" id="{7757151A-EBCF-48A7-A87C-4539D35AE6D5}"/>
                  </a:ext>
                </a:extLst>
              </p:cNvPr>
              <p:cNvPicPr>
                <a:picLocks noChangeAspect="1"/>
              </p:cNvPicPr>
              <p:nvPr/>
            </p:nvPicPr>
            <p:blipFill rotWithShape="1">
              <a:blip r:embed="rId2">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68" name="Picture 67" descr="Shape&#10;&#10;Description automatically generated">
                <a:extLst>
                  <a:ext uri="{FF2B5EF4-FFF2-40B4-BE49-F238E27FC236}">
                    <a16:creationId xmlns:a16="http://schemas.microsoft.com/office/drawing/2014/main" id="{3DA9A650-5F9E-471B-B5CE-ACC99CBC6574}"/>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69" name="Picture 68" descr="Shape&#10;&#10;Description automatically generated">
                <a:extLst>
                  <a:ext uri="{FF2B5EF4-FFF2-40B4-BE49-F238E27FC236}">
                    <a16:creationId xmlns:a16="http://schemas.microsoft.com/office/drawing/2014/main" id="{75652E69-9D15-4D88-B31C-C341FF93FF7E}"/>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grpSp>
          <p:nvGrpSpPr>
            <p:cNvPr id="51" name="Group 50">
              <a:extLst>
                <a:ext uri="{FF2B5EF4-FFF2-40B4-BE49-F238E27FC236}">
                  <a16:creationId xmlns:a16="http://schemas.microsoft.com/office/drawing/2014/main" id="{1F992BED-BBD8-41F8-903B-4FF59EF26946}"/>
                </a:ext>
              </a:extLst>
            </p:cNvPr>
            <p:cNvGrpSpPr/>
            <p:nvPr/>
          </p:nvGrpSpPr>
          <p:grpSpPr>
            <a:xfrm>
              <a:off x="-2160829" y="2142227"/>
              <a:ext cx="4086981" cy="3968542"/>
              <a:chOff x="8979240" y="979645"/>
              <a:chExt cx="2075808" cy="2090762"/>
            </a:xfrm>
          </p:grpSpPr>
          <p:pic>
            <p:nvPicPr>
              <p:cNvPr id="64" name="Picture 63" descr="Shape&#10;&#10;Description automatically generated">
                <a:extLst>
                  <a:ext uri="{FF2B5EF4-FFF2-40B4-BE49-F238E27FC236}">
                    <a16:creationId xmlns:a16="http://schemas.microsoft.com/office/drawing/2014/main" id="{EF59EE55-C815-481D-9CA5-47DC1E8592EB}"/>
                  </a:ext>
                </a:extLst>
              </p:cNvPr>
              <p:cNvPicPr>
                <a:picLocks noChangeAspect="1"/>
              </p:cNvPicPr>
              <p:nvPr/>
            </p:nvPicPr>
            <p:blipFill rotWithShape="1">
              <a:blip r:embed="rId2">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65" name="Picture 64" descr="Shape&#10;&#10;Description automatically generated">
                <a:extLst>
                  <a:ext uri="{FF2B5EF4-FFF2-40B4-BE49-F238E27FC236}">
                    <a16:creationId xmlns:a16="http://schemas.microsoft.com/office/drawing/2014/main" id="{9ABF5FD9-31DE-4E7D-AFC0-62178677C2FC}"/>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66" name="Picture 65" descr="Shape&#10;&#10;Description automatically generated">
                <a:extLst>
                  <a:ext uri="{FF2B5EF4-FFF2-40B4-BE49-F238E27FC236}">
                    <a16:creationId xmlns:a16="http://schemas.microsoft.com/office/drawing/2014/main" id="{69AE6091-0552-4531-8DCF-46B159CBA6BE}"/>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pic>
          <p:nvPicPr>
            <p:cNvPr id="62" name="Picture 61" descr="Shape&#10;&#10;Description automatically generated">
              <a:extLst>
                <a:ext uri="{FF2B5EF4-FFF2-40B4-BE49-F238E27FC236}">
                  <a16:creationId xmlns:a16="http://schemas.microsoft.com/office/drawing/2014/main" id="{D1161CED-2998-4F2D-B9B9-344232FC0F02}"/>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459899" y="6082429"/>
              <a:ext cx="2361470" cy="1998441"/>
            </a:xfrm>
            <a:prstGeom prst="rect">
              <a:avLst/>
            </a:prstGeom>
            <a:ln>
              <a:noFill/>
            </a:ln>
            <a:effectLst>
              <a:softEdge rad="112500"/>
            </a:effectLst>
          </p:spPr>
        </p:pic>
        <p:pic>
          <p:nvPicPr>
            <p:cNvPr id="63" name="Picture 62" descr="Shape&#10;&#10;Description automatically generated">
              <a:extLst>
                <a:ext uri="{FF2B5EF4-FFF2-40B4-BE49-F238E27FC236}">
                  <a16:creationId xmlns:a16="http://schemas.microsoft.com/office/drawing/2014/main" id="{F740D0E8-B8EA-45DD-9DB2-7B36CCEF3BE4}"/>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1265612" y="5097378"/>
              <a:ext cx="2361470" cy="1998441"/>
            </a:xfrm>
            <a:prstGeom prst="rect">
              <a:avLst/>
            </a:prstGeom>
            <a:ln>
              <a:noFill/>
            </a:ln>
            <a:effectLst>
              <a:softEdge rad="112500"/>
            </a:effectLst>
          </p:spPr>
        </p:pic>
        <p:grpSp>
          <p:nvGrpSpPr>
            <p:cNvPr id="53" name="Group 52">
              <a:extLst>
                <a:ext uri="{FF2B5EF4-FFF2-40B4-BE49-F238E27FC236}">
                  <a16:creationId xmlns:a16="http://schemas.microsoft.com/office/drawing/2014/main" id="{97D457D0-E56F-4197-936E-F72320AB784D}"/>
                </a:ext>
              </a:extLst>
            </p:cNvPr>
            <p:cNvGrpSpPr/>
            <p:nvPr/>
          </p:nvGrpSpPr>
          <p:grpSpPr>
            <a:xfrm>
              <a:off x="2991123" y="-775924"/>
              <a:ext cx="4086981" cy="3968542"/>
              <a:chOff x="8979240" y="979645"/>
              <a:chExt cx="2075808" cy="2090762"/>
            </a:xfrm>
          </p:grpSpPr>
          <p:pic>
            <p:nvPicPr>
              <p:cNvPr id="58" name="Picture 57" descr="Shape&#10;&#10;Description automatically generated">
                <a:extLst>
                  <a:ext uri="{FF2B5EF4-FFF2-40B4-BE49-F238E27FC236}">
                    <a16:creationId xmlns:a16="http://schemas.microsoft.com/office/drawing/2014/main" id="{263A0F0A-E20D-4F5F-BF4B-C0614E7D8803}"/>
                  </a:ext>
                </a:extLst>
              </p:cNvPr>
              <p:cNvPicPr>
                <a:picLocks noChangeAspect="1"/>
              </p:cNvPicPr>
              <p:nvPr/>
            </p:nvPicPr>
            <p:blipFill rotWithShape="1">
              <a:blip r:embed="rId2">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59" name="Picture 58" descr="Shape&#10;&#10;Description automatically generated">
                <a:extLst>
                  <a:ext uri="{FF2B5EF4-FFF2-40B4-BE49-F238E27FC236}">
                    <a16:creationId xmlns:a16="http://schemas.microsoft.com/office/drawing/2014/main" id="{64B31EE4-1B2B-40FB-8C75-6B9B5797FF98}"/>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60" name="Picture 59" descr="Shape&#10;&#10;Description automatically generated">
                <a:extLst>
                  <a:ext uri="{FF2B5EF4-FFF2-40B4-BE49-F238E27FC236}">
                    <a16:creationId xmlns:a16="http://schemas.microsoft.com/office/drawing/2014/main" id="{12559C90-FB41-42BD-9087-7023575021A7}"/>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pic>
          <p:nvPicPr>
            <p:cNvPr id="55" name="Picture 54" descr="Shape&#10;&#10;Description automatically generated">
              <a:extLst>
                <a:ext uri="{FF2B5EF4-FFF2-40B4-BE49-F238E27FC236}">
                  <a16:creationId xmlns:a16="http://schemas.microsoft.com/office/drawing/2014/main" id="{507205FE-C700-4B48-9B06-C8FE223EA441}"/>
                </a:ext>
              </a:extLst>
            </p:cNvPr>
            <p:cNvPicPr>
              <a:picLocks noChangeAspect="1"/>
            </p:cNvPicPr>
            <p:nvPr/>
          </p:nvPicPr>
          <p:blipFill rotWithShape="1">
            <a:blip r:embed="rId2">
              <a:extLst>
                <a:ext uri="{28A0092B-C50C-407E-A947-70E740481C1C}">
                  <a14:useLocalDpi xmlns:a14="http://schemas.microsoft.com/office/drawing/2010/main" val="0"/>
                </a:ext>
              </a:extLst>
            </a:blip>
            <a:srcRect l="38235" t="55902" r="46593" b="28746"/>
            <a:stretch/>
          </p:blipFill>
          <p:spPr>
            <a:xfrm>
              <a:off x="3003414" y="-1723974"/>
              <a:ext cx="2361470" cy="1998441"/>
            </a:xfrm>
            <a:prstGeom prst="rect">
              <a:avLst/>
            </a:prstGeom>
            <a:ln>
              <a:noFill/>
            </a:ln>
            <a:effectLst>
              <a:softEdge rad="112500"/>
            </a:effectLst>
          </p:spPr>
        </p:pic>
        <p:pic>
          <p:nvPicPr>
            <p:cNvPr id="56" name="Picture 55" descr="Shape&#10;&#10;Description automatically generated">
              <a:extLst>
                <a:ext uri="{FF2B5EF4-FFF2-40B4-BE49-F238E27FC236}">
                  <a16:creationId xmlns:a16="http://schemas.microsoft.com/office/drawing/2014/main" id="{863BE0EC-570E-4038-BAA9-7E54538AEEF7}"/>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2966542" y="6110769"/>
              <a:ext cx="2361470" cy="1998441"/>
            </a:xfrm>
            <a:prstGeom prst="rect">
              <a:avLst/>
            </a:prstGeom>
            <a:ln>
              <a:noFill/>
            </a:ln>
            <a:effectLst>
              <a:softEdge rad="112500"/>
            </a:effectLst>
          </p:spPr>
        </p:pic>
        <p:pic>
          <p:nvPicPr>
            <p:cNvPr id="57" name="Picture 56" descr="Shape&#10;&#10;Description automatically generated">
              <a:extLst>
                <a:ext uri="{FF2B5EF4-FFF2-40B4-BE49-F238E27FC236}">
                  <a16:creationId xmlns:a16="http://schemas.microsoft.com/office/drawing/2014/main" id="{B6B3C896-D7EB-4D0D-B680-12F0A4E617F3}"/>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459899" y="-1746804"/>
              <a:ext cx="2361470" cy="1998441"/>
            </a:xfrm>
            <a:prstGeom prst="rect">
              <a:avLst/>
            </a:prstGeom>
            <a:ln>
              <a:noFill/>
            </a:ln>
            <a:effectLst>
              <a:softEdge rad="112500"/>
            </a:effectLst>
          </p:spPr>
        </p:pic>
        <p:grpSp>
          <p:nvGrpSpPr>
            <p:cNvPr id="24" name="Group 23">
              <a:extLst>
                <a:ext uri="{FF2B5EF4-FFF2-40B4-BE49-F238E27FC236}">
                  <a16:creationId xmlns:a16="http://schemas.microsoft.com/office/drawing/2014/main" id="{FB63F503-31CF-41AD-8EBE-F57C9DC6F05C}"/>
                </a:ext>
              </a:extLst>
            </p:cNvPr>
            <p:cNvGrpSpPr/>
            <p:nvPr/>
          </p:nvGrpSpPr>
          <p:grpSpPr>
            <a:xfrm>
              <a:off x="8382163" y="-290483"/>
              <a:ext cx="4086981" cy="3968542"/>
              <a:chOff x="8979240" y="979645"/>
              <a:chExt cx="2075808" cy="2090762"/>
            </a:xfrm>
          </p:grpSpPr>
          <p:pic>
            <p:nvPicPr>
              <p:cNvPr id="25" name="Picture 24" descr="Shape&#10;&#10;Description automatically generated">
                <a:extLst>
                  <a:ext uri="{FF2B5EF4-FFF2-40B4-BE49-F238E27FC236}">
                    <a16:creationId xmlns:a16="http://schemas.microsoft.com/office/drawing/2014/main" id="{A189D2CC-F69F-4EC4-B8B2-AC420B4CCF41}"/>
                  </a:ext>
                </a:extLst>
              </p:cNvPr>
              <p:cNvPicPr>
                <a:picLocks noChangeAspect="1"/>
              </p:cNvPicPr>
              <p:nvPr/>
            </p:nvPicPr>
            <p:blipFill rotWithShape="1">
              <a:blip r:embed="rId2">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26" name="Picture 25" descr="Shape&#10;&#10;Description automatically generated">
                <a:extLst>
                  <a:ext uri="{FF2B5EF4-FFF2-40B4-BE49-F238E27FC236}">
                    <a16:creationId xmlns:a16="http://schemas.microsoft.com/office/drawing/2014/main" id="{DACF3901-8701-4A92-9238-ED8670B366F3}"/>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27" name="Picture 26" descr="Shape&#10;&#10;Description automatically generated">
                <a:extLst>
                  <a:ext uri="{FF2B5EF4-FFF2-40B4-BE49-F238E27FC236}">
                    <a16:creationId xmlns:a16="http://schemas.microsoft.com/office/drawing/2014/main" id="{BBB40A83-C551-4CAC-B8C6-67550595FB59}"/>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grpSp>
          <p:nvGrpSpPr>
            <p:cNvPr id="28" name="Group 27">
              <a:extLst>
                <a:ext uri="{FF2B5EF4-FFF2-40B4-BE49-F238E27FC236}">
                  <a16:creationId xmlns:a16="http://schemas.microsoft.com/office/drawing/2014/main" id="{7A5D4378-92EB-4886-AF88-79EAD2722FBB}"/>
                </a:ext>
              </a:extLst>
            </p:cNvPr>
            <p:cNvGrpSpPr/>
            <p:nvPr/>
          </p:nvGrpSpPr>
          <p:grpSpPr>
            <a:xfrm>
              <a:off x="10083093" y="2656008"/>
              <a:ext cx="4086981" cy="3968542"/>
              <a:chOff x="8979240" y="979645"/>
              <a:chExt cx="2075808" cy="2090762"/>
            </a:xfrm>
          </p:grpSpPr>
          <p:pic>
            <p:nvPicPr>
              <p:cNvPr id="29" name="Picture 28" descr="Shape&#10;&#10;Description automatically generated">
                <a:extLst>
                  <a:ext uri="{FF2B5EF4-FFF2-40B4-BE49-F238E27FC236}">
                    <a16:creationId xmlns:a16="http://schemas.microsoft.com/office/drawing/2014/main" id="{E51D51C0-C539-4881-9DCD-07FAED96C642}"/>
                  </a:ext>
                </a:extLst>
              </p:cNvPr>
              <p:cNvPicPr>
                <a:picLocks noChangeAspect="1"/>
              </p:cNvPicPr>
              <p:nvPr/>
            </p:nvPicPr>
            <p:blipFill rotWithShape="1">
              <a:blip r:embed="rId2">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30" name="Picture 29" descr="Shape&#10;&#10;Description automatically generated">
                <a:extLst>
                  <a:ext uri="{FF2B5EF4-FFF2-40B4-BE49-F238E27FC236}">
                    <a16:creationId xmlns:a16="http://schemas.microsoft.com/office/drawing/2014/main" id="{0BFFB78E-40B1-4FF9-85F2-FE73143A899E}"/>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31" name="Picture 30" descr="Shape&#10;&#10;Description automatically generated">
                <a:extLst>
                  <a:ext uri="{FF2B5EF4-FFF2-40B4-BE49-F238E27FC236}">
                    <a16:creationId xmlns:a16="http://schemas.microsoft.com/office/drawing/2014/main" id="{C0708670-F103-4A87-BD7F-281D0A95F925}"/>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grpSp>
          <p:nvGrpSpPr>
            <p:cNvPr id="32" name="Group 31">
              <a:extLst>
                <a:ext uri="{FF2B5EF4-FFF2-40B4-BE49-F238E27FC236}">
                  <a16:creationId xmlns:a16="http://schemas.microsoft.com/office/drawing/2014/main" id="{409C0E97-B3A3-4D20-A53C-E48F471DE487}"/>
                </a:ext>
              </a:extLst>
            </p:cNvPr>
            <p:cNvGrpSpPr/>
            <p:nvPr/>
          </p:nvGrpSpPr>
          <p:grpSpPr>
            <a:xfrm>
              <a:off x="6656652" y="2641838"/>
              <a:ext cx="4086981" cy="3968542"/>
              <a:chOff x="8979240" y="979645"/>
              <a:chExt cx="2075808" cy="2090762"/>
            </a:xfrm>
          </p:grpSpPr>
          <p:pic>
            <p:nvPicPr>
              <p:cNvPr id="33" name="Picture 32" descr="Shape&#10;&#10;Description automatically generated">
                <a:extLst>
                  <a:ext uri="{FF2B5EF4-FFF2-40B4-BE49-F238E27FC236}">
                    <a16:creationId xmlns:a16="http://schemas.microsoft.com/office/drawing/2014/main" id="{2704FB0E-B162-468A-8D59-1CA71C5617EF}"/>
                  </a:ext>
                </a:extLst>
              </p:cNvPr>
              <p:cNvPicPr>
                <a:picLocks noChangeAspect="1"/>
              </p:cNvPicPr>
              <p:nvPr/>
            </p:nvPicPr>
            <p:blipFill rotWithShape="1">
              <a:blip r:embed="rId2">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34" name="Picture 33" descr="Shape&#10;&#10;Description automatically generated">
                <a:extLst>
                  <a:ext uri="{FF2B5EF4-FFF2-40B4-BE49-F238E27FC236}">
                    <a16:creationId xmlns:a16="http://schemas.microsoft.com/office/drawing/2014/main" id="{D1D542DF-0591-40BB-9FF9-3B9D051B2728}"/>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35" name="Picture 34" descr="Shape&#10;&#10;Description automatically generated">
                <a:extLst>
                  <a:ext uri="{FF2B5EF4-FFF2-40B4-BE49-F238E27FC236}">
                    <a16:creationId xmlns:a16="http://schemas.microsoft.com/office/drawing/2014/main" id="{90107EA7-868E-4576-968D-2A71BE66F90A}"/>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pic>
          <p:nvPicPr>
            <p:cNvPr id="38" name="Picture 37" descr="Shape&#10;&#10;Description automatically generated">
              <a:extLst>
                <a:ext uri="{FF2B5EF4-FFF2-40B4-BE49-F238E27FC236}">
                  <a16:creationId xmlns:a16="http://schemas.microsoft.com/office/drawing/2014/main" id="{7019FF7F-C8F2-4C24-AABA-CA436D157447}"/>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8357582" y="6582040"/>
              <a:ext cx="2361470" cy="1998441"/>
            </a:xfrm>
            <a:prstGeom prst="rect">
              <a:avLst/>
            </a:prstGeom>
            <a:ln>
              <a:noFill/>
            </a:ln>
            <a:effectLst>
              <a:softEdge rad="112500"/>
            </a:effectLst>
          </p:spPr>
        </p:pic>
        <p:pic>
          <p:nvPicPr>
            <p:cNvPr id="39" name="Picture 38" descr="Shape&#10;&#10;Description automatically generated">
              <a:extLst>
                <a:ext uri="{FF2B5EF4-FFF2-40B4-BE49-F238E27FC236}">
                  <a16:creationId xmlns:a16="http://schemas.microsoft.com/office/drawing/2014/main" id="{09F28445-4E5B-4718-BCDC-29EE8228AEFE}"/>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10083093" y="5596989"/>
              <a:ext cx="2361470" cy="1998441"/>
            </a:xfrm>
            <a:prstGeom prst="rect">
              <a:avLst/>
            </a:prstGeom>
            <a:ln>
              <a:noFill/>
            </a:ln>
            <a:effectLst>
              <a:softEdge rad="112500"/>
            </a:effectLst>
          </p:spPr>
        </p:pic>
        <p:pic>
          <p:nvPicPr>
            <p:cNvPr id="42" name="Picture 41" descr="Shape&#10;&#10;Description automatically generated">
              <a:extLst>
                <a:ext uri="{FF2B5EF4-FFF2-40B4-BE49-F238E27FC236}">
                  <a16:creationId xmlns:a16="http://schemas.microsoft.com/office/drawing/2014/main" id="{B8CC7982-9FAE-4AD8-BC4D-B0FB8A3CAE06}"/>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11808604" y="708738"/>
              <a:ext cx="2361470" cy="1998441"/>
            </a:xfrm>
            <a:prstGeom prst="rect">
              <a:avLst/>
            </a:prstGeom>
            <a:ln>
              <a:noFill/>
            </a:ln>
            <a:effectLst>
              <a:softEdge rad="112500"/>
            </a:effectLst>
          </p:spPr>
        </p:pic>
        <p:pic>
          <p:nvPicPr>
            <p:cNvPr id="45" name="Picture 44" descr="Shape&#10;&#10;Description automatically generated">
              <a:extLst>
                <a:ext uri="{FF2B5EF4-FFF2-40B4-BE49-F238E27FC236}">
                  <a16:creationId xmlns:a16="http://schemas.microsoft.com/office/drawing/2014/main" id="{A91F3134-BADC-4898-A4AE-12BA130FA2E8}"/>
                </a:ext>
              </a:extLst>
            </p:cNvPr>
            <p:cNvPicPr>
              <a:picLocks noChangeAspect="1"/>
            </p:cNvPicPr>
            <p:nvPr/>
          </p:nvPicPr>
          <p:blipFill rotWithShape="1">
            <a:blip r:embed="rId2">
              <a:extLst>
                <a:ext uri="{28A0092B-C50C-407E-A947-70E740481C1C}">
                  <a14:useLocalDpi xmlns:a14="http://schemas.microsoft.com/office/drawing/2010/main" val="0"/>
                </a:ext>
              </a:extLst>
            </a:blip>
            <a:srcRect l="38235" t="55902" r="46593" b="28746"/>
            <a:stretch/>
          </p:blipFill>
          <p:spPr>
            <a:xfrm>
              <a:off x="8382163" y="-1230174"/>
              <a:ext cx="2361470" cy="1998441"/>
            </a:xfrm>
            <a:prstGeom prst="rect">
              <a:avLst/>
            </a:prstGeom>
            <a:ln>
              <a:noFill/>
            </a:ln>
            <a:effectLst>
              <a:softEdge rad="112500"/>
            </a:effectLst>
          </p:spPr>
        </p:pic>
      </p:grpSp>
      <p:pic>
        <p:nvPicPr>
          <p:cNvPr id="41" name="Content Placeholder 5" descr="A screenshot of a cell phone screen with text&#10;&#10;Description automatically generated">
            <a:extLst>
              <a:ext uri="{FF2B5EF4-FFF2-40B4-BE49-F238E27FC236}">
                <a16:creationId xmlns:a16="http://schemas.microsoft.com/office/drawing/2014/main" id="{862A8159-AB0F-41BE-AD53-46187DBCF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190" y="0"/>
            <a:ext cx="5294922" cy="6857846"/>
          </a:xfrm>
          <a:prstGeom prst="rect">
            <a:avLst/>
          </a:prstGeom>
        </p:spPr>
      </p:pic>
    </p:spTree>
    <p:extLst>
      <p:ext uri="{BB962C8B-B14F-4D97-AF65-F5344CB8AC3E}">
        <p14:creationId xmlns:p14="http://schemas.microsoft.com/office/powerpoint/2010/main" val="850032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Empty speech bubbles">
            <a:extLst>
              <a:ext uri="{FF2B5EF4-FFF2-40B4-BE49-F238E27FC236}">
                <a16:creationId xmlns:a16="http://schemas.microsoft.com/office/drawing/2014/main" id="{1BC7509C-8E02-4255-D4EF-7A1A01568928}"/>
              </a:ext>
            </a:extLst>
          </p:cNvPr>
          <p:cNvPicPr>
            <a:picLocks noChangeAspect="1"/>
          </p:cNvPicPr>
          <p:nvPr/>
        </p:nvPicPr>
        <p:blipFill rotWithShape="1">
          <a:blip r:embed="rId2">
            <a:alphaModFix amt="40000"/>
          </a:blip>
          <a:srcRect t="5619" b="10111"/>
          <a:stretch/>
        </p:blipFill>
        <p:spPr>
          <a:xfrm>
            <a:off x="20" y="10"/>
            <a:ext cx="12191979" cy="6857990"/>
          </a:xfrm>
          <a:prstGeom prst="rect">
            <a:avLst/>
          </a:prstGeom>
        </p:spPr>
      </p:pic>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640080" y="853673"/>
            <a:ext cx="4023360" cy="5004794"/>
          </a:xfrm>
        </p:spPr>
        <p:txBody>
          <a:bodyPr>
            <a:normAutofit/>
          </a:bodyPr>
          <a:lstStyle/>
          <a:p>
            <a:r>
              <a:rPr lang="en-US" sz="7200">
                <a:solidFill>
                  <a:schemeClr val="bg1"/>
                </a:solidFill>
                <a:latin typeface="Sylfaen" panose="010A0502050306030303" pitchFamily="18" charset="0"/>
              </a:rPr>
              <a:t>Define Character</a:t>
            </a:r>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5599083" y="853673"/>
            <a:ext cx="5715000" cy="5004794"/>
          </a:xfrm>
        </p:spPr>
        <p:txBody>
          <a:bodyPr anchor="ctr">
            <a:normAutofit/>
          </a:bodyPr>
          <a:lstStyle/>
          <a:p>
            <a:pPr marL="0" indent="0">
              <a:buNone/>
            </a:pP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rPr>
              <a:t>“That set of capacities needed to face and feel the demands of reality”</a:t>
            </a:r>
          </a:p>
          <a:p>
            <a:pPr marL="0" indent="0">
              <a:buNone/>
            </a:pPr>
            <a:r>
              <a:rPr lang="en-US" sz="3600" dirty="0">
                <a:solidFill>
                  <a:schemeClr val="bg1"/>
                </a:solidFill>
                <a:latin typeface="Calibri" panose="020F0502020204030204" pitchFamily="34" charset="0"/>
                <a:ea typeface="Calibri" panose="020F0502020204030204" pitchFamily="34" charset="0"/>
                <a:cs typeface="Calibri" panose="020F0502020204030204" pitchFamily="34" charset="0"/>
              </a:rPr>
              <a:t>–John Townsend</a:t>
            </a:r>
          </a:p>
        </p:txBody>
      </p:sp>
      <p:sp>
        <p:nvSpPr>
          <p:cNvPr id="31"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78614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640080" y="325369"/>
            <a:ext cx="4368602" cy="1956841"/>
          </a:xfrm>
        </p:spPr>
        <p:txBody>
          <a:bodyPr anchor="b">
            <a:normAutofit/>
          </a:bodyPr>
          <a:lstStyle/>
          <a:p>
            <a:pPr>
              <a:lnSpc>
                <a:spcPct val="90000"/>
              </a:lnSpc>
            </a:pPr>
            <a:r>
              <a:rPr lang="en-US" sz="3600" dirty="0">
                <a:latin typeface="Sylfaen" panose="010A0502050306030303" pitchFamily="18" charset="0"/>
              </a:rPr>
              <a:t>Why should we learn about the four Character Structures?</a:t>
            </a:r>
          </a:p>
        </p:txBody>
      </p:sp>
      <p:sp>
        <p:nvSpPr>
          <p:cNvPr id="3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CD315"/>
          </a:solidFill>
          <a:ln w="38100" cap="rnd">
            <a:solidFill>
              <a:srgbClr val="CCD31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640080" y="2872899"/>
            <a:ext cx="4243589" cy="3320668"/>
          </a:xfrm>
        </p:spPr>
        <p:txBody>
          <a:bodyPr>
            <a:normAutofit fontScale="92500" lnSpcReduction="10000"/>
          </a:bodyPr>
          <a:lstStyle/>
          <a:p>
            <a:pPr marL="0" indent="0">
              <a:lnSpc>
                <a:spcPct val="100000"/>
              </a:lnSpc>
              <a:buNone/>
            </a:pPr>
            <a:r>
              <a:rPr lang="en-US" sz="3200" dirty="0">
                <a:latin typeface="Calibri" panose="020F0502020204030204" pitchFamily="34" charset="0"/>
                <a:ea typeface="Calibri" panose="020F0502020204030204" pitchFamily="34" charset="0"/>
                <a:cs typeface="Calibri" panose="020F0502020204030204" pitchFamily="34" charset="0"/>
              </a:rPr>
              <a:t>To know what is healthy behaviors and what is unhealthy</a:t>
            </a:r>
          </a:p>
          <a:p>
            <a:pPr marL="0" indent="0">
              <a:lnSpc>
                <a:spcPct val="100000"/>
              </a:lnSpc>
              <a:buNone/>
            </a:pPr>
            <a:endParaRPr lang="en-US" sz="32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0000"/>
              </a:lnSpc>
              <a:buNone/>
            </a:pPr>
            <a:r>
              <a:rPr lang="en-US" sz="3200" dirty="0">
                <a:latin typeface="Calibri" panose="020F0502020204030204" pitchFamily="34" charset="0"/>
                <a:ea typeface="Calibri" panose="020F0502020204030204" pitchFamily="34" charset="0"/>
                <a:cs typeface="Calibri" panose="020F0502020204030204" pitchFamily="34" charset="0"/>
              </a:rPr>
              <a:t>To define what is character strength and what is deficiency</a:t>
            </a:r>
          </a:p>
        </p:txBody>
      </p:sp>
      <p:pic>
        <p:nvPicPr>
          <p:cNvPr id="16" name="Picture 15" descr="Plant growing in a concrete crack">
            <a:extLst>
              <a:ext uri="{FF2B5EF4-FFF2-40B4-BE49-F238E27FC236}">
                <a16:creationId xmlns:a16="http://schemas.microsoft.com/office/drawing/2014/main" id="{1D2E60ED-846F-B4B0-5657-A8E61A14FE6B}"/>
              </a:ext>
            </a:extLst>
          </p:cNvPr>
          <p:cNvPicPr>
            <a:picLocks noChangeAspect="1"/>
          </p:cNvPicPr>
          <p:nvPr/>
        </p:nvPicPr>
        <p:blipFill rotWithShape="1">
          <a:blip r:embed="rId2"/>
          <a:srcRect l="7390" r="2565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63302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630936" y="640080"/>
            <a:ext cx="4818888" cy="1481328"/>
          </a:xfrm>
        </p:spPr>
        <p:txBody>
          <a:bodyPr anchor="b">
            <a:normAutofit/>
          </a:bodyPr>
          <a:lstStyle/>
          <a:p>
            <a:pPr>
              <a:lnSpc>
                <a:spcPct val="90000"/>
              </a:lnSpc>
            </a:pPr>
            <a:r>
              <a:rPr lang="en-US" sz="4300" dirty="0">
                <a:latin typeface="Sylfaen" panose="010A0502050306030303" pitchFamily="18" charset="0"/>
              </a:rPr>
              <a:t>Character Structure of Separation</a:t>
            </a:r>
          </a:p>
        </p:txBody>
      </p:sp>
      <p:sp>
        <p:nvSpPr>
          <p:cNvPr id="3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630936" y="2660904"/>
            <a:ext cx="4818888" cy="3547872"/>
          </a:xfrm>
        </p:spPr>
        <p:txBody>
          <a:bodyPr anchor="t">
            <a:normAutofit/>
          </a:bodyPr>
          <a:lstStyle/>
          <a:p>
            <a:pPr marL="0" indent="0">
              <a:buNone/>
            </a:pPr>
            <a:r>
              <a:rPr lang="en-US" sz="3200" dirty="0">
                <a:latin typeface="Calibri" panose="020F0502020204030204" pitchFamily="34" charset="0"/>
                <a:ea typeface="Calibri" panose="020F0502020204030204" pitchFamily="34" charset="0"/>
                <a:cs typeface="Calibri" panose="020F0502020204030204" pitchFamily="34" charset="0"/>
              </a:rPr>
              <a:t>The ability to be different from others, say “yes” and “no,” maintain boundaries, maintain internal freedom and to emotionally regulate anger</a:t>
            </a:r>
          </a:p>
        </p:txBody>
      </p:sp>
      <mc:AlternateContent xmlns:mc="http://schemas.openxmlformats.org/markup-compatibility/2006" xmlns:p14="http://schemas.microsoft.com/office/powerpoint/2010/main">
        <mc:Choice Requires="p14">
          <p:contentPart p14:bwMode="auto" r:id="rId2">
            <p14:nvContentPartPr>
              <p14:cNvPr id="38" name="Ink 3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8" name="Ink 3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8" name="Graphic 7" descr="Warning with solid fill">
            <a:extLst>
              <a:ext uri="{FF2B5EF4-FFF2-40B4-BE49-F238E27FC236}">
                <a16:creationId xmlns:a16="http://schemas.microsoft.com/office/drawing/2014/main" id="{EB2F1E9D-DC8C-A335-3F62-F70B3E5F66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3655178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838200" y="365125"/>
            <a:ext cx="10515600" cy="1325563"/>
          </a:xfrm>
        </p:spPr>
        <p:txBody>
          <a:bodyPr>
            <a:noAutofit/>
          </a:bodyPr>
          <a:lstStyle/>
          <a:p>
            <a:r>
              <a:rPr lang="en-US" sz="5400" dirty="0">
                <a:solidFill>
                  <a:schemeClr val="bg1"/>
                </a:solidFill>
                <a:latin typeface="Sylfaen" panose="010A0502050306030303" pitchFamily="18" charset="0"/>
              </a:rPr>
              <a:t>Character Structure of Separation</a:t>
            </a: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pic>
        <p:nvPicPr>
          <p:cNvPr id="8" name="Content Placeholder 7" descr="A close up of a logo&#10;&#10;Description automatically generated">
            <a:extLst>
              <a:ext uri="{FF2B5EF4-FFF2-40B4-BE49-F238E27FC236}">
                <a16:creationId xmlns:a16="http://schemas.microsoft.com/office/drawing/2014/main" id="{FFB00173-56BB-48D0-A76A-8F1110CBD7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116" y="2023702"/>
            <a:ext cx="4228676" cy="4431800"/>
          </a:xfrm>
          <a:prstGeom prst="rect">
            <a:avLst/>
          </a:prstGeom>
        </p:spPr>
      </p:pic>
      <p:pic>
        <p:nvPicPr>
          <p:cNvPr id="5" name="Picture 4" descr="Text, chat or text message&#10;&#10;Description automatically generated">
            <a:extLst>
              <a:ext uri="{FF2B5EF4-FFF2-40B4-BE49-F238E27FC236}">
                <a16:creationId xmlns:a16="http://schemas.microsoft.com/office/drawing/2014/main" id="{FF33A523-D2AA-47DB-A5E7-86D5DB4CD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393" y="2055813"/>
            <a:ext cx="5733563" cy="4507188"/>
          </a:xfrm>
          <a:prstGeom prst="rect">
            <a:avLst/>
          </a:prstGeom>
        </p:spPr>
      </p:pic>
    </p:spTree>
    <p:extLst>
      <p:ext uri="{BB962C8B-B14F-4D97-AF65-F5344CB8AC3E}">
        <p14:creationId xmlns:p14="http://schemas.microsoft.com/office/powerpoint/2010/main" val="355438674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SketchyVTI">
  <a:themeElements>
    <a:clrScheme name="Custom 2">
      <a:dk1>
        <a:sysClr val="windowText" lastClr="000000"/>
      </a:dk1>
      <a:lt1>
        <a:sysClr val="window" lastClr="FFFFFF"/>
      </a:lt1>
      <a:dk2>
        <a:srgbClr val="39302A"/>
      </a:dk2>
      <a:lt2>
        <a:srgbClr val="E5DEDB"/>
      </a:lt2>
      <a:accent1>
        <a:srgbClr val="902326"/>
      </a:accent1>
      <a:accent2>
        <a:srgbClr val="00A5AB"/>
      </a:accent2>
      <a:accent3>
        <a:srgbClr val="09963B"/>
      </a:accent3>
      <a:accent4>
        <a:srgbClr val="902326"/>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16336</TotalTime>
  <Words>1488</Words>
  <Application>Microsoft Office PowerPoint</Application>
  <PresentationFormat>Widescreen</PresentationFormat>
  <Paragraphs>149</Paragraphs>
  <Slides>27</Slides>
  <Notes>6</Notes>
  <HiddenSlides>0</HiddenSlides>
  <MMClips>2</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27</vt:i4>
      </vt:variant>
    </vt:vector>
  </HeadingPairs>
  <TitlesOfParts>
    <vt:vector size="40" baseType="lpstr">
      <vt:lpstr>Noto Kufi Arabic</vt:lpstr>
      <vt:lpstr>Arial</vt:lpstr>
      <vt:lpstr>Calibri</vt:lpstr>
      <vt:lpstr>Cambria</vt:lpstr>
      <vt:lpstr>Merriweather</vt:lpstr>
      <vt:lpstr>Modern Love</vt:lpstr>
      <vt:lpstr>Montserrat</vt:lpstr>
      <vt:lpstr>Sylfaen</vt:lpstr>
      <vt:lpstr>Tahoma</vt:lpstr>
      <vt:lpstr>The Hand</vt:lpstr>
      <vt:lpstr>SketchyVTI</vt:lpstr>
      <vt:lpstr>Office Theme</vt:lpstr>
      <vt:lpstr>1_Office Theme</vt:lpstr>
      <vt:lpstr>PowerPoint Presentation</vt:lpstr>
      <vt:lpstr>PowerPoint Presentation</vt:lpstr>
      <vt:lpstr>PowerPoint Presentation</vt:lpstr>
      <vt:lpstr>Case Study: Tami</vt:lpstr>
      <vt:lpstr>PowerPoint Presentation</vt:lpstr>
      <vt:lpstr>Define Character</vt:lpstr>
      <vt:lpstr>Why should we learn about the four Character Structures?</vt:lpstr>
      <vt:lpstr>Character Structure of Separation</vt:lpstr>
      <vt:lpstr>Character Structure of Separation</vt:lpstr>
      <vt:lpstr>Defining Boundaries</vt:lpstr>
      <vt:lpstr>PowerPoint Presentation</vt:lpstr>
      <vt:lpstr>PowerPoint Presentation</vt:lpstr>
      <vt:lpstr>Discussion Questions</vt:lpstr>
      <vt:lpstr>PowerPoint Presentation</vt:lpstr>
      <vt:lpstr>Examples of Boundaries</vt:lpstr>
      <vt:lpstr>Examples of Boundaries</vt:lpstr>
      <vt:lpstr>Case Study: Tami</vt:lpstr>
      <vt:lpstr>Summary of Boundary Problems</vt:lpstr>
      <vt:lpstr>Video Activity</vt:lpstr>
      <vt:lpstr>PowerPoint Presentation</vt:lpstr>
      <vt:lpstr>Video Activity</vt:lpstr>
      <vt:lpstr>PowerPoint Presentation</vt:lpstr>
      <vt:lpstr>PowerPoint Presentation</vt:lpstr>
      <vt:lpstr>Characterological Hiding Patterns</vt:lpstr>
      <vt:lpstr>PowerPoint Presentation</vt:lpstr>
      <vt:lpstr>What is available for Bishop Students?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CATALYZE</dc:title>
  <dc:creator>Sally</dc:creator>
  <cp:lastModifiedBy>Aaron Eggman</cp:lastModifiedBy>
  <cp:revision>22</cp:revision>
  <dcterms:created xsi:type="dcterms:W3CDTF">2021-01-21T02:58:58Z</dcterms:created>
  <dcterms:modified xsi:type="dcterms:W3CDTF">2025-10-01T22:38:29Z</dcterms:modified>
</cp:coreProperties>
</file>