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7" r:id="rId2"/>
    <p:sldId id="267" r:id="rId3"/>
    <p:sldId id="260" r:id="rId4"/>
    <p:sldId id="268" r:id="rId5"/>
    <p:sldId id="261" r:id="rId6"/>
    <p:sldId id="26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 autoAdjust="0"/>
    <p:restoredTop sz="65086"/>
  </p:normalViewPr>
  <p:slideViewPr>
    <p:cSldViewPr snapToGrid="0">
      <p:cViewPr varScale="1">
        <p:scale>
          <a:sx n="70" d="100"/>
          <a:sy n="70" d="100"/>
        </p:scale>
        <p:origin x="2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6B7F-DE70-4723-AEA0-F3505BEE67B9}" type="datetimeFigureOut">
              <a:rPr lang="de-DE" smtClean="0"/>
              <a:t>21.07.20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AACC-7DFA-4861-8E9F-6A38B02C3B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Robonova</a:t>
            </a:r>
            <a:r>
              <a:rPr lang="de-DE" dirty="0"/>
              <a:t> ist Endpunkt aller vorherigen Schritte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Anschauliches Ergebnis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4AACC-7DFA-4861-8E9F-6A38B02C3BD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092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4 wichtigsten Themen für den </a:t>
            </a:r>
            <a:r>
              <a:rPr lang="de-DE" dirty="0" err="1"/>
              <a:t>Robonova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Steuerplatine</a:t>
            </a:r>
          </a:p>
          <a:p>
            <a:pPr marL="171450" indent="-171450">
              <a:buFontTx/>
              <a:buChar char="-"/>
            </a:pPr>
            <a:r>
              <a:rPr lang="de-DE" dirty="0"/>
              <a:t>Debugging + </a:t>
            </a:r>
            <a:r>
              <a:rPr lang="de-DE" dirty="0" err="1"/>
              <a:t>Toolchain</a:t>
            </a:r>
            <a:r>
              <a:rPr lang="de-DE" dirty="0"/>
              <a:t> am PC</a:t>
            </a:r>
          </a:p>
          <a:p>
            <a:pPr marL="171450" indent="-171450">
              <a:buFontTx/>
              <a:buChar char="-"/>
            </a:pPr>
            <a:r>
              <a:rPr lang="de-DE" dirty="0"/>
              <a:t>WiFi Modul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Servo</a:t>
            </a:r>
            <a:r>
              <a:rPr lang="de-DE" dirty="0"/>
              <a:t> Motoren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Steuerplatine:</a:t>
            </a:r>
          </a:p>
          <a:p>
            <a:pPr marL="171450" indent="-171450">
              <a:buFontTx/>
              <a:buChar char="-"/>
            </a:pPr>
            <a:r>
              <a:rPr lang="de-DE" dirty="0"/>
              <a:t>Custom entwickelte Platine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Prozessor: 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STM32F405RG – 32bit Arm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Processor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 Chip –unbenutzt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MPU 6050 –unbenutzt (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gyro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beschl.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Motion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User-LEDs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UART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Servos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1 UART für BLE bzw. WiFi Modul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Debug</a:t>
            </a:r>
            <a:r>
              <a:rPr lang="de-DE" dirty="0"/>
              <a:t> </a:t>
            </a:r>
            <a:r>
              <a:rPr lang="de-DE" dirty="0" err="1"/>
              <a:t>header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4AACC-7DFA-4861-8E9F-6A38B02C3BD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420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Debugger per JTAG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Toolchain</a:t>
            </a:r>
            <a:r>
              <a:rPr lang="de-D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STM32CubeMX: Generierung des Standardcode (Startup, Modul </a:t>
            </a:r>
            <a:r>
              <a:rPr lang="de-DE" dirty="0" err="1"/>
              <a:t>initialisierung</a:t>
            </a:r>
            <a:r>
              <a:rPr lang="de-DE" dirty="0"/>
              <a:t>, etc.) ähnlich zu DAVE bei xe169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IDE: </a:t>
            </a:r>
            <a:r>
              <a:rPr lang="de-DE" dirty="0" err="1"/>
              <a:t>visual</a:t>
            </a:r>
            <a:r>
              <a:rPr lang="de-DE" dirty="0"/>
              <a:t> </a:t>
            </a:r>
            <a:r>
              <a:rPr lang="de-DE" dirty="0" err="1"/>
              <a:t>studio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+ Cortex </a:t>
            </a:r>
            <a:r>
              <a:rPr lang="de-DE" dirty="0" err="1"/>
              <a:t>debug</a:t>
            </a:r>
            <a:r>
              <a:rPr lang="de-DE" dirty="0"/>
              <a:t> </a:t>
            </a:r>
            <a:r>
              <a:rPr lang="de-DE" dirty="0" err="1"/>
              <a:t>addon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Gnu </a:t>
            </a:r>
            <a:r>
              <a:rPr lang="de-DE" dirty="0" err="1"/>
              <a:t>make</a:t>
            </a:r>
            <a:r>
              <a:rPr lang="de-DE" dirty="0"/>
              <a:t> zum </a:t>
            </a:r>
            <a:r>
              <a:rPr lang="de-DE" dirty="0" err="1"/>
              <a:t>compilieren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Addon</a:t>
            </a:r>
            <a:r>
              <a:rPr lang="de-DE" dirty="0"/>
              <a:t> bietet Konfiguration zur Debugging Schnittstelle: </a:t>
            </a:r>
            <a:r>
              <a:rPr lang="de-DE" dirty="0" err="1"/>
              <a:t>j</a:t>
            </a:r>
            <a:r>
              <a:rPr lang="de-DE" dirty="0"/>
              <a:t>-link </a:t>
            </a:r>
            <a:r>
              <a:rPr lang="de-DE" dirty="0" err="1"/>
              <a:t>software</a:t>
            </a:r>
            <a:r>
              <a:rPr lang="de-DE" dirty="0"/>
              <a:t> wählen etc.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Addon</a:t>
            </a:r>
            <a:r>
              <a:rPr lang="de-DE" dirty="0"/>
              <a:t> bietet: Breakpoints, </a:t>
            </a:r>
            <a:r>
              <a:rPr lang="de-DE" dirty="0" err="1"/>
              <a:t>Stepping</a:t>
            </a:r>
            <a:r>
              <a:rPr lang="de-DE" dirty="0"/>
              <a:t>, SFRs auslesen…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4AACC-7DFA-4861-8E9F-6A38B02C3BD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52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Wifi Modul auf UART </a:t>
            </a:r>
            <a:r>
              <a:rPr lang="de-DE" dirty="0" err="1"/>
              <a:t>header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Header eigentlich zum brücken der Verbindung </a:t>
            </a:r>
            <a:r>
              <a:rPr lang="de-DE" dirty="0" err="1"/>
              <a:t>zw</a:t>
            </a:r>
            <a:r>
              <a:rPr lang="de-DE" dirty="0"/>
              <a:t> MC und BLE </a:t>
            </a:r>
            <a:r>
              <a:rPr lang="de-DE" dirty="0" err="1"/>
              <a:t>modul</a:t>
            </a:r>
            <a:r>
              <a:rPr lang="de-DE" dirty="0"/>
              <a:t> gedacht</a:t>
            </a:r>
          </a:p>
          <a:p>
            <a:pPr marL="171450" indent="-171450">
              <a:buFontTx/>
              <a:buChar char="-"/>
            </a:pPr>
            <a:r>
              <a:rPr lang="de-DE" dirty="0"/>
              <a:t>Header hat zu kleine Pitch -&gt; anlöten der Kabel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4AACC-7DFA-4861-8E9F-6A38B02C3BD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50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Keine Ansteuerung des Moduls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4AACC-7DFA-4861-8E9F-6A38B02C3BD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365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 err="1"/>
              <a:t>Servo</a:t>
            </a:r>
            <a:r>
              <a:rPr lang="de-DE" dirty="0"/>
              <a:t> Motor: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HSR-8498HB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180-190 Grad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steuerwinkel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MC wurde durch </a:t>
            </a:r>
            <a:r>
              <a:rPr lang="de-DE" dirty="0" err="1"/>
              <a:t>Atmega</a:t>
            </a:r>
            <a:r>
              <a:rPr lang="de-DE" dirty="0"/>
              <a:t> 328P ersetzt -&gt; eigenes Protokoll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Wird über UART Bus angesteuert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Header: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3 </a:t>
            </a:r>
            <a:r>
              <a:rPr lang="de-DE" dirty="0" err="1"/>
              <a:t>linien</a:t>
            </a:r>
            <a:r>
              <a:rPr lang="de-DE" dirty="0"/>
              <a:t>: GND, V, Signal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Pro </a:t>
            </a:r>
            <a:r>
              <a:rPr lang="de-DE" dirty="0" err="1"/>
              <a:t>header</a:t>
            </a:r>
            <a:r>
              <a:rPr lang="de-DE" dirty="0"/>
              <a:t> 5 mögliche </a:t>
            </a:r>
            <a:r>
              <a:rPr lang="de-DE" dirty="0" err="1"/>
              <a:t>Servos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1 </a:t>
            </a:r>
            <a:r>
              <a:rPr lang="de-DE" dirty="0" err="1"/>
              <a:t>header</a:t>
            </a:r>
            <a:r>
              <a:rPr lang="de-DE" dirty="0"/>
              <a:t>/</a:t>
            </a:r>
            <a:r>
              <a:rPr lang="de-DE" dirty="0" err="1"/>
              <a:t>Uart</a:t>
            </a:r>
            <a:r>
              <a:rPr lang="de-DE" dirty="0"/>
              <a:t> funktioniert nicht -&gt; wurde durch UART Splitter umgangen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4AACC-7DFA-4861-8E9F-6A38B02C3BD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772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Treiber: Seitens Steuerplatine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Funktionen: Position setzten/lesen, </a:t>
            </a:r>
            <a:r>
              <a:rPr lang="de-DE" dirty="0" err="1"/>
              <a:t>Geschw</a:t>
            </a:r>
            <a:r>
              <a:rPr lang="de-DE" dirty="0"/>
              <a:t>. setzten, aktivieren, </a:t>
            </a:r>
            <a:r>
              <a:rPr lang="de-DE" dirty="0" err="1"/>
              <a:t>reset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Von vorherigem Team erhalten und an eigene Bedürfnisse angepasst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Ansteuerung: Steuerplatine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Empfangene Daten verarbeiten und über Treiber an Motoren weitergeben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Servo</a:t>
            </a:r>
            <a:r>
              <a:rPr lang="de-DE" dirty="0"/>
              <a:t> Software: Servomotor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Code des Atmega328P zur konkreten Ansteuerung des Motors anpassen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Problem: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Servos</a:t>
            </a:r>
            <a:r>
              <a:rPr lang="de-DE" dirty="0"/>
              <a:t> haben zu wenig Drehmoment -&gt; zu viel Gewicht/Widerstand für </a:t>
            </a:r>
            <a:r>
              <a:rPr lang="de-DE" dirty="0" err="1"/>
              <a:t>Servo</a:t>
            </a:r>
            <a:r>
              <a:rPr lang="de-DE" dirty="0"/>
              <a:t> in manchen Situationen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Roboter kann nicht von selbst aufstehen, da auf beine zu viel Gewicht lastet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Anfängliches Ziel: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Software auf den </a:t>
            </a:r>
            <a:r>
              <a:rPr lang="de-DE" dirty="0" err="1"/>
              <a:t>Servos</a:t>
            </a:r>
            <a:r>
              <a:rPr lang="de-DE" dirty="0"/>
              <a:t> anpassen und </a:t>
            </a:r>
            <a:r>
              <a:rPr lang="de-DE" dirty="0" err="1"/>
              <a:t>flashen</a:t>
            </a:r>
            <a:r>
              <a:rPr lang="de-DE" dirty="0"/>
              <a:t> um Problem zu lösen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Hat in Praxis nicht funktioniert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Neues Ziel: gute Dokumentation für folgende Teams damit diese das Machen können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4AACC-7DFA-4861-8E9F-6A38B02C3BD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871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Doku: fehlende Informationen, falsche Informationen, </a:t>
            </a:r>
            <a:r>
              <a:rPr lang="de-DE" dirty="0" err="1"/>
              <a:t>unklarheiten</a:t>
            </a:r>
            <a:endParaRPr lang="de-DE" dirty="0"/>
          </a:p>
          <a:p>
            <a:r>
              <a:rPr lang="de-DE" dirty="0"/>
              <a:t>Eigenbau: Debugger scheint </a:t>
            </a:r>
            <a:r>
              <a:rPr lang="de-DE" dirty="0" err="1"/>
              <a:t>wackler</a:t>
            </a:r>
            <a:r>
              <a:rPr lang="de-DE" dirty="0"/>
              <a:t> zu haben, viel Lötverbindungen statt </a:t>
            </a:r>
            <a:r>
              <a:rPr lang="de-DE" dirty="0" err="1"/>
              <a:t>steckverbindung</a:t>
            </a:r>
            <a:r>
              <a:rPr lang="de-DE" dirty="0"/>
              <a:t> -&gt; anfällig für Defekte,…</a:t>
            </a:r>
          </a:p>
          <a:p>
            <a:r>
              <a:rPr lang="de-DE" dirty="0"/>
              <a:t>Team: effektiver</a:t>
            </a:r>
          </a:p>
          <a:p>
            <a:r>
              <a:rPr lang="de-DE" dirty="0"/>
              <a:t>Labor: effektiver, leichterer Kommunikation/Austausch, </a:t>
            </a:r>
            <a:r>
              <a:rPr lang="de-DE" dirty="0" err="1"/>
              <a:t>hardware</a:t>
            </a:r>
            <a:r>
              <a:rPr lang="de-DE" dirty="0"/>
              <a:t> im Labor statt </a:t>
            </a:r>
            <a:r>
              <a:rPr lang="de-DE"/>
              <a:t>immer wieder holen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4AACC-7DFA-4861-8E9F-6A38B02C3BD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535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4AACC-7DFA-4861-8E9F-6A38B02C3BD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14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4B8A3-9E33-46BD-BB21-EA283BF3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51FD62-15A1-4E8F-94ED-16DF13D3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72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ECA92-7724-48B8-8E65-90D7659E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38014C-9772-4265-B0A7-999B28D7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3754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FB1C6D-F21F-4424-82CE-D75D2386B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06286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0487E-3CC4-4886-98D9-2896C4688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0628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815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A1948-3788-4A6A-A600-E285281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5A7FE-07F0-45E8-9C26-E33DB929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4723"/>
          </a:xfrm>
        </p:spPr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  <a:lvl2pPr>
              <a:defRPr>
                <a:latin typeface="Corbel Light" panose="020B0303020204020204" pitchFamily="34" charset="0"/>
              </a:defRPr>
            </a:lvl2pPr>
            <a:lvl3pPr>
              <a:defRPr>
                <a:latin typeface="Corbel Light" panose="020B0303020204020204" pitchFamily="34" charset="0"/>
              </a:defRPr>
            </a:lvl3pPr>
            <a:lvl4pPr>
              <a:defRPr>
                <a:latin typeface="Corbel Light" panose="020B0303020204020204" pitchFamily="34" charset="0"/>
              </a:defRPr>
            </a:lvl4pPr>
            <a:lvl5pPr>
              <a:defRPr>
                <a:latin typeface="Corbel Light" panose="020B03030202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243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F173-A2D5-498F-A48A-E6BC55A6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50494"/>
            <a:ext cx="10515600" cy="3611981"/>
          </a:xfrm>
        </p:spPr>
        <p:txBody>
          <a:bodyPr anchor="b"/>
          <a:lstStyle>
            <a:lvl1pPr>
              <a:defRPr sz="6000"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578E2-46ED-4693-A4CE-B331365D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180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86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8721D-DBD6-44C6-A0C1-C2D82867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44FFD-CBA7-495C-AB20-E846FEF4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371620-6A56-4C43-AECD-84EB50127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653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7C5D6-4FD3-44A0-9781-74CBFDCD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2B63-103F-47D3-8155-E06642E6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760153-76DD-450C-96F5-74F6D166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97F8AE-574D-4591-976D-6FA2D6CC3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3B42B-3011-4B60-9B14-5B8839631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57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8E7E1-BB9C-4A13-B5C3-4A01C647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10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0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FA5E0-EE58-46C1-85C8-6B8D736C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CAA11-A5E3-4F4B-8CE3-3C755620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9EE897-05DD-4FB8-922A-C59D00B8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1752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8E7DB-914F-4FBB-99ED-50FF18EF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ACA2D5-671E-40B5-A978-4A874C378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CD369E-E20E-4D2F-BBAB-9CEA17E07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96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81439E-A0EA-4B47-AD0D-EB18D5B9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8ACD-E337-4162-BAE4-8E98BD6E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7657"/>
            <a:ext cx="10515600" cy="408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B881484-8AB8-4930-92BA-C80A4795CA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38" y="6103336"/>
            <a:ext cx="3795462" cy="759092"/>
          </a:xfrm>
          <a:prstGeom prst="rect">
            <a:avLst/>
          </a:prstGeom>
        </p:spPr>
      </p:pic>
      <p:pic>
        <p:nvPicPr>
          <p:cNvPr id="15" name="Grafik 14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163835A0-E265-4DD7-864C-DA7229D99AE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7764"/>
            <a:ext cx="4319337" cy="7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9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 Light" panose="020B03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SensorikKommunikationBackendVisualisierung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RoboNova</a:t>
            </a:r>
            <a:endParaRPr lang="de-DE" sz="2400" spc="250" dirty="0"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3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89D5430-368D-441D-8013-2AB355C4811B}"/>
              </a:ext>
            </a:extLst>
          </p:cNvPr>
          <p:cNvSpPr/>
          <p:nvPr/>
        </p:nvSpPr>
        <p:spPr>
          <a:xfrm>
            <a:off x="7737231" y="1406769"/>
            <a:ext cx="2171700" cy="1397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SensorikKommunikationBackendVisualisierung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RoboNova</a:t>
            </a:r>
            <a:endParaRPr lang="de-DE" sz="2400" spc="250" dirty="0"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3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79741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EFD62D7-3832-9C41-93D4-DDF3A5144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744156"/>
            <a:ext cx="10198100" cy="495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0739C14-B96F-7E4C-8186-45E651384CE4}"/>
              </a:ext>
            </a:extLst>
          </p:cNvPr>
          <p:cNvGrpSpPr/>
          <p:nvPr/>
        </p:nvGrpSpPr>
        <p:grpSpPr>
          <a:xfrm>
            <a:off x="5843016" y="1179132"/>
            <a:ext cx="5233956" cy="4471860"/>
            <a:chOff x="5843016" y="1160844"/>
            <a:chExt cx="5233956" cy="4471860"/>
          </a:xfrm>
        </p:grpSpPr>
        <p:cxnSp>
          <p:nvCxnSpPr>
            <p:cNvPr id="9" name="Gerade Verbindung 8">
              <a:extLst>
                <a:ext uri="{FF2B5EF4-FFF2-40B4-BE49-F238E27FC236}">
                  <a16:creationId xmlns:a16="http://schemas.microsoft.com/office/drawing/2014/main" id="{9B0E10F8-8AC8-7944-9D95-1DAB12E221B5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6208776" y="2148840"/>
              <a:ext cx="0" cy="6035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A5AEF91A-9588-5F49-AAEC-53F36B554F38}"/>
                </a:ext>
              </a:extLst>
            </p:cNvPr>
            <p:cNvSpPr/>
            <p:nvPr/>
          </p:nvSpPr>
          <p:spPr>
            <a:xfrm>
              <a:off x="9637776" y="1160844"/>
              <a:ext cx="1439196" cy="44718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winkelte Verbindung 5">
              <a:extLst>
                <a:ext uri="{FF2B5EF4-FFF2-40B4-BE49-F238E27FC236}">
                  <a16:creationId xmlns:a16="http://schemas.microsoft.com/office/drawing/2014/main" id="{5C55C415-C985-2443-9FCF-16744C152D51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rot="10800000">
              <a:off x="6208776" y="2157984"/>
              <a:ext cx="3429000" cy="123879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CCB13DB-CC76-6849-AE5F-117DB57DFC3F}"/>
                </a:ext>
              </a:extLst>
            </p:cNvPr>
            <p:cNvSpPr/>
            <p:nvPr/>
          </p:nvSpPr>
          <p:spPr>
            <a:xfrm>
              <a:off x="5843016" y="2752344"/>
              <a:ext cx="731520" cy="3749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86527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Debugger/</a:t>
            </a:r>
            <a:r>
              <a:rPr lang="de-DE" sz="2800" spc="600" dirty="0" err="1">
                <a:latin typeface="Corbel Light" panose="020B0303020204020204" pitchFamily="34" charset="0"/>
              </a:rPr>
              <a:t>Toolchain</a:t>
            </a:r>
            <a:endParaRPr lang="de-DE" sz="2800" spc="600" dirty="0">
              <a:latin typeface="Corbel Light" panose="020B0303020204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10%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1" y="106011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 err="1">
                <a:latin typeface="Corbel Light" panose="020B0303020204020204" pitchFamily="34" charset="0"/>
              </a:rPr>
              <a:t>Segger</a:t>
            </a:r>
            <a:r>
              <a:rPr lang="de-DE" sz="2800" spc="600" dirty="0">
                <a:latin typeface="Corbel Light" panose="020B0303020204020204" pitchFamily="34" charset="0"/>
              </a:rPr>
              <a:t> </a:t>
            </a:r>
            <a:r>
              <a:rPr lang="de-DE" sz="2800" spc="600" dirty="0" err="1">
                <a:latin typeface="Corbel Light" panose="020B0303020204020204" pitchFamily="34" charset="0"/>
              </a:rPr>
              <a:t>j</a:t>
            </a:r>
            <a:r>
              <a:rPr lang="de-DE" sz="2800" spc="600" dirty="0">
                <a:latin typeface="Corbel Light" panose="020B0303020204020204" pitchFamily="34" charset="0"/>
              </a:rPr>
              <a:t>-link Debugger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 err="1">
                <a:latin typeface="Corbel Light" panose="020B0303020204020204" pitchFamily="34" charset="0"/>
              </a:rPr>
              <a:t>Toolchain</a:t>
            </a:r>
            <a:r>
              <a:rPr lang="de-DE" sz="2800" spc="600" dirty="0">
                <a:latin typeface="Corbel Light" panose="020B0303020204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de-DE" sz="2800" spc="600" dirty="0">
              <a:latin typeface="Corbel Light" panose="020B0303020204020204" pitchFamily="34" charset="0"/>
            </a:endParaRPr>
          </a:p>
          <a:p>
            <a:pPr>
              <a:lnSpc>
                <a:spcPct val="150000"/>
              </a:lnSpc>
            </a:pPr>
            <a:endParaRPr lang="de-DE" sz="2800" spc="600" dirty="0"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C8473F2-DFF4-604E-B417-87A9ADA22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15" y="2436114"/>
            <a:ext cx="1080000" cy="1080000"/>
          </a:xfrm>
          <a:prstGeom prst="rect">
            <a:avLst/>
          </a:prstGeom>
        </p:spPr>
      </p:pic>
      <p:pic>
        <p:nvPicPr>
          <p:cNvPr id="7" name="Grafik 6" descr="Ein Bild, das Schild, Personen, Verkehr, Straße enthält.&#10;&#10;Automatisch generierte Beschreibung">
            <a:extLst>
              <a:ext uri="{FF2B5EF4-FFF2-40B4-BE49-F238E27FC236}">
                <a16:creationId xmlns:a16="http://schemas.microsoft.com/office/drawing/2014/main" id="{872F18DA-E706-8045-A220-26FF0E030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47" y="2436114"/>
            <a:ext cx="1080000" cy="108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411E639-F5BD-B747-80B5-B9575588B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83" y="2436114"/>
            <a:ext cx="1087200" cy="1081818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ACC6CEE-3913-CE46-9891-BF8DB037EBF0}"/>
              </a:ext>
            </a:extLst>
          </p:cNvPr>
          <p:cNvCxnSpPr/>
          <p:nvPr/>
        </p:nvCxnSpPr>
        <p:spPr>
          <a:xfrm>
            <a:off x="3758184" y="2976114"/>
            <a:ext cx="12578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4500C7C-53E1-DC4D-B0DF-90D3B4874115}"/>
              </a:ext>
            </a:extLst>
          </p:cNvPr>
          <p:cNvGrpSpPr/>
          <p:nvPr/>
        </p:nvGrpSpPr>
        <p:grpSpPr>
          <a:xfrm>
            <a:off x="7311525" y="2706366"/>
            <a:ext cx="540000" cy="539496"/>
            <a:chOff x="7376160" y="2679192"/>
            <a:chExt cx="540000" cy="539496"/>
          </a:xfrm>
        </p:grpSpPr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D4743FF5-806B-9246-9D06-F88A94526B58}"/>
                </a:ext>
              </a:extLst>
            </p:cNvPr>
            <p:cNvCxnSpPr/>
            <p:nvPr/>
          </p:nvCxnSpPr>
          <p:spPr>
            <a:xfrm>
              <a:off x="7644384" y="2679192"/>
              <a:ext cx="0" cy="5394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>
              <a:extLst>
                <a:ext uri="{FF2B5EF4-FFF2-40B4-BE49-F238E27FC236}">
                  <a16:creationId xmlns:a16="http://schemas.microsoft.com/office/drawing/2014/main" id="{A633901C-A9E3-294F-90B2-CBAB5155A358}"/>
                </a:ext>
              </a:extLst>
            </p:cNvPr>
            <p:cNvCxnSpPr/>
            <p:nvPr/>
          </p:nvCxnSpPr>
          <p:spPr>
            <a:xfrm>
              <a:off x="7376160" y="2944368"/>
              <a:ext cx="5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78699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EFD62D7-3832-9C41-93D4-DDF3A5144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744156"/>
            <a:ext cx="10198100" cy="495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D06EC81-2225-4046-BE40-5410B3EEE4D6}"/>
              </a:ext>
            </a:extLst>
          </p:cNvPr>
          <p:cNvGrpSpPr/>
          <p:nvPr/>
        </p:nvGrpSpPr>
        <p:grpSpPr>
          <a:xfrm>
            <a:off x="5897880" y="744156"/>
            <a:ext cx="1112520" cy="2581212"/>
            <a:chOff x="5897880" y="744156"/>
            <a:chExt cx="1112520" cy="2581212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C807BF4-68F0-BD4F-84F5-7073F5E2DBF0}"/>
                </a:ext>
              </a:extLst>
            </p:cNvPr>
            <p:cNvSpPr/>
            <p:nvPr/>
          </p:nvSpPr>
          <p:spPr>
            <a:xfrm>
              <a:off x="5897880" y="744156"/>
              <a:ext cx="685800" cy="8926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7093BAB-6473-4D42-8CA3-6473BD05AE2D}"/>
                </a:ext>
              </a:extLst>
            </p:cNvPr>
            <p:cNvSpPr/>
            <p:nvPr/>
          </p:nvSpPr>
          <p:spPr>
            <a:xfrm>
              <a:off x="6665976" y="2834640"/>
              <a:ext cx="344424" cy="4907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winkelte Verbindung 7">
              <a:extLst>
                <a:ext uri="{FF2B5EF4-FFF2-40B4-BE49-F238E27FC236}">
                  <a16:creationId xmlns:a16="http://schemas.microsoft.com/office/drawing/2014/main" id="{5C22FBCC-4B9C-5B4A-948B-6EBB7C89E3F0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 rot="16200000" flipH="1">
              <a:off x="5940552" y="1937004"/>
              <a:ext cx="1197864" cy="597408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51809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WiFi Modul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20%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Reines Auslesen der empfangenen Daten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Konfiguration der UART-Instanz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Empfangen der Daten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Wandeln der Daten in brauchbare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92571729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EFD62D7-3832-9C41-93D4-DDF3A5144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744156"/>
            <a:ext cx="10198100" cy="495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7C807BF4-68F0-BD4F-84F5-7073F5E2DBF0}"/>
              </a:ext>
            </a:extLst>
          </p:cNvPr>
          <p:cNvSpPr/>
          <p:nvPr/>
        </p:nvSpPr>
        <p:spPr>
          <a:xfrm>
            <a:off x="996949" y="2166555"/>
            <a:ext cx="2837631" cy="29658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7093BAB-6473-4D42-8CA3-6473BD05AE2D}"/>
              </a:ext>
            </a:extLst>
          </p:cNvPr>
          <p:cNvSpPr/>
          <p:nvPr/>
        </p:nvSpPr>
        <p:spPr>
          <a:xfrm>
            <a:off x="4700112" y="3429000"/>
            <a:ext cx="493948" cy="716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325B8C-9601-3E40-B93F-D0829C5067B3}"/>
              </a:ext>
            </a:extLst>
          </p:cNvPr>
          <p:cNvSpPr/>
          <p:nvPr/>
        </p:nvSpPr>
        <p:spPr>
          <a:xfrm>
            <a:off x="4700112" y="4211320"/>
            <a:ext cx="493948" cy="716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38F9E57-B767-E047-AD8C-A86CA24B377E}"/>
              </a:ext>
            </a:extLst>
          </p:cNvPr>
          <p:cNvSpPr/>
          <p:nvPr/>
        </p:nvSpPr>
        <p:spPr>
          <a:xfrm>
            <a:off x="7199472" y="3429000"/>
            <a:ext cx="493948" cy="716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F2D4B9E-FEC8-1542-A8C6-3489EE8116B8}"/>
              </a:ext>
            </a:extLst>
          </p:cNvPr>
          <p:cNvSpPr/>
          <p:nvPr/>
        </p:nvSpPr>
        <p:spPr>
          <a:xfrm>
            <a:off x="7199472" y="4211320"/>
            <a:ext cx="493948" cy="716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winkelte Verbindung 3">
            <a:extLst>
              <a:ext uri="{FF2B5EF4-FFF2-40B4-BE49-F238E27FC236}">
                <a16:creationId xmlns:a16="http://schemas.microsoft.com/office/drawing/2014/main" id="{13B74A23-30E2-2545-B464-1C75AE6E342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834580" y="3649497"/>
            <a:ext cx="865532" cy="919963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>
            <a:extLst>
              <a:ext uri="{FF2B5EF4-FFF2-40B4-BE49-F238E27FC236}">
                <a16:creationId xmlns:a16="http://schemas.microsoft.com/office/drawing/2014/main" id="{08E784DF-628B-E840-A803-D30034C717A1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834580" y="3649497"/>
            <a:ext cx="865532" cy="137643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>
            <a:extLst>
              <a:ext uri="{FF2B5EF4-FFF2-40B4-BE49-F238E27FC236}">
                <a16:creationId xmlns:a16="http://schemas.microsoft.com/office/drawing/2014/main" id="{D9317E07-6A2E-2645-82AF-E20DF3B0A7A5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834580" y="3649497"/>
            <a:ext cx="3364892" cy="919963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>
            <a:extLst>
              <a:ext uri="{FF2B5EF4-FFF2-40B4-BE49-F238E27FC236}">
                <a16:creationId xmlns:a16="http://schemas.microsoft.com/office/drawing/2014/main" id="{5FD90F14-97CE-4A42-AB9F-12138BB0D8C4}"/>
              </a:ext>
            </a:extLst>
          </p:cNvPr>
          <p:cNvCxnSpPr>
            <a:endCxn id="7" idx="1"/>
          </p:cNvCxnSpPr>
          <p:nvPr/>
        </p:nvCxnSpPr>
        <p:spPr>
          <a:xfrm>
            <a:off x="3834580" y="3646602"/>
            <a:ext cx="3364892" cy="140538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32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 err="1">
                <a:latin typeface="Corbel Light" panose="020B0303020204020204" pitchFamily="34" charset="0"/>
              </a:rPr>
              <a:t>Servo</a:t>
            </a:r>
            <a:r>
              <a:rPr lang="de-DE" sz="2800" spc="600" dirty="0">
                <a:latin typeface="Corbel Light" panose="020B0303020204020204" pitchFamily="34" charset="0"/>
              </a:rPr>
              <a:t> Motoren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50%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1964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Treiber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Ansteuerung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2940784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Herausforderungen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20%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Existierende Dokumentation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Viele Eigenbau-Lösungen 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Teammitglieder größtenteils alleingestellt 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Kein Zugang zum Labor</a:t>
            </a:r>
          </a:p>
        </p:txBody>
      </p:sp>
    </p:spTree>
    <p:extLst>
      <p:ext uri="{BB962C8B-B14F-4D97-AF65-F5344CB8AC3E}">
        <p14:creationId xmlns:p14="http://schemas.microsoft.com/office/powerpoint/2010/main" val="41705904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Fazit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325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Gute Dokumentation ist wichtig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Auf alte/bestehende Arbeit aufbauen ist schwierig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In gegebenen Treibern fehlen manchmal wichtige Funktionen</a:t>
            </a:r>
          </a:p>
        </p:txBody>
      </p:sp>
    </p:spTree>
    <p:extLst>
      <p:ext uri="{BB962C8B-B14F-4D97-AF65-F5344CB8AC3E}">
        <p14:creationId xmlns:p14="http://schemas.microsoft.com/office/powerpoint/2010/main" val="823203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Microsoft Macintosh PowerPoint</Application>
  <PresentationFormat>Breitbild</PresentationFormat>
  <Paragraphs>98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 Light</vt:lpstr>
      <vt:lpstr>Courier New</vt:lpstr>
      <vt:lpstr>Times New Roman</vt:lpstr>
      <vt:lpstr>Office</vt:lpstr>
      <vt:lpstr>Arduino&amp;SensorikKommunikationBackendVisualisierungRoboNova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Arduino&amp;SensorikKommunikationBackendVisualisierungRoboNova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git35931</dc:creator>
  <cp:lastModifiedBy>dof35971</cp:lastModifiedBy>
  <cp:revision>48</cp:revision>
  <dcterms:created xsi:type="dcterms:W3CDTF">2020-07-01T19:25:29Z</dcterms:created>
  <dcterms:modified xsi:type="dcterms:W3CDTF">2020-07-21T20:17:47Z</dcterms:modified>
</cp:coreProperties>
</file>