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273" r:id="rId4"/>
    <p:sldId id="274" r:id="rId5"/>
    <p:sldId id="275" r:id="rId6"/>
    <p:sldId id="276" r:id="rId7"/>
    <p:sldId id="267" r:id="rId8"/>
    <p:sldId id="278" r:id="rId9"/>
    <p:sldId id="279" r:id="rId10"/>
    <p:sldId id="281" r:id="rId11"/>
    <p:sldId id="282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288" autoAdjust="0"/>
  </p:normalViewPr>
  <p:slideViewPr>
    <p:cSldViewPr snapToGrid="0">
      <p:cViewPr varScale="1">
        <p:scale>
          <a:sx n="99" d="100"/>
          <a:sy n="99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AACC-7DFA-4861-8E9F-6A38B02C3B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05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908CB35-1197-45E0-902E-C768516404AA}"/>
              </a:ext>
            </a:extLst>
          </p:cNvPr>
          <p:cNvSpPr/>
          <p:nvPr/>
        </p:nvSpPr>
        <p:spPr>
          <a:xfrm>
            <a:off x="4510454" y="3068515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1A79AEE-27FE-4F3B-91B1-F2F1AE838FF4}"/>
              </a:ext>
            </a:extLst>
          </p:cNvPr>
          <p:cNvSpPr/>
          <p:nvPr/>
        </p:nvSpPr>
        <p:spPr>
          <a:xfrm>
            <a:off x="7239004" y="3068514"/>
            <a:ext cx="439615" cy="483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325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Fehlen des passenden Adapters zum Hochladen von Code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Wenig Informationen zur Verwendung eines Arduinos zum Hochladen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Keine Fehleranalyse bei gescheitertem Hochladevorgang möglich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0BB7C8-D418-4A87-B499-F5B211A8CC53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Raspberry </a:t>
            </a:r>
            <a:r>
              <a:rPr lang="de-DE" spc="600" dirty="0" err="1">
                <a:latin typeface="Corbel Light" panose="020B0303020204020204" pitchFamily="34" charset="0"/>
              </a:rPr>
              <a:t>Pi↔RoboNova</a:t>
            </a:r>
            <a:endParaRPr lang="de-DE" spc="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7363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32571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Planung und Organisation sind das ‚A‘ und ‚O‘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Datenblätter sind essentiell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Gute Hardware zu entwickeln braucht Zeit und Geduld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Kommunikation im Team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Dokumentationen sind wichtig</a:t>
            </a:r>
            <a:endParaRPr lang="de-DE" sz="2800" spc="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191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A68BC7-7E58-4FA5-B8EE-40602967009F}"/>
              </a:ext>
            </a:extLst>
          </p:cNvPr>
          <p:cNvSpPr/>
          <p:nvPr/>
        </p:nvSpPr>
        <p:spPr>
          <a:xfrm>
            <a:off x="4976446" y="2549769"/>
            <a:ext cx="2664069" cy="1459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513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97B7BB9-2958-49FC-BD9A-C31B481F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4" y="105641"/>
            <a:ext cx="5596119" cy="39678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ACFD000-3388-4E48-9FDB-21ED6D9E89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9" t="21837" r="10416" b="10618"/>
          <a:stretch/>
        </p:blipFill>
        <p:spPr>
          <a:xfrm>
            <a:off x="1483292" y="4208212"/>
            <a:ext cx="3119081" cy="187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07F4F7-4FFF-4133-9181-6E55527BAC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5" b="17053"/>
          <a:stretch/>
        </p:blipFill>
        <p:spPr>
          <a:xfrm>
            <a:off x="7489576" y="4208213"/>
            <a:ext cx="3319180" cy="187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DBE11A6-CE9D-4910-A136-1D4FF59D1F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107" y="105642"/>
            <a:ext cx="5596119" cy="39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985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15%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3903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Funktionsweise von UART, UART-Protokolle(RS232,RS485)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Verwendung der seriellen Schnittstelle am Raspberry Pi 4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Modellieren von Schaltkreisen für die Hardware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Modellieren einer Klasse für die Datenkommunikation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Einrichten der Entwicklungsumgebung zur Verwendung eines Raspberry </a:t>
            </a:r>
            <a:r>
              <a:rPr lang="de-DE" sz="2800" spc="300" dirty="0" err="1">
                <a:latin typeface="Corbel Light" panose="020B0303020204020204" pitchFamily="34" charset="0"/>
              </a:rPr>
              <a:t>Pi‘s</a:t>
            </a:r>
            <a:r>
              <a:rPr lang="de-DE" sz="2800" spc="300" dirty="0">
                <a:latin typeface="Corbel Light" panose="020B0303020204020204" pitchFamily="34" charset="0"/>
              </a:rPr>
              <a:t> über eine Wifi </a:t>
            </a:r>
            <a:r>
              <a:rPr lang="de-DE" sz="2800" spc="300" dirty="0" err="1">
                <a:latin typeface="Corbel Light" panose="020B0303020204020204" pitchFamily="34" charset="0"/>
              </a:rPr>
              <a:t>Verbundung</a:t>
            </a:r>
            <a:endParaRPr lang="de-DE" sz="2800" spc="600" dirty="0">
              <a:latin typeface="Corbel Light" panose="020B0303020204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1EF2818-97C4-4DF0-A7F9-401BC0F98067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Arduino </a:t>
            </a:r>
            <a:r>
              <a:rPr lang="de-DE" spc="600" dirty="0" err="1">
                <a:latin typeface="Corbel Light" panose="020B0303020204020204" pitchFamily="34" charset="0"/>
              </a:rPr>
              <a:t>Mini↔Raspberry</a:t>
            </a:r>
            <a:r>
              <a:rPr lang="de-DE" spc="600" dirty="0">
                <a:latin typeface="Corbel Light" panose="020B0303020204020204" pitchFamily="34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Hardware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40%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Testen auf Steckbrett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Löten und Testen eines Prototypen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Fehleranalyse des Prototypens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Löten und Testen der restlichen Exemplare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FC889E-10B2-4EC2-9304-A5AE99B75274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Arduino </a:t>
            </a:r>
            <a:r>
              <a:rPr lang="de-DE" spc="600" dirty="0" err="1">
                <a:latin typeface="Corbel Light" panose="020B0303020204020204" pitchFamily="34" charset="0"/>
              </a:rPr>
              <a:t>Mini↔Raspberry</a:t>
            </a:r>
            <a:r>
              <a:rPr lang="de-DE" spc="600" dirty="0">
                <a:latin typeface="Corbel Light" panose="020B0303020204020204" pitchFamily="34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10%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3903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Klasse für die UART-Kommunikation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Definieren der Port-Adressen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State-</a:t>
            </a:r>
            <a:r>
              <a:rPr lang="de-DE" sz="2800" spc="300" dirty="0" err="1">
                <a:latin typeface="Corbel Light" panose="020B0303020204020204" pitchFamily="34" charset="0"/>
              </a:rPr>
              <a:t>Machine</a:t>
            </a:r>
            <a:r>
              <a:rPr lang="de-DE" sz="2800" spc="300" dirty="0">
                <a:latin typeface="Corbel Light" panose="020B0303020204020204" pitchFamily="34" charset="0"/>
              </a:rPr>
              <a:t> zum Auslesen der Datenpakte vom seriellen Port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Paralleles Auslesen aller Ports gleichzeitig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Ein Klassen-Objekt pro Arduino Mini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F3AA2E6-23FD-4C7C-A4D5-5E7816D7B8BC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Arduino </a:t>
            </a:r>
            <a:r>
              <a:rPr lang="de-DE" spc="600" dirty="0" err="1">
                <a:latin typeface="Corbel Light" panose="020B0303020204020204" pitchFamily="34" charset="0"/>
              </a:rPr>
              <a:t>Mini↔Raspberry</a:t>
            </a:r>
            <a:r>
              <a:rPr lang="de-DE" spc="600" dirty="0">
                <a:latin typeface="Corbel Light" panose="020B0303020204020204" pitchFamily="34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1315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RS485 ↔ RS232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Spannungsunterschied zw. Arduino &amp; Raspberry Pi</a:t>
            </a:r>
            <a:r>
              <a:rPr lang="de-DE" sz="2800" spc="-150" dirty="0">
                <a:latin typeface="Corbel Light" panose="020B0303020204020204" pitchFamily="34" charset="0"/>
              </a:rPr>
              <a:t> (5V ↔ 3,3V)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B16366E-3220-453A-A9A2-803D5B669F26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Arduino </a:t>
            </a:r>
            <a:r>
              <a:rPr lang="de-DE" spc="600" dirty="0" err="1">
                <a:latin typeface="Corbel Light" panose="020B0303020204020204" pitchFamily="34" charset="0"/>
              </a:rPr>
              <a:t>Mini↔Raspberry</a:t>
            </a:r>
            <a:r>
              <a:rPr lang="de-DE" spc="600" dirty="0">
                <a:latin typeface="Corbel Light" panose="020B0303020204020204" pitchFamily="34" charset="0"/>
              </a:rPr>
              <a:t> Pi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Kommunikation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/>
              <a:t>RoboMirror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462147-A034-401F-8F23-038091BD374F}"/>
              </a:ext>
            </a:extLst>
          </p:cNvPr>
          <p:cNvSpPr txBox="1"/>
          <p:nvPr/>
        </p:nvSpPr>
        <p:spPr>
          <a:xfrm>
            <a:off x="1875322" y="3044279"/>
            <a:ext cx="8441356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400" spc="600" dirty="0">
                <a:latin typeface="Corbel Light" panose="020B0303020204020204" pitchFamily="34" charset="0"/>
              </a:rPr>
              <a:t>Raspberry Pi ↔</a:t>
            </a:r>
            <a:r>
              <a:rPr lang="de-DE" sz="4400" spc="600" dirty="0" err="1">
                <a:latin typeface="Corbel Light" panose="020B0303020204020204" pitchFamily="34" charset="0"/>
              </a:rPr>
              <a:t>RoboNova</a:t>
            </a:r>
            <a:endParaRPr lang="de-DE" sz="4400" spc="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074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12%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1318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Funktionsweise des Wifi-Moduls ESP8266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Einrichten der Entwicklungsumgebung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1BD96E-4512-49F2-88DF-2A8DE8EFFBAE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Raspberry </a:t>
            </a:r>
            <a:r>
              <a:rPr lang="de-DE" spc="600" dirty="0" err="1">
                <a:latin typeface="Corbel Light" panose="020B0303020204020204" pitchFamily="34" charset="0"/>
              </a:rPr>
              <a:t>Pi↔RoboNova</a:t>
            </a:r>
            <a:endParaRPr lang="de-DE" spc="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1714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Hardware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23%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95288"/>
            <a:ext cx="11318555" cy="1964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Anschluss des ESP8266 über einen Arduino Uno zum Hochladen von Code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300" dirty="0">
                <a:latin typeface="Corbel Light" panose="020B0303020204020204" pitchFamily="34" charset="0"/>
              </a:rPr>
              <a:t>Testen des Geräts und der Verbindung durch Testsoftware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D6A1C2-E1EC-4974-820F-C79E217082A6}"/>
              </a:ext>
            </a:extLst>
          </p:cNvPr>
          <p:cNvSpPr txBox="1"/>
          <p:nvPr/>
        </p:nvSpPr>
        <p:spPr>
          <a:xfrm>
            <a:off x="515892" y="-6736"/>
            <a:ext cx="5023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pc="600" dirty="0">
                <a:latin typeface="Corbel Light" panose="020B0303020204020204" pitchFamily="34" charset="0"/>
              </a:rPr>
              <a:t>Raspberry </a:t>
            </a:r>
            <a:r>
              <a:rPr lang="de-DE" spc="600" dirty="0" err="1">
                <a:latin typeface="Corbel Light" panose="020B0303020204020204" pitchFamily="34" charset="0"/>
              </a:rPr>
              <a:t>Pi↔RoboNova</a:t>
            </a:r>
            <a:endParaRPr lang="de-DE" spc="6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159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Breitbild</PresentationFormat>
  <Paragraphs>56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57</cp:revision>
  <dcterms:created xsi:type="dcterms:W3CDTF">2020-07-01T19:25:29Z</dcterms:created>
  <dcterms:modified xsi:type="dcterms:W3CDTF">2020-07-20T22:20:18Z</dcterms:modified>
</cp:coreProperties>
</file>