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notesMasterIdLst>
    <p:notesMasterId r:id="rId24"/>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AE848-89C6-CB43-8F36-83C950B4EDDC}"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197F9-5BC2-5F46-8881-98ADEC34E329}" type="slidenum">
              <a:rPr lang="en-US" smtClean="0"/>
              <a:t>‹#›</a:t>
            </a:fld>
            <a:endParaRPr lang="en-US"/>
          </a:p>
        </p:txBody>
      </p:sp>
    </p:spTree>
    <p:extLst>
      <p:ext uri="{BB962C8B-B14F-4D97-AF65-F5344CB8AC3E}">
        <p14:creationId xmlns:p14="http://schemas.microsoft.com/office/powerpoint/2010/main" val="398460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197F9-5BC2-5F46-8881-98ADEC34E329}" type="slidenum">
              <a:rPr lang="en-US" smtClean="0"/>
              <a:t>6</a:t>
            </a:fld>
            <a:endParaRPr lang="en-US"/>
          </a:p>
        </p:txBody>
      </p:sp>
    </p:spTree>
    <p:extLst>
      <p:ext uri="{BB962C8B-B14F-4D97-AF65-F5344CB8AC3E}">
        <p14:creationId xmlns:p14="http://schemas.microsoft.com/office/powerpoint/2010/main" val="323476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C9DA3-F7B7-A64B-A585-08AC2F6331DC}" type="datetimeFigureOut">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CE361-7305-A546-8E44-EDFFF90158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75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C9DA3-F7B7-A64B-A585-08AC2F6331DC}" type="datetimeFigureOut">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55854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C9DA3-F7B7-A64B-A585-08AC2F6331DC}" type="datetimeFigureOut">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169070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C9DA3-F7B7-A64B-A585-08AC2F6331DC}" type="datetimeFigureOut">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51617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C9DA3-F7B7-A64B-A585-08AC2F6331DC}" type="datetimeFigureOut">
              <a:rPr lang="en-US" smtClean="0"/>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CE361-7305-A546-8E44-EDFFF90158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1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C9DA3-F7B7-A64B-A585-08AC2F6331DC}" type="datetimeFigureOut">
              <a:rPr lang="en-US" smtClean="0"/>
              <a:t>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11225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C9DA3-F7B7-A64B-A585-08AC2F6331DC}" type="datetimeFigureOut">
              <a:rPr lang="en-US" smtClean="0"/>
              <a:t>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354727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C9DA3-F7B7-A64B-A585-08AC2F6331DC}" type="datetimeFigureOut">
              <a:rPr lang="en-US" smtClean="0"/>
              <a:t>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77545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1C9DA3-F7B7-A64B-A585-08AC2F6331DC}" type="datetimeFigureOut">
              <a:rPr lang="en-US" smtClean="0"/>
              <a:t>3/1/24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194585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1C9DA3-F7B7-A64B-A585-08AC2F6331DC}" type="datetimeFigureOut">
              <a:rPr lang="en-US" smtClean="0"/>
              <a:t>3/1/24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CCE361-7305-A546-8E44-EDFFF901582D}" type="slidenum">
              <a:rPr lang="en-US" smtClean="0"/>
              <a:t>‹#›</a:t>
            </a:fld>
            <a:endParaRPr lang="en-US"/>
          </a:p>
        </p:txBody>
      </p:sp>
    </p:spTree>
    <p:extLst>
      <p:ext uri="{BB962C8B-B14F-4D97-AF65-F5344CB8AC3E}">
        <p14:creationId xmlns:p14="http://schemas.microsoft.com/office/powerpoint/2010/main" val="358041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C9DA3-F7B7-A64B-A585-08AC2F6331DC}" type="datetimeFigureOut">
              <a:rPr lang="en-US" smtClean="0"/>
              <a:t>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CE361-7305-A546-8E44-EDFFF901582D}" type="slidenum">
              <a:rPr lang="en-US" smtClean="0"/>
              <a:t>‹#›</a:t>
            </a:fld>
            <a:endParaRPr lang="en-US"/>
          </a:p>
        </p:txBody>
      </p:sp>
    </p:spTree>
    <p:extLst>
      <p:ext uri="{BB962C8B-B14F-4D97-AF65-F5344CB8AC3E}">
        <p14:creationId xmlns:p14="http://schemas.microsoft.com/office/powerpoint/2010/main" val="38915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1C9DA3-F7B7-A64B-A585-08AC2F6331DC}" type="datetimeFigureOut">
              <a:rPr lang="en-US" smtClean="0"/>
              <a:t>3/1/24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CCE361-7305-A546-8E44-EDFFF90158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93413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1F8B-AEB8-6849-8B85-7657091FE059}"/>
              </a:ext>
            </a:extLst>
          </p:cNvPr>
          <p:cNvSpPr>
            <a:spLocks noGrp="1"/>
          </p:cNvSpPr>
          <p:nvPr>
            <p:ph type="ctrTitle"/>
          </p:nvPr>
        </p:nvSpPr>
        <p:spPr/>
        <p:txBody>
          <a:bodyPr/>
          <a:lstStyle/>
          <a:p>
            <a:r>
              <a:rPr lang="en-US" dirty="0"/>
              <a:t>Border Crossing Entry Data</a:t>
            </a:r>
          </a:p>
        </p:txBody>
      </p:sp>
      <p:sp>
        <p:nvSpPr>
          <p:cNvPr id="3" name="Subtitle 2">
            <a:extLst>
              <a:ext uri="{FF2B5EF4-FFF2-40B4-BE49-F238E27FC236}">
                <a16:creationId xmlns:a16="http://schemas.microsoft.com/office/drawing/2014/main" id="{69DA5903-FDCA-6048-8D01-18A1D04A4637}"/>
              </a:ext>
            </a:extLst>
          </p:cNvPr>
          <p:cNvSpPr>
            <a:spLocks noGrp="1"/>
          </p:cNvSpPr>
          <p:nvPr>
            <p:ph type="subTitle" idx="1"/>
          </p:nvPr>
        </p:nvSpPr>
        <p:spPr/>
        <p:txBody>
          <a:bodyPr/>
          <a:lstStyle/>
          <a:p>
            <a:r>
              <a:rPr lang="en-US" dirty="0"/>
              <a:t>Ander </a:t>
            </a:r>
            <a:r>
              <a:rPr lang="en-US" dirty="0" err="1"/>
              <a:t>Eguiluz</a:t>
            </a:r>
            <a:endParaRPr lang="en-US" dirty="0"/>
          </a:p>
        </p:txBody>
      </p:sp>
    </p:spTree>
    <p:extLst>
      <p:ext uri="{BB962C8B-B14F-4D97-AF65-F5344CB8AC3E}">
        <p14:creationId xmlns:p14="http://schemas.microsoft.com/office/powerpoint/2010/main" val="363835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1BDCAB-E68E-364A-BB1E-A942C6DFC654}"/>
              </a:ext>
            </a:extLst>
          </p:cNvPr>
          <p:cNvPicPr>
            <a:picLocks noGrp="1" noChangeAspect="1"/>
          </p:cNvPicPr>
          <p:nvPr>
            <p:ph idx="1"/>
          </p:nvPr>
        </p:nvPicPr>
        <p:blipFill>
          <a:blip r:embed="rId2"/>
          <a:stretch>
            <a:fillRect/>
          </a:stretch>
        </p:blipFill>
        <p:spPr>
          <a:xfrm>
            <a:off x="2889530" y="1846263"/>
            <a:ext cx="6473265" cy="4022725"/>
          </a:xfrm>
          <a:ln>
            <a:solidFill>
              <a:schemeClr val="tx1"/>
            </a:solidFill>
          </a:ln>
        </p:spPr>
      </p:pic>
      <p:sp>
        <p:nvSpPr>
          <p:cNvPr id="2" name="Title 1">
            <a:extLst>
              <a:ext uri="{FF2B5EF4-FFF2-40B4-BE49-F238E27FC236}">
                <a16:creationId xmlns:a16="http://schemas.microsoft.com/office/drawing/2014/main" id="{63BE54FB-097E-AFF2-A15E-1630238EA463}"/>
              </a:ext>
            </a:extLst>
          </p:cNvPr>
          <p:cNvSpPr>
            <a:spLocks noGrp="1"/>
          </p:cNvSpPr>
          <p:nvPr>
            <p:ph type="title"/>
          </p:nvPr>
        </p:nvSpPr>
        <p:spPr>
          <a:xfrm>
            <a:off x="1097280" y="286603"/>
            <a:ext cx="10058400" cy="1450757"/>
          </a:xfrm>
        </p:spPr>
        <p:txBody>
          <a:bodyPr/>
          <a:lstStyle/>
          <a:p>
            <a:r>
              <a:rPr lang="en-US" dirty="0"/>
              <a:t>Histogram of Value</a:t>
            </a:r>
          </a:p>
        </p:txBody>
      </p:sp>
    </p:spTree>
    <p:extLst>
      <p:ext uri="{BB962C8B-B14F-4D97-AF65-F5344CB8AC3E}">
        <p14:creationId xmlns:p14="http://schemas.microsoft.com/office/powerpoint/2010/main" val="142313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BFBF-17BC-494A-982D-87F7FC3B4B06}"/>
              </a:ext>
            </a:extLst>
          </p:cNvPr>
          <p:cNvSpPr>
            <a:spLocks noGrp="1"/>
          </p:cNvSpPr>
          <p:nvPr>
            <p:ph type="title"/>
          </p:nvPr>
        </p:nvSpPr>
        <p:spPr/>
        <p:txBody>
          <a:bodyPr>
            <a:normAutofit/>
          </a:bodyPr>
          <a:lstStyle/>
          <a:p>
            <a:r>
              <a:rPr lang="en-US" dirty="0"/>
              <a:t>Code to Obtain Descriptive Characteristics of the Variables</a:t>
            </a:r>
          </a:p>
        </p:txBody>
      </p:sp>
      <p:pic>
        <p:nvPicPr>
          <p:cNvPr id="9" name="Content Placeholder 8">
            <a:extLst>
              <a:ext uri="{FF2B5EF4-FFF2-40B4-BE49-F238E27FC236}">
                <a16:creationId xmlns:a16="http://schemas.microsoft.com/office/drawing/2014/main" id="{F9278EDF-349B-1843-90D9-696D0D15D79B}"/>
              </a:ext>
            </a:extLst>
          </p:cNvPr>
          <p:cNvPicPr>
            <a:picLocks noGrp="1" noChangeAspect="1"/>
          </p:cNvPicPr>
          <p:nvPr>
            <p:ph idx="1"/>
          </p:nvPr>
        </p:nvPicPr>
        <p:blipFill>
          <a:blip r:embed="rId2"/>
          <a:stretch>
            <a:fillRect/>
          </a:stretch>
        </p:blipFill>
        <p:spPr>
          <a:xfrm>
            <a:off x="1328304" y="1970440"/>
            <a:ext cx="6796071" cy="4022725"/>
          </a:xfrm>
          <a:ln>
            <a:solidFill>
              <a:schemeClr val="tx1"/>
            </a:solidFill>
          </a:ln>
        </p:spPr>
      </p:pic>
      <p:sp>
        <p:nvSpPr>
          <p:cNvPr id="10" name="TextBox 9">
            <a:extLst>
              <a:ext uri="{FF2B5EF4-FFF2-40B4-BE49-F238E27FC236}">
                <a16:creationId xmlns:a16="http://schemas.microsoft.com/office/drawing/2014/main" id="{BB06D740-FE6B-EF4F-8174-E2AA4F4CF171}"/>
              </a:ext>
            </a:extLst>
          </p:cNvPr>
          <p:cNvSpPr txBox="1"/>
          <p:nvPr/>
        </p:nvSpPr>
        <p:spPr>
          <a:xfrm>
            <a:off x="8511822" y="2937579"/>
            <a:ext cx="2980267" cy="1477328"/>
          </a:xfrm>
          <a:prstGeom prst="rect">
            <a:avLst/>
          </a:prstGeom>
          <a:noFill/>
        </p:spPr>
        <p:txBody>
          <a:bodyPr wrap="square" rtlCol="0">
            <a:spAutoFit/>
          </a:bodyPr>
          <a:lstStyle/>
          <a:p>
            <a:r>
              <a:rPr lang="en-US" dirty="0"/>
              <a:t>Since ‘Value’ is the only numerical variable, it’s the only one I obtained descriptive characteristics from.</a:t>
            </a:r>
          </a:p>
        </p:txBody>
      </p:sp>
    </p:spTree>
    <p:extLst>
      <p:ext uri="{BB962C8B-B14F-4D97-AF65-F5344CB8AC3E}">
        <p14:creationId xmlns:p14="http://schemas.microsoft.com/office/powerpoint/2010/main" val="131079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7AF1-DB75-5543-A758-C1DA20240BDF}"/>
              </a:ext>
            </a:extLst>
          </p:cNvPr>
          <p:cNvSpPr>
            <a:spLocks noGrp="1"/>
          </p:cNvSpPr>
          <p:nvPr>
            <p:ph type="title"/>
          </p:nvPr>
        </p:nvSpPr>
        <p:spPr/>
        <p:txBody>
          <a:bodyPr>
            <a:normAutofit/>
          </a:bodyPr>
          <a:lstStyle/>
          <a:p>
            <a:r>
              <a:rPr lang="en-US" dirty="0"/>
              <a:t>Code to Compare Texas and Montana Using a PMF</a:t>
            </a:r>
          </a:p>
        </p:txBody>
      </p:sp>
      <p:pic>
        <p:nvPicPr>
          <p:cNvPr id="5" name="Content Placeholder 4">
            <a:extLst>
              <a:ext uri="{FF2B5EF4-FFF2-40B4-BE49-F238E27FC236}">
                <a16:creationId xmlns:a16="http://schemas.microsoft.com/office/drawing/2014/main" id="{B29AB313-FC76-3A4A-926D-E7B10FD43FCE}"/>
              </a:ext>
            </a:extLst>
          </p:cNvPr>
          <p:cNvPicPr>
            <a:picLocks noGrp="1" noChangeAspect="1"/>
          </p:cNvPicPr>
          <p:nvPr>
            <p:ph idx="1"/>
          </p:nvPr>
        </p:nvPicPr>
        <p:blipFill>
          <a:blip r:embed="rId2"/>
          <a:stretch>
            <a:fillRect/>
          </a:stretch>
        </p:blipFill>
        <p:spPr>
          <a:xfrm>
            <a:off x="2644959" y="1846263"/>
            <a:ext cx="6962408" cy="4022725"/>
          </a:xfrm>
        </p:spPr>
      </p:pic>
    </p:spTree>
    <p:extLst>
      <p:ext uri="{BB962C8B-B14F-4D97-AF65-F5344CB8AC3E}">
        <p14:creationId xmlns:p14="http://schemas.microsoft.com/office/powerpoint/2010/main" val="16258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A9A3E4-73FF-784E-AFFC-05936DBF990E}"/>
              </a:ext>
            </a:extLst>
          </p:cNvPr>
          <p:cNvPicPr>
            <a:picLocks noGrp="1" noChangeAspect="1"/>
          </p:cNvPicPr>
          <p:nvPr>
            <p:ph idx="1"/>
          </p:nvPr>
        </p:nvPicPr>
        <p:blipFill>
          <a:blip r:embed="rId2"/>
          <a:stretch>
            <a:fillRect/>
          </a:stretch>
        </p:blipFill>
        <p:spPr>
          <a:xfrm>
            <a:off x="2069347" y="1846263"/>
            <a:ext cx="8113631" cy="4022725"/>
          </a:xfrm>
          <a:ln>
            <a:solidFill>
              <a:schemeClr val="tx1"/>
            </a:solidFill>
          </a:ln>
        </p:spPr>
      </p:pic>
      <p:sp>
        <p:nvSpPr>
          <p:cNvPr id="2" name="Title 1">
            <a:extLst>
              <a:ext uri="{FF2B5EF4-FFF2-40B4-BE49-F238E27FC236}">
                <a16:creationId xmlns:a16="http://schemas.microsoft.com/office/drawing/2014/main" id="{3D8FA6B4-1261-32FE-092E-1F3B888174CA}"/>
              </a:ext>
            </a:extLst>
          </p:cNvPr>
          <p:cNvSpPr>
            <a:spLocks noGrp="1"/>
          </p:cNvSpPr>
          <p:nvPr>
            <p:ph type="title"/>
          </p:nvPr>
        </p:nvSpPr>
        <p:spPr>
          <a:xfrm>
            <a:off x="1097280" y="286603"/>
            <a:ext cx="10058400" cy="1450757"/>
          </a:xfrm>
        </p:spPr>
        <p:txBody>
          <a:bodyPr/>
          <a:lstStyle/>
          <a:p>
            <a:r>
              <a:rPr lang="en-US" dirty="0"/>
              <a:t>PMF of Border Crossings for </a:t>
            </a:r>
            <a:br>
              <a:rPr lang="en-US" dirty="0"/>
            </a:br>
            <a:r>
              <a:rPr lang="en-US" dirty="0"/>
              <a:t>Texas vs. Montana</a:t>
            </a:r>
          </a:p>
        </p:txBody>
      </p:sp>
    </p:spTree>
    <p:extLst>
      <p:ext uri="{BB962C8B-B14F-4D97-AF65-F5344CB8AC3E}">
        <p14:creationId xmlns:p14="http://schemas.microsoft.com/office/powerpoint/2010/main" val="356718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F2E0-5FAB-F74B-8395-D06FBCB242C4}"/>
              </a:ext>
            </a:extLst>
          </p:cNvPr>
          <p:cNvSpPr>
            <a:spLocks noGrp="1"/>
          </p:cNvSpPr>
          <p:nvPr>
            <p:ph type="title"/>
          </p:nvPr>
        </p:nvSpPr>
        <p:spPr/>
        <p:txBody>
          <a:bodyPr/>
          <a:lstStyle/>
          <a:p>
            <a:r>
              <a:rPr lang="en-US" dirty="0"/>
              <a:t>Code to Create CDF for ‘Value’</a:t>
            </a:r>
          </a:p>
        </p:txBody>
      </p:sp>
      <p:pic>
        <p:nvPicPr>
          <p:cNvPr id="5" name="Content Placeholder 4">
            <a:extLst>
              <a:ext uri="{FF2B5EF4-FFF2-40B4-BE49-F238E27FC236}">
                <a16:creationId xmlns:a16="http://schemas.microsoft.com/office/drawing/2014/main" id="{8B7668C9-2BC3-F948-842C-4150C9015FB2}"/>
              </a:ext>
            </a:extLst>
          </p:cNvPr>
          <p:cNvPicPr>
            <a:picLocks noGrp="1" noChangeAspect="1"/>
          </p:cNvPicPr>
          <p:nvPr>
            <p:ph idx="1"/>
          </p:nvPr>
        </p:nvPicPr>
        <p:blipFill>
          <a:blip r:embed="rId2"/>
          <a:stretch>
            <a:fillRect/>
          </a:stretch>
        </p:blipFill>
        <p:spPr>
          <a:xfrm>
            <a:off x="1096963" y="2169937"/>
            <a:ext cx="10058400" cy="2336799"/>
          </a:xfrm>
        </p:spPr>
      </p:pic>
    </p:spTree>
    <p:extLst>
      <p:ext uri="{BB962C8B-B14F-4D97-AF65-F5344CB8AC3E}">
        <p14:creationId xmlns:p14="http://schemas.microsoft.com/office/powerpoint/2010/main" val="90972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56E22D1A-7D87-BE47-BAE6-5BF3C548E65B}"/>
              </a:ext>
            </a:extLst>
          </p:cNvPr>
          <p:cNvSpPr txBox="1"/>
          <p:nvPr/>
        </p:nvSpPr>
        <p:spPr>
          <a:xfrm>
            <a:off x="492371" y="1018576"/>
            <a:ext cx="3084844" cy="531798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rgbClr val="FFFFFF"/>
                </a:solidFill>
              </a:rPr>
              <a:t>In terms of figuring out if there’s a significant difference in the number of border crossings between different states or borders, this CDF shows us the probability of obtaining a value. It’s clear that between values 1 and 4 on this plot, the probability is the same. In this test, it’s obvious that the ‘State’ data is unaccounted for, but within the range of 1 and 4 we can assume that there will be different data from different states. This means that it’s possible that there could be a significant difference, but we’ll have to continue with the analysis to find out. </a:t>
            </a:r>
          </a:p>
        </p:txBody>
      </p:sp>
      <p:sp>
        <p:nvSpPr>
          <p:cNvPr id="14" name="Rectangle 13">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77EAC917-331A-F346-A1EE-C5A5B601BF6C}"/>
              </a:ext>
            </a:extLst>
          </p:cNvPr>
          <p:cNvPicPr>
            <a:picLocks noGrp="1" noChangeAspect="1"/>
          </p:cNvPicPr>
          <p:nvPr>
            <p:ph idx="1"/>
          </p:nvPr>
        </p:nvPicPr>
        <p:blipFill>
          <a:blip r:embed="rId2"/>
          <a:stretch>
            <a:fillRect/>
          </a:stretch>
        </p:blipFill>
        <p:spPr>
          <a:xfrm>
            <a:off x="4742017" y="1576522"/>
            <a:ext cx="6798082" cy="3704955"/>
          </a:xfrm>
          <a:prstGeom prst="rect">
            <a:avLst/>
          </a:prstGeom>
        </p:spPr>
      </p:pic>
    </p:spTree>
    <p:extLst>
      <p:ext uri="{BB962C8B-B14F-4D97-AF65-F5344CB8AC3E}">
        <p14:creationId xmlns:p14="http://schemas.microsoft.com/office/powerpoint/2010/main" val="23645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DE5C-27C4-954F-8BD8-719DE88F5562}"/>
              </a:ext>
            </a:extLst>
          </p:cNvPr>
          <p:cNvSpPr>
            <a:spLocks noGrp="1"/>
          </p:cNvSpPr>
          <p:nvPr>
            <p:ph type="title"/>
          </p:nvPr>
        </p:nvSpPr>
        <p:spPr/>
        <p:txBody>
          <a:bodyPr/>
          <a:lstStyle/>
          <a:p>
            <a:r>
              <a:rPr lang="en-US" dirty="0"/>
              <a:t>Code to Plot Analytical Distribution</a:t>
            </a:r>
          </a:p>
        </p:txBody>
      </p:sp>
      <p:pic>
        <p:nvPicPr>
          <p:cNvPr id="9" name="Content Placeholder 8">
            <a:extLst>
              <a:ext uri="{FF2B5EF4-FFF2-40B4-BE49-F238E27FC236}">
                <a16:creationId xmlns:a16="http://schemas.microsoft.com/office/drawing/2014/main" id="{2DD0C8C6-301B-8548-9F4F-37D0B62BCB26}"/>
              </a:ext>
            </a:extLst>
          </p:cNvPr>
          <p:cNvPicPr>
            <a:picLocks noGrp="1" noChangeAspect="1"/>
          </p:cNvPicPr>
          <p:nvPr>
            <p:ph idx="1"/>
          </p:nvPr>
        </p:nvPicPr>
        <p:blipFill>
          <a:blip r:embed="rId2"/>
          <a:stretch>
            <a:fillRect/>
          </a:stretch>
        </p:blipFill>
        <p:spPr>
          <a:xfrm>
            <a:off x="2296838" y="1846263"/>
            <a:ext cx="7658649" cy="4022725"/>
          </a:xfrm>
        </p:spPr>
      </p:pic>
    </p:spTree>
    <p:extLst>
      <p:ext uri="{BB962C8B-B14F-4D97-AF65-F5344CB8AC3E}">
        <p14:creationId xmlns:p14="http://schemas.microsoft.com/office/powerpoint/2010/main" val="3291030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781F8E26-98E8-3749-996B-9B0F2D9612D0}"/>
              </a:ext>
            </a:extLst>
          </p:cNvPr>
          <p:cNvSpPr txBox="1"/>
          <p:nvPr/>
        </p:nvSpPr>
        <p:spPr>
          <a:xfrm>
            <a:off x="492371" y="1230117"/>
            <a:ext cx="3054228" cy="3335519"/>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dirty="0">
                <a:solidFill>
                  <a:srgbClr val="FFFFFF"/>
                </a:solidFill>
              </a:rPr>
              <a:t>Plotting an analytical distribution, such as a normal distribution, and analyzing its fit to this dataset can provide insights into the underlying distribution of the data. This analysis helps in understanding if the data follows a certain distribution and how well the chosen distribution fits the data. For example, this dataset closely matches the normal distribution, suggesting that the data is normally distributed, which can be useful for further statistical analysis and modeling.</a:t>
            </a:r>
          </a:p>
        </p:txBody>
      </p:sp>
      <p:sp>
        <p:nvSpPr>
          <p:cNvPr id="14" name="Rectangle 13">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1436C4C5-F0ED-F14F-90EA-46FC5AE82297}"/>
              </a:ext>
            </a:extLst>
          </p:cNvPr>
          <p:cNvPicPr>
            <a:picLocks noGrp="1" noChangeAspect="1"/>
          </p:cNvPicPr>
          <p:nvPr>
            <p:ph idx="1"/>
          </p:nvPr>
        </p:nvPicPr>
        <p:blipFill>
          <a:blip r:embed="rId2"/>
          <a:stretch>
            <a:fillRect/>
          </a:stretch>
        </p:blipFill>
        <p:spPr>
          <a:xfrm>
            <a:off x="4742017" y="1321595"/>
            <a:ext cx="6798082" cy="4214810"/>
          </a:xfrm>
          <a:prstGeom prst="rect">
            <a:avLst/>
          </a:prstGeom>
        </p:spPr>
      </p:pic>
    </p:spTree>
    <p:extLst>
      <p:ext uri="{BB962C8B-B14F-4D97-AF65-F5344CB8AC3E}">
        <p14:creationId xmlns:p14="http://schemas.microsoft.com/office/powerpoint/2010/main" val="208960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6057-34BD-C94B-AE1B-A5F9FF6312D3}"/>
              </a:ext>
            </a:extLst>
          </p:cNvPr>
          <p:cNvSpPr>
            <a:spLocks noGrp="1"/>
          </p:cNvSpPr>
          <p:nvPr>
            <p:ph type="title"/>
          </p:nvPr>
        </p:nvSpPr>
        <p:spPr/>
        <p:txBody>
          <a:bodyPr/>
          <a:lstStyle/>
          <a:p>
            <a:r>
              <a:rPr lang="en-US" dirty="0"/>
              <a:t>Code to Create Scatterplot</a:t>
            </a:r>
          </a:p>
        </p:txBody>
      </p:sp>
      <p:pic>
        <p:nvPicPr>
          <p:cNvPr id="5" name="Content Placeholder 4">
            <a:extLst>
              <a:ext uri="{FF2B5EF4-FFF2-40B4-BE49-F238E27FC236}">
                <a16:creationId xmlns:a16="http://schemas.microsoft.com/office/drawing/2014/main" id="{BF5251E1-F185-8C46-A9EB-652384B82D84}"/>
              </a:ext>
            </a:extLst>
          </p:cNvPr>
          <p:cNvPicPr>
            <a:picLocks noGrp="1" noChangeAspect="1"/>
          </p:cNvPicPr>
          <p:nvPr>
            <p:ph idx="1"/>
          </p:nvPr>
        </p:nvPicPr>
        <p:blipFill>
          <a:blip r:embed="rId2"/>
          <a:stretch>
            <a:fillRect/>
          </a:stretch>
        </p:blipFill>
        <p:spPr>
          <a:xfrm>
            <a:off x="3244471" y="1846263"/>
            <a:ext cx="5763383" cy="4022725"/>
          </a:xfrm>
        </p:spPr>
      </p:pic>
    </p:spTree>
    <p:extLst>
      <p:ext uri="{BB962C8B-B14F-4D97-AF65-F5344CB8AC3E}">
        <p14:creationId xmlns:p14="http://schemas.microsoft.com/office/powerpoint/2010/main" val="25006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356321-F89A-5242-A686-8E6B5183B6A6}"/>
              </a:ext>
            </a:extLst>
          </p:cNvPr>
          <p:cNvPicPr>
            <a:picLocks noGrp="1" noChangeAspect="1"/>
          </p:cNvPicPr>
          <p:nvPr>
            <p:ph idx="1"/>
          </p:nvPr>
        </p:nvPicPr>
        <p:blipFill>
          <a:blip r:embed="rId2"/>
          <a:stretch>
            <a:fillRect/>
          </a:stretch>
        </p:blipFill>
        <p:spPr>
          <a:xfrm>
            <a:off x="4567788" y="1872210"/>
            <a:ext cx="5577728" cy="4022725"/>
          </a:xfrm>
          <a:ln>
            <a:solidFill>
              <a:schemeClr val="tx1"/>
            </a:solidFill>
          </a:ln>
        </p:spPr>
      </p:pic>
      <p:sp>
        <p:nvSpPr>
          <p:cNvPr id="5" name="TextBox 4">
            <a:extLst>
              <a:ext uri="{FF2B5EF4-FFF2-40B4-BE49-F238E27FC236}">
                <a16:creationId xmlns:a16="http://schemas.microsoft.com/office/drawing/2014/main" id="{2D7319AE-845D-6448-858C-1569FFAEDEEC}"/>
              </a:ext>
            </a:extLst>
          </p:cNvPr>
          <p:cNvSpPr txBox="1"/>
          <p:nvPr/>
        </p:nvSpPr>
        <p:spPr>
          <a:xfrm>
            <a:off x="4567788" y="5951797"/>
            <a:ext cx="5990897" cy="369332"/>
          </a:xfrm>
          <a:prstGeom prst="rect">
            <a:avLst/>
          </a:prstGeom>
          <a:noFill/>
        </p:spPr>
        <p:txBody>
          <a:bodyPr wrap="square" rtlCol="0">
            <a:spAutoFit/>
          </a:bodyPr>
          <a:lstStyle/>
          <a:p>
            <a:r>
              <a:rPr lang="en-US" dirty="0"/>
              <a:t>Pearson’s correlation coefficient: -0.09941751461149709</a:t>
            </a:r>
          </a:p>
        </p:txBody>
      </p:sp>
      <p:sp>
        <p:nvSpPr>
          <p:cNvPr id="6" name="TextBox 5">
            <a:extLst>
              <a:ext uri="{FF2B5EF4-FFF2-40B4-BE49-F238E27FC236}">
                <a16:creationId xmlns:a16="http://schemas.microsoft.com/office/drawing/2014/main" id="{00E7DAD4-1E1C-1646-AC14-38B57B50B48F}"/>
              </a:ext>
            </a:extLst>
          </p:cNvPr>
          <p:cNvSpPr txBox="1"/>
          <p:nvPr/>
        </p:nvSpPr>
        <p:spPr>
          <a:xfrm>
            <a:off x="1316468" y="2272629"/>
            <a:ext cx="2442732" cy="1754326"/>
          </a:xfrm>
          <a:prstGeom prst="rect">
            <a:avLst/>
          </a:prstGeom>
          <a:noFill/>
        </p:spPr>
        <p:txBody>
          <a:bodyPr wrap="square" rtlCol="0">
            <a:spAutoFit/>
          </a:bodyPr>
          <a:lstStyle/>
          <a:p>
            <a:r>
              <a:rPr lang="en-US" dirty="0"/>
              <a:t>It’s extremely difficult to calculate covariance, Pearson’s correlation, etc. because ‘Value’ is the only numerical variable in this dataset.</a:t>
            </a:r>
          </a:p>
        </p:txBody>
      </p:sp>
      <p:sp>
        <p:nvSpPr>
          <p:cNvPr id="2" name="Title 1">
            <a:extLst>
              <a:ext uri="{FF2B5EF4-FFF2-40B4-BE49-F238E27FC236}">
                <a16:creationId xmlns:a16="http://schemas.microsoft.com/office/drawing/2014/main" id="{190FCDFE-85DB-4FC8-45D7-EDC1F5174AAE}"/>
              </a:ext>
            </a:extLst>
          </p:cNvPr>
          <p:cNvSpPr>
            <a:spLocks noGrp="1"/>
          </p:cNvSpPr>
          <p:nvPr>
            <p:ph type="title"/>
          </p:nvPr>
        </p:nvSpPr>
        <p:spPr>
          <a:xfrm>
            <a:off x="1097280" y="286603"/>
            <a:ext cx="10058400" cy="1450757"/>
          </a:xfrm>
        </p:spPr>
        <p:txBody>
          <a:bodyPr/>
          <a:lstStyle/>
          <a:p>
            <a:r>
              <a:rPr lang="en-US" dirty="0"/>
              <a:t>Scatter Plot of Measure vs. Value</a:t>
            </a:r>
          </a:p>
        </p:txBody>
      </p:sp>
    </p:spTree>
    <p:extLst>
      <p:ext uri="{BB962C8B-B14F-4D97-AF65-F5344CB8AC3E}">
        <p14:creationId xmlns:p14="http://schemas.microsoft.com/office/powerpoint/2010/main" val="236402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EF4B-ADD3-AA42-9EF7-312D2E68792B}"/>
              </a:ext>
            </a:extLst>
          </p:cNvPr>
          <p:cNvSpPr>
            <a:spLocks noGrp="1"/>
          </p:cNvSpPr>
          <p:nvPr>
            <p:ph type="title"/>
          </p:nvPr>
        </p:nvSpPr>
        <p:spPr/>
        <p:txBody>
          <a:bodyPr/>
          <a:lstStyle/>
          <a:p>
            <a:r>
              <a:rPr lang="en-US" dirty="0"/>
              <a:t>Statistical Question</a:t>
            </a:r>
          </a:p>
        </p:txBody>
      </p:sp>
      <p:sp>
        <p:nvSpPr>
          <p:cNvPr id="3" name="Content Placeholder 2">
            <a:extLst>
              <a:ext uri="{FF2B5EF4-FFF2-40B4-BE49-F238E27FC236}">
                <a16:creationId xmlns:a16="http://schemas.microsoft.com/office/drawing/2014/main" id="{87F9AB9D-1C3C-014F-B015-96DA973506FC}"/>
              </a:ext>
            </a:extLst>
          </p:cNvPr>
          <p:cNvSpPr>
            <a:spLocks noGrp="1"/>
          </p:cNvSpPr>
          <p:nvPr>
            <p:ph idx="1"/>
          </p:nvPr>
        </p:nvSpPr>
        <p:spPr>
          <a:xfrm>
            <a:off x="1097280" y="1894374"/>
            <a:ext cx="9603146" cy="4023360"/>
          </a:xfrm>
        </p:spPr>
        <p:txBody>
          <a:bodyPr/>
          <a:lstStyle/>
          <a:p>
            <a:r>
              <a:rPr lang="en-US" dirty="0"/>
              <a:t>Is there a significant difference in the number of border crossings between different states or borders?</a:t>
            </a:r>
          </a:p>
        </p:txBody>
      </p:sp>
    </p:spTree>
    <p:extLst>
      <p:ext uri="{BB962C8B-B14F-4D97-AF65-F5344CB8AC3E}">
        <p14:creationId xmlns:p14="http://schemas.microsoft.com/office/powerpoint/2010/main" val="224911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7E6A-B030-C44A-B525-48A08A7013E9}"/>
              </a:ext>
            </a:extLst>
          </p:cNvPr>
          <p:cNvSpPr>
            <a:spLocks noGrp="1"/>
          </p:cNvSpPr>
          <p:nvPr>
            <p:ph type="title"/>
          </p:nvPr>
        </p:nvSpPr>
        <p:spPr/>
        <p:txBody>
          <a:bodyPr>
            <a:normAutofit/>
          </a:bodyPr>
          <a:lstStyle/>
          <a:p>
            <a:r>
              <a:rPr lang="en-US" dirty="0"/>
              <a:t>Code to Conduct Analysis of Variance (ANOVA) on Hypothesis</a:t>
            </a:r>
          </a:p>
        </p:txBody>
      </p:sp>
      <p:pic>
        <p:nvPicPr>
          <p:cNvPr id="5" name="Content Placeholder 4">
            <a:extLst>
              <a:ext uri="{FF2B5EF4-FFF2-40B4-BE49-F238E27FC236}">
                <a16:creationId xmlns:a16="http://schemas.microsoft.com/office/drawing/2014/main" id="{B2F78D24-10FF-694D-87AD-B06D0433CCF2}"/>
              </a:ext>
            </a:extLst>
          </p:cNvPr>
          <p:cNvPicPr>
            <a:picLocks noGrp="1" noChangeAspect="1"/>
          </p:cNvPicPr>
          <p:nvPr>
            <p:ph idx="1"/>
          </p:nvPr>
        </p:nvPicPr>
        <p:blipFill>
          <a:blip r:embed="rId2"/>
          <a:stretch>
            <a:fillRect/>
          </a:stretch>
        </p:blipFill>
        <p:spPr>
          <a:xfrm>
            <a:off x="1096963" y="1932306"/>
            <a:ext cx="10058400" cy="3850639"/>
          </a:xfrm>
        </p:spPr>
      </p:pic>
      <p:sp>
        <p:nvSpPr>
          <p:cNvPr id="6" name="TextBox 5">
            <a:extLst>
              <a:ext uri="{FF2B5EF4-FFF2-40B4-BE49-F238E27FC236}">
                <a16:creationId xmlns:a16="http://schemas.microsoft.com/office/drawing/2014/main" id="{29017303-3F34-F44D-B294-588C093F5620}"/>
              </a:ext>
            </a:extLst>
          </p:cNvPr>
          <p:cNvSpPr txBox="1"/>
          <p:nvPr/>
        </p:nvSpPr>
        <p:spPr>
          <a:xfrm>
            <a:off x="6855371" y="2196662"/>
            <a:ext cx="4813739" cy="923330"/>
          </a:xfrm>
          <a:prstGeom prst="rect">
            <a:avLst/>
          </a:prstGeom>
          <a:noFill/>
        </p:spPr>
        <p:txBody>
          <a:bodyPr wrap="square" rtlCol="0">
            <a:spAutoFit/>
          </a:bodyPr>
          <a:lstStyle/>
          <a:p>
            <a:r>
              <a:rPr lang="en-US" dirty="0"/>
              <a:t>Null Hypothesis (H0): There is no significant difference in the number of border crossings between different states or borders.</a:t>
            </a:r>
          </a:p>
        </p:txBody>
      </p:sp>
      <p:sp>
        <p:nvSpPr>
          <p:cNvPr id="7" name="TextBox 6">
            <a:extLst>
              <a:ext uri="{FF2B5EF4-FFF2-40B4-BE49-F238E27FC236}">
                <a16:creationId xmlns:a16="http://schemas.microsoft.com/office/drawing/2014/main" id="{CE0889BA-F86F-8349-A56C-6CAF23F4E683}"/>
              </a:ext>
            </a:extLst>
          </p:cNvPr>
          <p:cNvSpPr txBox="1"/>
          <p:nvPr/>
        </p:nvSpPr>
        <p:spPr>
          <a:xfrm>
            <a:off x="1295400" y="5867933"/>
            <a:ext cx="10058400" cy="369332"/>
          </a:xfrm>
          <a:prstGeom prst="rect">
            <a:avLst/>
          </a:prstGeom>
          <a:noFill/>
        </p:spPr>
        <p:txBody>
          <a:bodyPr wrap="square" rtlCol="0">
            <a:spAutoFit/>
          </a:bodyPr>
          <a:lstStyle/>
          <a:p>
            <a:r>
              <a:rPr lang="en-US" dirty="0"/>
              <a:t>A large F-statistic and a p-value of 0 indicate that there is strong evidence to reject the null hypothesis. </a:t>
            </a:r>
          </a:p>
        </p:txBody>
      </p:sp>
    </p:spTree>
    <p:extLst>
      <p:ext uri="{BB962C8B-B14F-4D97-AF65-F5344CB8AC3E}">
        <p14:creationId xmlns:p14="http://schemas.microsoft.com/office/powerpoint/2010/main" val="350615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77FD-B9D6-AE47-BD50-CE99DADD80D8}"/>
              </a:ext>
            </a:extLst>
          </p:cNvPr>
          <p:cNvSpPr>
            <a:spLocks noGrp="1"/>
          </p:cNvSpPr>
          <p:nvPr>
            <p:ph type="title"/>
          </p:nvPr>
        </p:nvSpPr>
        <p:spPr/>
        <p:txBody>
          <a:bodyPr>
            <a:normAutofit/>
          </a:bodyPr>
          <a:lstStyle/>
          <a:p>
            <a:r>
              <a:rPr lang="en-US" dirty="0"/>
              <a:t>Code to Conduct Regression Analysis between ‘Value’ and ‘State’</a:t>
            </a:r>
          </a:p>
        </p:txBody>
      </p:sp>
      <p:pic>
        <p:nvPicPr>
          <p:cNvPr id="5" name="Content Placeholder 4">
            <a:extLst>
              <a:ext uri="{FF2B5EF4-FFF2-40B4-BE49-F238E27FC236}">
                <a16:creationId xmlns:a16="http://schemas.microsoft.com/office/drawing/2014/main" id="{7DFC53F0-D0A3-9E48-AEB8-7AFB3D2B239C}"/>
              </a:ext>
            </a:extLst>
          </p:cNvPr>
          <p:cNvPicPr>
            <a:picLocks noGrp="1" noChangeAspect="1"/>
          </p:cNvPicPr>
          <p:nvPr>
            <p:ph idx="1"/>
          </p:nvPr>
        </p:nvPicPr>
        <p:blipFill>
          <a:blip r:embed="rId2"/>
          <a:stretch>
            <a:fillRect/>
          </a:stretch>
        </p:blipFill>
        <p:spPr>
          <a:xfrm>
            <a:off x="1749792" y="1846263"/>
            <a:ext cx="8752742" cy="4022725"/>
          </a:xfrm>
        </p:spPr>
      </p:pic>
    </p:spTree>
    <p:extLst>
      <p:ext uri="{BB962C8B-B14F-4D97-AF65-F5344CB8AC3E}">
        <p14:creationId xmlns:p14="http://schemas.microsoft.com/office/powerpoint/2010/main" val="402553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8B56-BDFF-214A-AC86-4FB7DC964247}"/>
              </a:ext>
            </a:extLst>
          </p:cNvPr>
          <p:cNvSpPr>
            <a:spLocks noGrp="1"/>
          </p:cNvSpPr>
          <p:nvPr>
            <p:ph type="title"/>
          </p:nvPr>
        </p:nvSpPr>
        <p:spPr/>
        <p:txBody>
          <a:bodyPr/>
          <a:lstStyle/>
          <a:p>
            <a:r>
              <a:rPr lang="en-US" dirty="0"/>
              <a:t>OSL Regression Results</a:t>
            </a:r>
          </a:p>
        </p:txBody>
      </p:sp>
      <p:pic>
        <p:nvPicPr>
          <p:cNvPr id="4" name="Content Placeholder 4">
            <a:extLst>
              <a:ext uri="{FF2B5EF4-FFF2-40B4-BE49-F238E27FC236}">
                <a16:creationId xmlns:a16="http://schemas.microsoft.com/office/drawing/2014/main" id="{046152DA-54BC-3C45-BCB1-C4E75CED318A}"/>
              </a:ext>
            </a:extLst>
          </p:cNvPr>
          <p:cNvPicPr>
            <a:picLocks noGrp="1" noChangeAspect="1"/>
          </p:cNvPicPr>
          <p:nvPr>
            <p:ph idx="1"/>
          </p:nvPr>
        </p:nvPicPr>
        <p:blipFill>
          <a:blip r:embed="rId2"/>
          <a:stretch>
            <a:fillRect/>
          </a:stretch>
        </p:blipFill>
        <p:spPr>
          <a:xfrm>
            <a:off x="3962113" y="1846263"/>
            <a:ext cx="4328099" cy="4022725"/>
          </a:xfrm>
          <a:prstGeom prst="rect">
            <a:avLst/>
          </a:prstGeom>
        </p:spPr>
      </p:pic>
    </p:spTree>
    <p:extLst>
      <p:ext uri="{BB962C8B-B14F-4D97-AF65-F5344CB8AC3E}">
        <p14:creationId xmlns:p14="http://schemas.microsoft.com/office/powerpoint/2010/main" val="232171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AFE7-4EB6-3449-AA09-AD56786DC8C0}"/>
              </a:ext>
            </a:extLst>
          </p:cNvPr>
          <p:cNvSpPr>
            <a:spLocks noGrp="1"/>
          </p:cNvSpPr>
          <p:nvPr>
            <p:ph type="title"/>
          </p:nvPr>
        </p:nvSpPr>
        <p:spPr/>
        <p:txBody>
          <a:bodyPr/>
          <a:lstStyle/>
          <a:p>
            <a:r>
              <a:rPr lang="en-US" dirty="0"/>
              <a:t>Variables Used &amp; Description</a:t>
            </a:r>
          </a:p>
        </p:txBody>
      </p:sp>
      <p:sp>
        <p:nvSpPr>
          <p:cNvPr id="3" name="Content Placeholder 2">
            <a:extLst>
              <a:ext uri="{FF2B5EF4-FFF2-40B4-BE49-F238E27FC236}">
                <a16:creationId xmlns:a16="http://schemas.microsoft.com/office/drawing/2014/main" id="{22DCFE8F-3448-4240-946C-3BD9C8B3071D}"/>
              </a:ext>
            </a:extLst>
          </p:cNvPr>
          <p:cNvSpPr>
            <a:spLocks noGrp="1"/>
          </p:cNvSpPr>
          <p:nvPr>
            <p:ph idx="1"/>
          </p:nvPr>
        </p:nvSpPr>
        <p:spPr>
          <a:xfrm>
            <a:off x="1159216" y="1846336"/>
            <a:ext cx="10058400" cy="4351338"/>
          </a:xfrm>
        </p:spPr>
        <p:txBody>
          <a:bodyPr>
            <a:normAutofit/>
          </a:bodyPr>
          <a:lstStyle/>
          <a:p>
            <a:r>
              <a:rPr lang="en-US" sz="2000" b="1" dirty="0"/>
              <a:t>Port Name</a:t>
            </a:r>
            <a:r>
              <a:rPr lang="en-US" sz="2000" dirty="0"/>
              <a:t>: The name of the port where the border crossing occurred.</a:t>
            </a:r>
          </a:p>
          <a:p>
            <a:r>
              <a:rPr lang="en-US" sz="2000" b="1" dirty="0"/>
              <a:t>State</a:t>
            </a:r>
            <a:r>
              <a:rPr lang="en-US" sz="2000" dirty="0"/>
              <a:t>: The state in which the port is located.</a:t>
            </a:r>
          </a:p>
          <a:p>
            <a:r>
              <a:rPr lang="en-US" sz="2000" b="1" dirty="0"/>
              <a:t>Border</a:t>
            </a:r>
            <a:r>
              <a:rPr lang="en-US" sz="2000" dirty="0"/>
              <a:t>: Indicates whether the border crossing is between the US and Mexico or between the US and Canada.</a:t>
            </a:r>
          </a:p>
          <a:p>
            <a:r>
              <a:rPr lang="en-US" sz="2000" b="1" dirty="0"/>
              <a:t>Date</a:t>
            </a:r>
            <a:r>
              <a:rPr lang="en-US" sz="2000" dirty="0"/>
              <a:t>: The date on which the border crossing occurred.</a:t>
            </a:r>
          </a:p>
          <a:p>
            <a:r>
              <a:rPr lang="en-US" sz="2000" b="1" dirty="0"/>
              <a:t>Measure</a:t>
            </a:r>
            <a:r>
              <a:rPr lang="en-US" sz="2000" dirty="0"/>
              <a:t>: The type of border crossing measure, such as the mode of transportation (e.g., Buses, Trucks, Pedestrians) or the purpose of crossing (e.g., Personal Vehicles, Truck Containers Loaded).</a:t>
            </a:r>
          </a:p>
          <a:p>
            <a:r>
              <a:rPr lang="en-US" sz="2000" b="1" dirty="0"/>
              <a:t>Value</a:t>
            </a:r>
            <a:r>
              <a:rPr lang="en-US" sz="2000" dirty="0"/>
              <a:t>: The number of border crossings for the specified measure on the given date at the specified port.</a:t>
            </a:r>
          </a:p>
        </p:txBody>
      </p:sp>
    </p:spTree>
    <p:extLst>
      <p:ext uri="{BB962C8B-B14F-4D97-AF65-F5344CB8AC3E}">
        <p14:creationId xmlns:p14="http://schemas.microsoft.com/office/powerpoint/2010/main" val="422211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30F4-BCD1-B14E-8136-0D3426A806BB}"/>
              </a:ext>
            </a:extLst>
          </p:cNvPr>
          <p:cNvSpPr>
            <a:spLocks noGrp="1"/>
          </p:cNvSpPr>
          <p:nvPr>
            <p:ph type="title"/>
          </p:nvPr>
        </p:nvSpPr>
        <p:spPr/>
        <p:txBody>
          <a:bodyPr/>
          <a:lstStyle/>
          <a:p>
            <a:r>
              <a:rPr lang="en-US" dirty="0"/>
              <a:t>Code to Obtain Histograms of Variables</a:t>
            </a:r>
          </a:p>
        </p:txBody>
      </p:sp>
      <p:pic>
        <p:nvPicPr>
          <p:cNvPr id="5" name="Content Placeholder 4">
            <a:extLst>
              <a:ext uri="{FF2B5EF4-FFF2-40B4-BE49-F238E27FC236}">
                <a16:creationId xmlns:a16="http://schemas.microsoft.com/office/drawing/2014/main" id="{630DD792-D51D-404A-95C9-738807F6BC60}"/>
              </a:ext>
            </a:extLst>
          </p:cNvPr>
          <p:cNvPicPr>
            <a:picLocks noGrp="1" noChangeAspect="1"/>
          </p:cNvPicPr>
          <p:nvPr>
            <p:ph idx="1"/>
          </p:nvPr>
        </p:nvPicPr>
        <p:blipFill>
          <a:blip r:embed="rId2"/>
          <a:stretch>
            <a:fillRect/>
          </a:stretch>
        </p:blipFill>
        <p:spPr>
          <a:xfrm>
            <a:off x="1155439" y="1846263"/>
            <a:ext cx="9941447" cy="4022725"/>
          </a:xfrm>
        </p:spPr>
      </p:pic>
    </p:spTree>
    <p:extLst>
      <p:ext uri="{BB962C8B-B14F-4D97-AF65-F5344CB8AC3E}">
        <p14:creationId xmlns:p14="http://schemas.microsoft.com/office/powerpoint/2010/main" val="202145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266E2A-8300-0A45-91E4-BF037CD43308}"/>
              </a:ext>
            </a:extLst>
          </p:cNvPr>
          <p:cNvPicPr>
            <a:picLocks noGrp="1" noChangeAspect="1"/>
          </p:cNvPicPr>
          <p:nvPr>
            <p:ph idx="1"/>
          </p:nvPr>
        </p:nvPicPr>
        <p:blipFill>
          <a:blip r:embed="rId2"/>
          <a:stretch>
            <a:fillRect/>
          </a:stretch>
        </p:blipFill>
        <p:spPr>
          <a:xfrm>
            <a:off x="3601013" y="1846263"/>
            <a:ext cx="5050300" cy="4022725"/>
          </a:xfrm>
          <a:ln>
            <a:solidFill>
              <a:schemeClr val="tx1"/>
            </a:solidFill>
          </a:ln>
        </p:spPr>
      </p:pic>
      <p:sp>
        <p:nvSpPr>
          <p:cNvPr id="2" name="Title 1">
            <a:extLst>
              <a:ext uri="{FF2B5EF4-FFF2-40B4-BE49-F238E27FC236}">
                <a16:creationId xmlns:a16="http://schemas.microsoft.com/office/drawing/2014/main" id="{061DC30F-634C-A9BE-C58E-14A9E26B0DDC}"/>
              </a:ext>
            </a:extLst>
          </p:cNvPr>
          <p:cNvSpPr>
            <a:spLocks noGrp="1"/>
          </p:cNvSpPr>
          <p:nvPr>
            <p:ph type="title"/>
          </p:nvPr>
        </p:nvSpPr>
        <p:spPr>
          <a:xfrm>
            <a:off x="1097280" y="286603"/>
            <a:ext cx="10058400" cy="1450757"/>
          </a:xfrm>
        </p:spPr>
        <p:txBody>
          <a:bodyPr/>
          <a:lstStyle/>
          <a:p>
            <a:r>
              <a:rPr lang="en-US" dirty="0"/>
              <a:t>Histogram of Port Name</a:t>
            </a:r>
          </a:p>
        </p:txBody>
      </p:sp>
    </p:spTree>
    <p:extLst>
      <p:ext uri="{BB962C8B-B14F-4D97-AF65-F5344CB8AC3E}">
        <p14:creationId xmlns:p14="http://schemas.microsoft.com/office/powerpoint/2010/main" val="115479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BBA373-8D97-1741-A040-1747AA6A2274}"/>
              </a:ext>
            </a:extLst>
          </p:cNvPr>
          <p:cNvPicPr>
            <a:picLocks noGrp="1" noChangeAspect="1"/>
          </p:cNvPicPr>
          <p:nvPr>
            <p:ph idx="1"/>
          </p:nvPr>
        </p:nvPicPr>
        <p:blipFill>
          <a:blip r:embed="rId3"/>
          <a:stretch>
            <a:fillRect/>
          </a:stretch>
        </p:blipFill>
        <p:spPr>
          <a:xfrm>
            <a:off x="3292118" y="1846263"/>
            <a:ext cx="5668090" cy="4022725"/>
          </a:xfrm>
          <a:ln>
            <a:solidFill>
              <a:schemeClr val="tx1"/>
            </a:solidFill>
          </a:ln>
        </p:spPr>
      </p:pic>
      <p:sp>
        <p:nvSpPr>
          <p:cNvPr id="2" name="Title 1">
            <a:extLst>
              <a:ext uri="{FF2B5EF4-FFF2-40B4-BE49-F238E27FC236}">
                <a16:creationId xmlns:a16="http://schemas.microsoft.com/office/drawing/2014/main" id="{30112F7C-758A-64E4-2742-8B0A6964FEE3}"/>
              </a:ext>
            </a:extLst>
          </p:cNvPr>
          <p:cNvSpPr>
            <a:spLocks noGrp="1"/>
          </p:cNvSpPr>
          <p:nvPr>
            <p:ph type="title"/>
          </p:nvPr>
        </p:nvSpPr>
        <p:spPr>
          <a:xfrm>
            <a:off x="1097280" y="286603"/>
            <a:ext cx="10058400" cy="1450757"/>
          </a:xfrm>
        </p:spPr>
        <p:txBody>
          <a:bodyPr/>
          <a:lstStyle/>
          <a:p>
            <a:r>
              <a:rPr lang="en-US" dirty="0"/>
              <a:t>Histogram of State</a:t>
            </a:r>
          </a:p>
        </p:txBody>
      </p:sp>
    </p:spTree>
    <p:extLst>
      <p:ext uri="{BB962C8B-B14F-4D97-AF65-F5344CB8AC3E}">
        <p14:creationId xmlns:p14="http://schemas.microsoft.com/office/powerpoint/2010/main" val="221884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27CF12-BB31-BB45-B6CA-7BEB54FB4E7B}"/>
              </a:ext>
            </a:extLst>
          </p:cNvPr>
          <p:cNvPicPr>
            <a:picLocks noGrp="1" noChangeAspect="1"/>
          </p:cNvPicPr>
          <p:nvPr>
            <p:ph idx="1"/>
          </p:nvPr>
        </p:nvPicPr>
        <p:blipFill>
          <a:blip r:embed="rId2"/>
          <a:stretch>
            <a:fillRect/>
          </a:stretch>
        </p:blipFill>
        <p:spPr>
          <a:xfrm>
            <a:off x="3427994" y="1846263"/>
            <a:ext cx="5396338" cy="4022725"/>
          </a:xfrm>
          <a:ln>
            <a:solidFill>
              <a:schemeClr val="tx1"/>
            </a:solidFill>
          </a:ln>
        </p:spPr>
      </p:pic>
      <p:sp>
        <p:nvSpPr>
          <p:cNvPr id="2" name="Title 1">
            <a:extLst>
              <a:ext uri="{FF2B5EF4-FFF2-40B4-BE49-F238E27FC236}">
                <a16:creationId xmlns:a16="http://schemas.microsoft.com/office/drawing/2014/main" id="{A3531B8F-39AE-B627-527C-D1AA467BD183}"/>
              </a:ext>
            </a:extLst>
          </p:cNvPr>
          <p:cNvSpPr>
            <a:spLocks noGrp="1"/>
          </p:cNvSpPr>
          <p:nvPr>
            <p:ph type="title"/>
          </p:nvPr>
        </p:nvSpPr>
        <p:spPr>
          <a:xfrm>
            <a:off x="1097280" y="286603"/>
            <a:ext cx="10058400" cy="1450757"/>
          </a:xfrm>
        </p:spPr>
        <p:txBody>
          <a:bodyPr/>
          <a:lstStyle/>
          <a:p>
            <a:r>
              <a:rPr lang="en-US" dirty="0"/>
              <a:t>Histogram of Border</a:t>
            </a:r>
          </a:p>
        </p:txBody>
      </p:sp>
    </p:spTree>
    <p:extLst>
      <p:ext uri="{BB962C8B-B14F-4D97-AF65-F5344CB8AC3E}">
        <p14:creationId xmlns:p14="http://schemas.microsoft.com/office/powerpoint/2010/main" val="341099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10AD9C-8897-6F49-A9A0-39B80C36E539}"/>
              </a:ext>
            </a:extLst>
          </p:cNvPr>
          <p:cNvPicPr>
            <a:picLocks noGrp="1" noChangeAspect="1"/>
          </p:cNvPicPr>
          <p:nvPr>
            <p:ph idx="1"/>
          </p:nvPr>
        </p:nvPicPr>
        <p:blipFill>
          <a:blip r:embed="rId2"/>
          <a:stretch>
            <a:fillRect/>
          </a:stretch>
        </p:blipFill>
        <p:spPr>
          <a:xfrm>
            <a:off x="3095343" y="1846263"/>
            <a:ext cx="6061640" cy="4022725"/>
          </a:xfrm>
          <a:ln>
            <a:solidFill>
              <a:schemeClr val="tx1"/>
            </a:solidFill>
          </a:ln>
        </p:spPr>
      </p:pic>
      <p:sp>
        <p:nvSpPr>
          <p:cNvPr id="2" name="Title 1">
            <a:extLst>
              <a:ext uri="{FF2B5EF4-FFF2-40B4-BE49-F238E27FC236}">
                <a16:creationId xmlns:a16="http://schemas.microsoft.com/office/drawing/2014/main" id="{3389FA80-9A40-82D8-5862-47FD739F8EC0}"/>
              </a:ext>
            </a:extLst>
          </p:cNvPr>
          <p:cNvSpPr>
            <a:spLocks noGrp="1"/>
          </p:cNvSpPr>
          <p:nvPr>
            <p:ph type="title"/>
          </p:nvPr>
        </p:nvSpPr>
        <p:spPr>
          <a:xfrm>
            <a:off x="1097280" y="286603"/>
            <a:ext cx="10058400" cy="1450757"/>
          </a:xfrm>
        </p:spPr>
        <p:txBody>
          <a:bodyPr/>
          <a:lstStyle/>
          <a:p>
            <a:r>
              <a:rPr lang="en-US" dirty="0"/>
              <a:t>Histogram of Date</a:t>
            </a:r>
          </a:p>
        </p:txBody>
      </p:sp>
    </p:spTree>
    <p:extLst>
      <p:ext uri="{BB962C8B-B14F-4D97-AF65-F5344CB8AC3E}">
        <p14:creationId xmlns:p14="http://schemas.microsoft.com/office/powerpoint/2010/main" val="226924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A0E4E1-861A-C94F-B539-ECF0A0DA28E7}"/>
              </a:ext>
            </a:extLst>
          </p:cNvPr>
          <p:cNvPicPr>
            <a:picLocks noGrp="1" noChangeAspect="1"/>
          </p:cNvPicPr>
          <p:nvPr>
            <p:ph idx="1"/>
          </p:nvPr>
        </p:nvPicPr>
        <p:blipFill>
          <a:blip r:embed="rId2"/>
          <a:stretch>
            <a:fillRect/>
          </a:stretch>
        </p:blipFill>
        <p:spPr>
          <a:xfrm>
            <a:off x="3724701" y="1846263"/>
            <a:ext cx="4802923" cy="4022725"/>
          </a:xfrm>
          <a:ln>
            <a:solidFill>
              <a:schemeClr val="tx1"/>
            </a:solidFill>
          </a:ln>
        </p:spPr>
      </p:pic>
      <p:sp>
        <p:nvSpPr>
          <p:cNvPr id="2" name="Title 1">
            <a:extLst>
              <a:ext uri="{FF2B5EF4-FFF2-40B4-BE49-F238E27FC236}">
                <a16:creationId xmlns:a16="http://schemas.microsoft.com/office/drawing/2014/main" id="{53D9983D-D6C5-6F5E-FEE0-43F4778CE88B}"/>
              </a:ext>
            </a:extLst>
          </p:cNvPr>
          <p:cNvSpPr>
            <a:spLocks noGrp="1"/>
          </p:cNvSpPr>
          <p:nvPr>
            <p:ph type="title"/>
          </p:nvPr>
        </p:nvSpPr>
        <p:spPr>
          <a:xfrm>
            <a:off x="1097280" y="286603"/>
            <a:ext cx="10058400" cy="1450757"/>
          </a:xfrm>
        </p:spPr>
        <p:txBody>
          <a:bodyPr/>
          <a:lstStyle/>
          <a:p>
            <a:r>
              <a:rPr lang="en-US" dirty="0"/>
              <a:t>Histogram of Measure</a:t>
            </a:r>
          </a:p>
        </p:txBody>
      </p:sp>
    </p:spTree>
    <p:extLst>
      <p:ext uri="{BB962C8B-B14F-4D97-AF65-F5344CB8AC3E}">
        <p14:creationId xmlns:p14="http://schemas.microsoft.com/office/powerpoint/2010/main" val="3853428039"/>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539</Words>
  <Application>Microsoft Macintosh PowerPoint</Application>
  <PresentationFormat>Widescreen</PresentationFormat>
  <Paragraphs>36</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Calibri Light</vt:lpstr>
      <vt:lpstr>Retrospect</vt:lpstr>
      <vt:lpstr>Border Crossing Entry Data</vt:lpstr>
      <vt:lpstr>Statistical Question</vt:lpstr>
      <vt:lpstr>Variables Used &amp; Description</vt:lpstr>
      <vt:lpstr>Code to Obtain Histograms of Variables</vt:lpstr>
      <vt:lpstr>Histogram of Port Name</vt:lpstr>
      <vt:lpstr>Histogram of State</vt:lpstr>
      <vt:lpstr>Histogram of Border</vt:lpstr>
      <vt:lpstr>Histogram of Date</vt:lpstr>
      <vt:lpstr>Histogram of Measure</vt:lpstr>
      <vt:lpstr>Histogram of Value</vt:lpstr>
      <vt:lpstr>Code to Obtain Descriptive Characteristics of the Variables</vt:lpstr>
      <vt:lpstr>Code to Compare Texas and Montana Using a PMF</vt:lpstr>
      <vt:lpstr>PMF of Border Crossings for  Texas vs. Montana</vt:lpstr>
      <vt:lpstr>Code to Create CDF for ‘Value’</vt:lpstr>
      <vt:lpstr>PowerPoint Presentation</vt:lpstr>
      <vt:lpstr>Code to Plot Analytical Distribution</vt:lpstr>
      <vt:lpstr>PowerPoint Presentation</vt:lpstr>
      <vt:lpstr>Code to Create Scatterplot</vt:lpstr>
      <vt:lpstr>Scatter Plot of Measure vs. Value</vt:lpstr>
      <vt:lpstr>Code to Conduct Analysis of Variance (ANOVA) on Hypothesis</vt:lpstr>
      <vt:lpstr>Code to Conduct Regression Analysis between ‘Value’ and ‘State’</vt:lpstr>
      <vt:lpstr>OSL Regression 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Crossing Entry Data</dc:title>
  <dc:creator>anderegiluz@yahoo.com</dc:creator>
  <cp:lastModifiedBy>anderegiluz@yahoo.com</cp:lastModifiedBy>
  <cp:revision>16</cp:revision>
  <dcterms:created xsi:type="dcterms:W3CDTF">2024-03-01T16:29:48Z</dcterms:created>
  <dcterms:modified xsi:type="dcterms:W3CDTF">2024-03-02T06:12:31Z</dcterms:modified>
</cp:coreProperties>
</file>